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8"/>
  </p:notesMasterIdLst>
  <p:sldIdLst>
    <p:sldId id="429" r:id="rId2"/>
    <p:sldId id="401" r:id="rId3"/>
    <p:sldId id="405" r:id="rId4"/>
    <p:sldId id="408" r:id="rId5"/>
    <p:sldId id="406" r:id="rId6"/>
    <p:sldId id="413" r:id="rId7"/>
    <p:sldId id="407" r:id="rId8"/>
    <p:sldId id="409" r:id="rId9"/>
    <p:sldId id="428" r:id="rId10"/>
    <p:sldId id="410" r:id="rId11"/>
    <p:sldId id="411" r:id="rId12"/>
    <p:sldId id="414" r:id="rId13"/>
    <p:sldId id="412" r:id="rId14"/>
    <p:sldId id="416" r:id="rId15"/>
    <p:sldId id="417" r:id="rId16"/>
    <p:sldId id="418" r:id="rId17"/>
    <p:sldId id="421" r:id="rId18"/>
    <p:sldId id="423" r:id="rId19"/>
    <p:sldId id="420" r:id="rId20"/>
    <p:sldId id="419" r:id="rId21"/>
    <p:sldId id="400" r:id="rId22"/>
    <p:sldId id="396" r:id="rId23"/>
    <p:sldId id="425" r:id="rId24"/>
    <p:sldId id="424" r:id="rId25"/>
    <p:sldId id="426" r:id="rId26"/>
    <p:sldId id="427" r:id="rId2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2925"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hazia Mahamdallie" initials="SM" lastIdx="40" clrIdx="0">
    <p:extLst>
      <p:ext uri="{19B8F6BF-5375-455C-9EA6-DF929625EA0E}">
        <p15:presenceInfo xmlns:p15="http://schemas.microsoft.com/office/powerpoint/2012/main" userId="S-1-5-21-4277556618-61961970-2848131948-144562" providerId="AD"/>
      </p:ext>
    </p:extLst>
  </p:cmAuthor>
  <p:cmAuthor id="2" name="Francesca Faravelli" initials="FF" lastIdx="1" clrIdx="1">
    <p:extLst>
      <p:ext uri="{19B8F6BF-5375-455C-9EA6-DF929625EA0E}">
        <p15:presenceInfo xmlns:p15="http://schemas.microsoft.com/office/powerpoint/2012/main" userId="S-1-5-21-4277556618-61961970-2848131948-114165" providerId="AD"/>
      </p:ext>
    </p:extLst>
  </p:cmAuthor>
  <p:cmAuthor id="3" name="Caroline Kilby" initials="CK" lastIdx="3" clrIdx="2">
    <p:extLst>
      <p:ext uri="{19B8F6BF-5375-455C-9EA6-DF929625EA0E}">
        <p15:presenceInfo xmlns:p15="http://schemas.microsoft.com/office/powerpoint/2012/main" userId="S-1-5-21-4277556618-61961970-2848131948-11697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17" autoAdjust="0"/>
    <p:restoredTop sz="54534" autoAdjust="0"/>
  </p:normalViewPr>
  <p:slideViewPr>
    <p:cSldViewPr snapToGrid="0" showGuides="1">
      <p:cViewPr varScale="1">
        <p:scale>
          <a:sx n="59" d="100"/>
          <a:sy n="59" d="100"/>
        </p:scale>
        <p:origin x="762" y="78"/>
      </p:cViewPr>
      <p:guideLst>
        <p:guide orient="horz" pos="2183"/>
        <p:guide pos="2925"/>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0B5916-9FE2-4E70-85EA-45A983EFD102}" type="datetimeFigureOut">
              <a:rPr lang="en-GB" smtClean="0"/>
              <a:t>06/11/2020</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8836BA-C941-46D2-86B7-854D2447F60C}" type="slidenum">
              <a:rPr lang="en-GB" smtClean="0"/>
              <a:t>‹#›</a:t>
            </a:fld>
            <a:endParaRPr lang="en-GB"/>
          </a:p>
        </p:txBody>
      </p:sp>
    </p:spTree>
    <p:extLst>
      <p:ext uri="{BB962C8B-B14F-4D97-AF65-F5344CB8AC3E}">
        <p14:creationId xmlns:p14="http://schemas.microsoft.com/office/powerpoint/2010/main" val="29791088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youtube.com/watch?v=fCd6B5HRaZ8"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s://www.youtube.com/watch?v=2JUu1WqidC4"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genomicseducation.hee.nhs.uk/glossary/karyotype/"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D8836BA-C941-46D2-86B7-854D2447F60C}" type="slidenum">
              <a:rPr lang="en-GB" smtClean="0"/>
              <a:t>1</a:t>
            </a:fld>
            <a:endParaRPr lang="en-GB"/>
          </a:p>
        </p:txBody>
      </p:sp>
    </p:spTree>
    <p:extLst>
      <p:ext uri="{BB962C8B-B14F-4D97-AF65-F5344CB8AC3E}">
        <p14:creationId xmlns:p14="http://schemas.microsoft.com/office/powerpoint/2010/main" val="34731067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dirty="0"/>
              <a:t>Image</a:t>
            </a:r>
            <a:r>
              <a:rPr lang="en-GB" baseline="0" dirty="0"/>
              <a:t> sourced from </a:t>
            </a:r>
            <a:r>
              <a:rPr lang="en-GB" dirty="0"/>
              <a:t>PMID: 8490622</a:t>
            </a:r>
          </a:p>
          <a:p>
            <a:pPr marL="0" indent="0">
              <a:buFont typeface="Arial" panose="020B0604020202020204" pitchFamily="34" charset="0"/>
              <a:buNone/>
            </a:pPr>
            <a:endParaRPr lang="en-GB" dirty="0"/>
          </a:p>
          <a:p>
            <a:pPr marL="171450" indent="-171450">
              <a:buFont typeface="Arial" panose="020B0604020202020204" pitchFamily="34" charset="0"/>
              <a:buChar char="•"/>
            </a:pPr>
            <a:r>
              <a:rPr lang="en-GB" dirty="0"/>
              <a:t>Method used to PCR amplify specific regions of DNA on a chromosome</a:t>
            </a:r>
            <a:r>
              <a:rPr lang="en-GB" baseline="0" dirty="0"/>
              <a:t> to </a:t>
            </a:r>
            <a:r>
              <a:rPr lang="en-GB" dirty="0"/>
              <a:t>quantify the amount of DNA present in those regions. </a:t>
            </a:r>
          </a:p>
          <a:p>
            <a:pPr marL="171450" indent="-171450">
              <a:buFont typeface="Arial" panose="020B0604020202020204" pitchFamily="34" charset="0"/>
              <a:buChar char="•"/>
            </a:pPr>
            <a:r>
              <a:rPr lang="en-GB" dirty="0"/>
              <a:t>QF-PCR primers are fluorescent</a:t>
            </a:r>
            <a:r>
              <a:rPr lang="en-GB" baseline="0" dirty="0"/>
              <a:t> labels target and amplify regions of </a:t>
            </a:r>
            <a:r>
              <a:rPr lang="en-GB" dirty="0"/>
              <a:t>small tandem repeats (STRs). STRs can vary in length in</a:t>
            </a:r>
            <a:r>
              <a:rPr lang="en-GB" baseline="0" dirty="0"/>
              <a:t> </a:t>
            </a:r>
            <a:r>
              <a:rPr lang="en-GB" dirty="0"/>
              <a:t>individuals. A normal diploid sample has a contribution from two STRs (one from each</a:t>
            </a:r>
            <a:r>
              <a:rPr lang="en-GB" baseline="0" dirty="0"/>
              <a:t> parental </a:t>
            </a:r>
            <a:r>
              <a:rPr lang="en-GB" dirty="0"/>
              <a:t>chromosome). When the STRs are different in size (heterozygous) they give an informative</a:t>
            </a:r>
            <a:r>
              <a:rPr lang="en-GB" baseline="0" dirty="0"/>
              <a:t> </a:t>
            </a:r>
            <a:r>
              <a:rPr lang="en-GB" dirty="0"/>
              <a:t>result. When they are the same size (homozygous) the result is not informative, or it may</a:t>
            </a:r>
            <a:r>
              <a:rPr lang="en-GB" baseline="0" dirty="0"/>
              <a:t> </a:t>
            </a:r>
            <a:r>
              <a:rPr lang="en-GB" dirty="0"/>
              <a:t>indicate monosomy.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Chromosomal analysis method when </a:t>
            </a:r>
            <a:r>
              <a:rPr lang="en-GB" baseline="0" dirty="0"/>
              <a:t>cultured cells are not available and provides a rapid response alternative to karyotyping.</a:t>
            </a:r>
          </a:p>
        </p:txBody>
      </p:sp>
      <p:sp>
        <p:nvSpPr>
          <p:cNvPr id="4" name="Slide Number Placeholder 3"/>
          <p:cNvSpPr>
            <a:spLocks noGrp="1"/>
          </p:cNvSpPr>
          <p:nvPr>
            <p:ph type="sldNum" sz="quarter" idx="10"/>
          </p:nvPr>
        </p:nvSpPr>
        <p:spPr/>
        <p:txBody>
          <a:bodyPr/>
          <a:lstStyle/>
          <a:p>
            <a:fld id="{1D8836BA-C941-46D2-86B7-854D2447F60C}" type="slidenum">
              <a:rPr lang="en-GB" smtClean="0"/>
              <a:t>11</a:t>
            </a:fld>
            <a:endParaRPr lang="en-GB"/>
          </a:p>
        </p:txBody>
      </p:sp>
    </p:spTree>
    <p:extLst>
      <p:ext uri="{BB962C8B-B14F-4D97-AF65-F5344CB8AC3E}">
        <p14:creationId xmlns:p14="http://schemas.microsoft.com/office/powerpoint/2010/main" val="551788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D8836BA-C941-46D2-86B7-854D2447F60C}" type="slidenum">
              <a:rPr lang="en-GB" smtClean="0"/>
              <a:t>14</a:t>
            </a:fld>
            <a:endParaRPr lang="en-GB"/>
          </a:p>
        </p:txBody>
      </p:sp>
    </p:spTree>
    <p:extLst>
      <p:ext uri="{BB962C8B-B14F-4D97-AF65-F5344CB8AC3E}">
        <p14:creationId xmlns:p14="http://schemas.microsoft.com/office/powerpoint/2010/main" val="37276781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What</a:t>
            </a:r>
            <a:r>
              <a:rPr lang="en-GB" baseline="0" dirty="0"/>
              <a:t> are microsatellites?</a:t>
            </a:r>
          </a:p>
          <a:p>
            <a:r>
              <a:rPr lang="en-GB" baseline="0" dirty="0"/>
              <a:t>Stretches of DNA containing core repeat ‘motifs’ typically between two and seven bases in length that are tandemly repeated. The microsatellite and its flanking DNA sequence are amplified by PCR and subsequent a</a:t>
            </a:r>
            <a:r>
              <a:rPr lang="en-GB" dirty="0"/>
              <a:t>nalysis looks at the length (number</a:t>
            </a:r>
            <a:r>
              <a:rPr lang="en-GB" baseline="0" dirty="0"/>
              <a:t> of tandem repeats)</a:t>
            </a:r>
            <a:r>
              <a:rPr lang="en-GB" dirty="0"/>
              <a:t> of the microsatellites</a:t>
            </a:r>
            <a:r>
              <a:rPr lang="en-GB" baseline="0" dirty="0"/>
              <a:t> targeted, which can be visualised as graphical peaks or sequence alignments. In the top figure the microsatellite is a CTT tri-nucleotide, which on one allele is repeated four times and the other allele three times. This is visualised graphically as two peaks three bases apart. Analysis identifies whether an individual has a normal or pathogenic number of repeats associated with each locus.</a:t>
            </a:r>
          </a:p>
          <a:p>
            <a:endParaRPr lang="en-GB" baseline="0" dirty="0"/>
          </a:p>
          <a:p>
            <a:r>
              <a:rPr lang="en-GB" baseline="0" dirty="0"/>
              <a:t>Types of microsatellite-based tests:</a:t>
            </a:r>
          </a:p>
          <a:p>
            <a:pPr marL="228600" indent="-228600">
              <a:buAutoNum type="arabicParenBoth"/>
            </a:pPr>
            <a:r>
              <a:rPr lang="en-GB" dirty="0"/>
              <a:t>QF-PCR testing,</a:t>
            </a:r>
            <a:r>
              <a:rPr lang="en-GB" baseline="0" dirty="0"/>
              <a:t> as described previously to determine </a:t>
            </a:r>
            <a:r>
              <a:rPr lang="en-GB" sz="1200" dirty="0"/>
              <a:t>aneuploidy</a:t>
            </a:r>
            <a:r>
              <a:rPr lang="en-GB" baseline="0" dirty="0"/>
              <a:t>.</a:t>
            </a:r>
            <a:endParaRPr lang="en-GB" dirty="0"/>
          </a:p>
          <a:p>
            <a:pPr marL="228600" indent="-228600">
              <a:buAutoNum type="arabicParenBoth"/>
            </a:pPr>
            <a:r>
              <a:rPr lang="en-GB" dirty="0"/>
              <a:t>Microsatellite Instability (MSI) testing targets by</a:t>
            </a:r>
            <a:r>
              <a:rPr lang="en-GB" baseline="0" dirty="0"/>
              <a:t> PCR</a:t>
            </a:r>
            <a:r>
              <a:rPr lang="en-GB" dirty="0"/>
              <a:t> certain DNA microsatellites. MSI is</a:t>
            </a:r>
            <a:r>
              <a:rPr lang="en-GB" baseline="0" dirty="0"/>
              <a:t> </a:t>
            </a:r>
            <a:r>
              <a:rPr lang="en-GB" dirty="0"/>
              <a:t>the accumulation of insertion or deletion errors at microsatellite repeat sequences.</a:t>
            </a:r>
            <a:r>
              <a:rPr lang="en-GB" baseline="0" dirty="0"/>
              <a:t> </a:t>
            </a:r>
            <a:r>
              <a:rPr lang="en-GB" dirty="0"/>
              <a:t>MSI leads to genetic </a:t>
            </a:r>
            <a:r>
              <a:rPr lang="en-GB" dirty="0" err="1"/>
              <a:t>hypermutability</a:t>
            </a:r>
            <a:r>
              <a:rPr lang="en-GB" dirty="0"/>
              <a:t>. For example, in cancers</a:t>
            </a:r>
            <a:r>
              <a:rPr lang="en-GB" baseline="0" dirty="0"/>
              <a:t> t</a:t>
            </a:r>
            <a:r>
              <a:rPr lang="en-GB" dirty="0"/>
              <a:t>he presence of high levels of MSI (MSI-H) might be predictive of Lynch syndrome, a hereditary phenotype with increased cancer risk across a variety of tumour types.</a:t>
            </a:r>
            <a:r>
              <a:rPr lang="en-GB" baseline="0" dirty="0"/>
              <a:t> </a:t>
            </a:r>
            <a:r>
              <a:rPr lang="en-GB" dirty="0"/>
              <a:t>MSI-H tumours are also potentially more sensitive to immune checkpoint inhibitor treatments than microsatellite-stable (MSS) tumours.</a:t>
            </a:r>
          </a:p>
          <a:p>
            <a:pPr marL="228600" indent="-228600">
              <a:buAutoNum type="arabicParenBoth"/>
            </a:pPr>
            <a:r>
              <a:rPr lang="en-GB" dirty="0"/>
              <a:t>Short Tandem Repeats (STR)</a:t>
            </a:r>
            <a:r>
              <a:rPr lang="en-GB" baseline="0" dirty="0"/>
              <a:t> </a:t>
            </a:r>
            <a:r>
              <a:rPr lang="en-GB" dirty="0"/>
              <a:t>testing</a:t>
            </a:r>
            <a:r>
              <a:rPr lang="en-GB" baseline="0" dirty="0"/>
              <a:t> is based on the same molecular principle as QF-PCR/MSI testing, as a STR is a microsatellite amplified by PCR. Examples of STR-based testing are given under “STR” on https://panelapp.genomicsengland.co.uk/panels/entities/. An example of Huntington disease is described above and in the bottom figure. </a:t>
            </a:r>
            <a:endParaRPr lang="en-GB" dirty="0"/>
          </a:p>
        </p:txBody>
      </p:sp>
      <p:sp>
        <p:nvSpPr>
          <p:cNvPr id="4" name="Slide Number Placeholder 3"/>
          <p:cNvSpPr>
            <a:spLocks noGrp="1"/>
          </p:cNvSpPr>
          <p:nvPr>
            <p:ph type="sldNum" sz="quarter" idx="10"/>
          </p:nvPr>
        </p:nvSpPr>
        <p:spPr/>
        <p:txBody>
          <a:bodyPr/>
          <a:lstStyle/>
          <a:p>
            <a:fld id="{1D8836BA-C941-46D2-86B7-854D2447F60C}" type="slidenum">
              <a:rPr lang="en-GB" smtClean="0"/>
              <a:t>15</a:t>
            </a:fld>
            <a:endParaRPr lang="en-GB"/>
          </a:p>
        </p:txBody>
      </p:sp>
    </p:spTree>
    <p:extLst>
      <p:ext uri="{BB962C8B-B14F-4D97-AF65-F5344CB8AC3E}">
        <p14:creationId xmlns:p14="http://schemas.microsoft.com/office/powerpoint/2010/main" val="16156232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PCR amplification with</a:t>
            </a:r>
            <a:r>
              <a:rPr lang="en-GB" baseline="0" dirty="0"/>
              <a:t> Sanger sequencing determines the per base sequence of DNA. </a:t>
            </a:r>
            <a:r>
              <a:rPr lang="en-GB" dirty="0"/>
              <a:t>Targeted</a:t>
            </a:r>
            <a:r>
              <a:rPr lang="en-GB" baseline="0" dirty="0"/>
              <a:t> sequence – typically up to 400 bases – and whole gene testing is often used when a known genotype is suspected of causing the phenotype of interest, for carrier testing or specific mutation testing, and for genetic regions associated with therapeutic response or regions that influence the likelihood of disease.</a:t>
            </a:r>
          </a:p>
          <a:p>
            <a:r>
              <a:rPr lang="en-GB" baseline="0" dirty="0"/>
              <a:t>PCR amplification with electrophoresis and staining can also be used for complex target testing, such as </a:t>
            </a:r>
            <a:r>
              <a:rPr lang="en-GB" baseline="0" dirty="0" smtClean="0"/>
              <a:t>gene rearrangement </a:t>
            </a:r>
            <a:r>
              <a:rPr lang="en-GB" baseline="0" dirty="0"/>
              <a:t>analysis.</a:t>
            </a:r>
          </a:p>
          <a:p>
            <a:endParaRPr lang="en-GB" baseline="0" dirty="0"/>
          </a:p>
          <a:p>
            <a:pPr marL="171450" indent="-171450">
              <a:buFont typeface="Arial" panose="020B0604020202020204" pitchFamily="34" charset="0"/>
              <a:buChar char="•"/>
            </a:pPr>
            <a:r>
              <a:rPr lang="en-GB" baseline="0" dirty="0"/>
              <a:t>Gene sequencing typically targets the protein coding region (exon(s)) only.</a:t>
            </a:r>
          </a:p>
          <a:p>
            <a:pPr marL="171450" indent="-171450">
              <a:buFont typeface="Arial" panose="020B0604020202020204" pitchFamily="34" charset="0"/>
              <a:buChar char="•"/>
            </a:pPr>
            <a:r>
              <a:rPr lang="en-GB" baseline="0" dirty="0"/>
              <a:t>A chromatogram (or </a:t>
            </a:r>
            <a:r>
              <a:rPr lang="en-GB" baseline="0" dirty="0" err="1"/>
              <a:t>electropherogram</a:t>
            </a:r>
            <a:r>
              <a:rPr lang="en-GB" baseline="0" dirty="0"/>
              <a:t>) is the visual representation of a DNA sequence often processed by a machine such as Applied </a:t>
            </a:r>
            <a:r>
              <a:rPr lang="en-GB" baseline="0" dirty="0" err="1"/>
              <a:t>Biosystems</a:t>
            </a:r>
            <a:r>
              <a:rPr lang="en-GB" baseline="0" dirty="0"/>
              <a:t> ABI PRISM Sequence Detection System. Top right. </a:t>
            </a:r>
          </a:p>
          <a:p>
            <a:pPr marL="171450" indent="-171450">
              <a:buFont typeface="Arial" panose="020B0604020202020204" pitchFamily="34" charset="0"/>
              <a:buChar char="•"/>
            </a:pPr>
            <a:r>
              <a:rPr lang="en-GB" baseline="0" dirty="0"/>
              <a:t>A nonsense mutation occurs when a DNA base alteration leads to the appearance of a stop codon where previously there was a codon specifying an amino acid. This premature stop codon results in the production of a shortened, and likely </a:t>
            </a:r>
            <a:r>
              <a:rPr lang="en-GB" baseline="0" dirty="0" err="1"/>
              <a:t>nonfunctional</a:t>
            </a:r>
            <a:r>
              <a:rPr lang="en-GB" baseline="0" dirty="0"/>
              <a:t>, protein. Such variants that lead to protein truncation can be disease causing. (Bottom right)</a:t>
            </a:r>
          </a:p>
          <a:p>
            <a:endParaRPr lang="en-GB" baseline="0" dirty="0"/>
          </a:p>
          <a:p>
            <a:r>
              <a:rPr lang="en-GB" baseline="0" dirty="0"/>
              <a:t> </a:t>
            </a:r>
          </a:p>
          <a:p>
            <a:endParaRPr lang="en-GB" dirty="0"/>
          </a:p>
        </p:txBody>
      </p:sp>
      <p:sp>
        <p:nvSpPr>
          <p:cNvPr id="4" name="Slide Number Placeholder 3"/>
          <p:cNvSpPr>
            <a:spLocks noGrp="1"/>
          </p:cNvSpPr>
          <p:nvPr>
            <p:ph type="sldNum" sz="quarter" idx="10"/>
          </p:nvPr>
        </p:nvSpPr>
        <p:spPr/>
        <p:txBody>
          <a:bodyPr/>
          <a:lstStyle/>
          <a:p>
            <a:fld id="{1D8836BA-C941-46D2-86B7-854D2447F60C}" type="slidenum">
              <a:rPr lang="en-GB" smtClean="0"/>
              <a:t>16</a:t>
            </a:fld>
            <a:endParaRPr lang="en-GB"/>
          </a:p>
        </p:txBody>
      </p:sp>
    </p:spTree>
    <p:extLst>
      <p:ext uri="{BB962C8B-B14F-4D97-AF65-F5344CB8AC3E}">
        <p14:creationId xmlns:p14="http://schemas.microsoft.com/office/powerpoint/2010/main" val="13790476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schemeClr val="accent1">
                    <a:lumMod val="75000"/>
                  </a:schemeClr>
                </a:solidFill>
                <a:effectLst>
                  <a:outerShdw blurRad="38100" dist="38100" dir="2700000" algn="tl">
                    <a:srgbClr val="000000">
                      <a:alpha val="43137"/>
                    </a:srgbClr>
                  </a:outerShdw>
                </a:effectLst>
                <a:latin typeface="+mn-lt"/>
              </a:rPr>
              <a:t>Multiplex </a:t>
            </a:r>
            <a:r>
              <a:rPr lang="fr-FR" sz="1200" dirty="0" err="1">
                <a:solidFill>
                  <a:schemeClr val="accent1">
                    <a:lumMod val="75000"/>
                  </a:schemeClr>
                </a:solidFill>
                <a:effectLst>
                  <a:outerShdw blurRad="38100" dist="38100" dir="2700000" algn="tl">
                    <a:srgbClr val="000000">
                      <a:alpha val="43137"/>
                    </a:srgbClr>
                  </a:outerShdw>
                </a:effectLst>
                <a:latin typeface="+mn-lt"/>
              </a:rPr>
              <a:t>Ligation-dependent</a:t>
            </a:r>
            <a:r>
              <a:rPr lang="fr-FR" sz="1200" dirty="0">
                <a:solidFill>
                  <a:schemeClr val="accent1">
                    <a:lumMod val="75000"/>
                  </a:schemeClr>
                </a:solidFill>
                <a:effectLst>
                  <a:outerShdw blurRad="38100" dist="38100" dir="2700000" algn="tl">
                    <a:srgbClr val="000000">
                      <a:alpha val="43137"/>
                    </a:srgbClr>
                  </a:outerShdw>
                </a:effectLst>
                <a:latin typeface="+mn-lt"/>
              </a:rPr>
              <a:t> Probe Amplification (MLPA)</a:t>
            </a:r>
            <a:endParaRPr lang="en-GB" dirty="0"/>
          </a:p>
          <a:p>
            <a:r>
              <a:rPr lang="en-GB" dirty="0"/>
              <a:t>This technique is able to analyse, in a single reaction, up to 50 DNA sequences </a:t>
            </a:r>
            <a:r>
              <a:rPr lang="en-GB" dirty="0" smtClean="0"/>
              <a:t>and</a:t>
            </a:r>
            <a:r>
              <a:rPr lang="en-GB" baseline="0" dirty="0" smtClean="0"/>
              <a:t> is used </a:t>
            </a:r>
            <a:r>
              <a:rPr lang="en-GB" dirty="0" smtClean="0"/>
              <a:t>to </a:t>
            </a:r>
            <a:r>
              <a:rPr lang="en-GB" dirty="0"/>
              <a:t>detect copy number variation of specific genes, including small intragenic rearrangements.</a:t>
            </a:r>
          </a:p>
          <a:p>
            <a:r>
              <a:rPr lang="en-GB" dirty="0"/>
              <a:t>This multiplex PCR </a:t>
            </a:r>
            <a:r>
              <a:rPr lang="en-GB" dirty="0" smtClean="0"/>
              <a:t>assay </a:t>
            </a:r>
            <a:r>
              <a:rPr lang="en-GB" dirty="0"/>
              <a:t>utilises probes, each specific for a different DNA sequence (mainly exons of a specific gene of interest), to evaluate the relative copy number of each DNA sequence.</a:t>
            </a:r>
          </a:p>
          <a:p>
            <a:r>
              <a:rPr lang="en-GB" dirty="0"/>
              <a:t>Each probe is composed of two half-probes (5′ and 3′ half-probes), consisting of a target-specific sequence and a universal primer sequence allowing the simultaneous multiplex PCR amplification of all probes. In addition, one or both half-probes contain a stuffer sequence allowing differentiation during electrophoresis of the length of the probe itself, and, as a consequence, the size of the amplification product. </a:t>
            </a:r>
          </a:p>
          <a:p>
            <a:endParaRPr lang="en-GB" dirty="0"/>
          </a:p>
          <a:p>
            <a:endParaRPr lang="en-GB" dirty="0"/>
          </a:p>
        </p:txBody>
      </p:sp>
      <p:sp>
        <p:nvSpPr>
          <p:cNvPr id="4" name="Slide Number Placeholder 3"/>
          <p:cNvSpPr>
            <a:spLocks noGrp="1"/>
          </p:cNvSpPr>
          <p:nvPr>
            <p:ph type="sldNum" sz="quarter" idx="10"/>
          </p:nvPr>
        </p:nvSpPr>
        <p:spPr/>
        <p:txBody>
          <a:bodyPr/>
          <a:lstStyle/>
          <a:p>
            <a:fld id="{1D8836BA-C941-46D2-86B7-854D2447F60C}" type="slidenum">
              <a:rPr lang="en-GB" smtClean="0"/>
              <a:t>17</a:t>
            </a:fld>
            <a:endParaRPr lang="en-GB"/>
          </a:p>
        </p:txBody>
      </p:sp>
    </p:spTree>
    <p:extLst>
      <p:ext uri="{BB962C8B-B14F-4D97-AF65-F5344CB8AC3E}">
        <p14:creationId xmlns:p14="http://schemas.microsoft.com/office/powerpoint/2010/main" val="35697818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a:t>
            </a:r>
            <a:r>
              <a:rPr lang="en-GB" dirty="0" smtClean="0"/>
              <a:t>TD</a:t>
            </a:r>
            <a:r>
              <a:rPr lang="en-GB" baseline="0" dirty="0" smtClean="0"/>
              <a:t> </a:t>
            </a:r>
            <a:r>
              <a:rPr lang="en-GB" dirty="0" smtClean="0"/>
              <a:t>includes</a:t>
            </a:r>
            <a:r>
              <a:rPr lang="en-GB" baseline="0" dirty="0" smtClean="0"/>
              <a:t> </a:t>
            </a:r>
            <a:r>
              <a:rPr lang="en-GB" baseline="0" dirty="0"/>
              <a:t>a number of genomic imprinting disorders that can be tested using MLPA methods. The table above gives examples of these and the target regions/genes.</a:t>
            </a:r>
            <a:endParaRPr lang="en-GB" dirty="0"/>
          </a:p>
          <a:p>
            <a:endParaRPr lang="en-GB" dirty="0"/>
          </a:p>
          <a:p>
            <a:r>
              <a:rPr lang="en-GB" dirty="0"/>
              <a:t>Heritable changes</a:t>
            </a:r>
            <a:r>
              <a:rPr lang="en-GB" baseline="0" dirty="0"/>
              <a:t> are not only limited to changes (small or large (copy </a:t>
            </a:r>
            <a:r>
              <a:rPr lang="en-GB" baseline="0" dirty="0" smtClean="0"/>
              <a:t>number/structural)) </a:t>
            </a:r>
            <a:r>
              <a:rPr lang="en-GB" baseline="0" dirty="0"/>
              <a:t>in the primary DNA sequence, but also changes to </a:t>
            </a:r>
            <a:r>
              <a:rPr lang="en-GB" dirty="0"/>
              <a:t>gene expression/regulation (epigenetic). The best understood</a:t>
            </a:r>
            <a:r>
              <a:rPr lang="en-GB" baseline="0" dirty="0"/>
              <a:t> e</a:t>
            </a:r>
            <a:r>
              <a:rPr lang="en-GB" dirty="0"/>
              <a:t>pigenetic mechanisms include </a:t>
            </a:r>
            <a:r>
              <a:rPr lang="en-GB" dirty="0" err="1"/>
              <a:t>CpG</a:t>
            </a:r>
            <a:r>
              <a:rPr lang="en-GB" dirty="0"/>
              <a:t> DNA methylation and histone modification; both involve</a:t>
            </a:r>
            <a:r>
              <a:rPr lang="en-GB" baseline="0" dirty="0"/>
              <a:t> addition of functional </a:t>
            </a:r>
            <a:r>
              <a:rPr lang="en-GB" dirty="0"/>
              <a:t>groups by covalent bonding. These epigenetic mechanisms have a role in gene activity involved in normal development, therefore errors</a:t>
            </a:r>
            <a:r>
              <a:rPr lang="en-GB" baseline="0" dirty="0"/>
              <a:t> in normal epigenetic function</a:t>
            </a:r>
            <a:r>
              <a:rPr lang="en-GB" dirty="0"/>
              <a:t> can</a:t>
            </a:r>
            <a:r>
              <a:rPr lang="en-GB" baseline="0" dirty="0"/>
              <a:t> cause disease.  </a:t>
            </a:r>
          </a:p>
          <a:p>
            <a:endParaRPr lang="en-GB" baseline="0" dirty="0"/>
          </a:p>
          <a:p>
            <a:r>
              <a:rPr lang="en-GB" baseline="0" dirty="0"/>
              <a:t>Genomic imprinting is an epigenetic phenomenon that causes genes to be expressed in a parent-of-origin-specific manner. People inherit two copies of </a:t>
            </a:r>
            <a:r>
              <a:rPr lang="en-GB" baseline="0" dirty="0" smtClean="0"/>
              <a:t>each gene </a:t>
            </a:r>
            <a:r>
              <a:rPr lang="en-GB" baseline="0" dirty="0"/>
              <a:t>- one from their mother and one from their </a:t>
            </a:r>
            <a:r>
              <a:rPr lang="en-GB" baseline="0" dirty="0" smtClean="0"/>
              <a:t>father (except for the male y-sex chromosome). </a:t>
            </a:r>
            <a:r>
              <a:rPr lang="en-GB" baseline="0" dirty="0"/>
              <a:t>Usually both copies of each gene are active, or “turned on,” in cells. In some cases, however, only one of the two copies is normally turned on. Which copy is active depends on the parent of origin: some genes are normally active only when they are inherited from a person’s father; others are active only when inherited from a person’s mother. (https://ghr.nlm.nih.gov/primer/inheritance/updimprinting). Two major clusters of imprinted genes have been identified in humans, one on the short (p) arm of chromosome 11 (at position 11p15) and another on the long (q) arm of chromosome 15 (in the region 15q11 to 15q13).</a:t>
            </a:r>
          </a:p>
          <a:p>
            <a:endParaRPr lang="en-GB" baseline="0" dirty="0"/>
          </a:p>
          <a:p>
            <a:r>
              <a:rPr lang="en-GB" baseline="0" dirty="0"/>
              <a:t>There are a number of epigenetic molecular methods that can be separated into three categories: global methylation, local methylation and genome-wide methylation. For a review see: https://www.labome.com/method/DNA-Methylation.html </a:t>
            </a:r>
          </a:p>
          <a:p>
            <a:endParaRPr lang="en-GB" dirty="0"/>
          </a:p>
        </p:txBody>
      </p:sp>
      <p:sp>
        <p:nvSpPr>
          <p:cNvPr id="4" name="Slide Number Placeholder 3"/>
          <p:cNvSpPr>
            <a:spLocks noGrp="1"/>
          </p:cNvSpPr>
          <p:nvPr>
            <p:ph type="sldNum" sz="quarter" idx="10"/>
          </p:nvPr>
        </p:nvSpPr>
        <p:spPr/>
        <p:txBody>
          <a:bodyPr/>
          <a:lstStyle/>
          <a:p>
            <a:fld id="{1D8836BA-C941-46D2-86B7-854D2447F60C}" type="slidenum">
              <a:rPr lang="en-GB" smtClean="0"/>
              <a:t>18</a:t>
            </a:fld>
            <a:endParaRPr lang="en-GB"/>
          </a:p>
        </p:txBody>
      </p:sp>
    </p:spTree>
    <p:extLst>
      <p:ext uri="{BB962C8B-B14F-4D97-AF65-F5344CB8AC3E}">
        <p14:creationId xmlns:p14="http://schemas.microsoft.com/office/powerpoint/2010/main" val="22536308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Table sourced from</a:t>
            </a:r>
            <a:r>
              <a:rPr lang="en-GB" baseline="0" dirty="0"/>
              <a:t> </a:t>
            </a:r>
            <a:r>
              <a:rPr lang="en-GB" dirty="0"/>
              <a:t>PMID: 22489151</a:t>
            </a:r>
          </a:p>
        </p:txBody>
      </p:sp>
      <p:sp>
        <p:nvSpPr>
          <p:cNvPr id="4" name="Slide Number Placeholder 3"/>
          <p:cNvSpPr>
            <a:spLocks noGrp="1"/>
          </p:cNvSpPr>
          <p:nvPr>
            <p:ph type="sldNum" sz="quarter" idx="10"/>
          </p:nvPr>
        </p:nvSpPr>
        <p:spPr/>
        <p:txBody>
          <a:bodyPr/>
          <a:lstStyle/>
          <a:p>
            <a:fld id="{1D8836BA-C941-46D2-86B7-854D2447F60C}" type="slidenum">
              <a:rPr lang="en-GB" smtClean="0"/>
              <a:t>19</a:t>
            </a:fld>
            <a:endParaRPr lang="en-GB"/>
          </a:p>
        </p:txBody>
      </p:sp>
    </p:spTree>
    <p:extLst>
      <p:ext uri="{BB962C8B-B14F-4D97-AF65-F5344CB8AC3E}">
        <p14:creationId xmlns:p14="http://schemas.microsoft.com/office/powerpoint/2010/main" val="5626929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Illumina sequencing by synthesis (5:12 min),</a:t>
            </a:r>
            <a:r>
              <a:rPr lang="en-GB" baseline="0" dirty="0"/>
              <a:t> </a:t>
            </a:r>
            <a:r>
              <a:rPr lang="en-GB" dirty="0">
                <a:hlinkClick r:id="rId3"/>
              </a:rPr>
              <a:t>https://www.youtube.com/watch?v=fCd6B5HRaZ8</a:t>
            </a:r>
            <a:endParaRPr lang="en-GB" dirty="0"/>
          </a:p>
          <a:p>
            <a:r>
              <a:rPr lang="en-GB" sz="1200" b="0" kern="1200" dirty="0">
                <a:solidFill>
                  <a:schemeClr val="tx1"/>
                </a:solidFill>
                <a:effectLst/>
                <a:latin typeface="+mn-lt"/>
                <a:ea typeface="+mn-ea"/>
                <a:cs typeface="+mn-cs"/>
              </a:rPr>
              <a:t>Basic illustration of Next Generation Sequencing (2:10 min)</a:t>
            </a:r>
            <a:r>
              <a:rPr lang="en-GB" sz="1200" b="0" kern="1200" baseline="0" dirty="0">
                <a:solidFill>
                  <a:schemeClr val="tx1"/>
                </a:solidFill>
                <a:effectLst/>
                <a:latin typeface="+mn-lt"/>
                <a:ea typeface="+mn-ea"/>
                <a:cs typeface="+mn-cs"/>
              </a:rPr>
              <a:t>, </a:t>
            </a:r>
            <a:r>
              <a:rPr lang="en-GB" sz="1200" b="0" u="sng" kern="1200" dirty="0">
                <a:solidFill>
                  <a:schemeClr val="tx1"/>
                </a:solidFill>
                <a:effectLst/>
                <a:latin typeface="+mn-lt"/>
                <a:ea typeface="+mn-ea"/>
                <a:cs typeface="+mn-cs"/>
                <a:hlinkClick r:id="rId4"/>
              </a:rPr>
              <a:t>https://www.youtube.com/watch?v=2JUu1WqidC4</a:t>
            </a:r>
            <a:endParaRPr lang="en-GB" dirty="0"/>
          </a:p>
        </p:txBody>
      </p:sp>
      <p:sp>
        <p:nvSpPr>
          <p:cNvPr id="4" name="Slide Number Placeholder 3"/>
          <p:cNvSpPr>
            <a:spLocks noGrp="1"/>
          </p:cNvSpPr>
          <p:nvPr>
            <p:ph type="sldNum" sz="quarter" idx="10"/>
          </p:nvPr>
        </p:nvSpPr>
        <p:spPr/>
        <p:txBody>
          <a:bodyPr/>
          <a:lstStyle/>
          <a:p>
            <a:fld id="{1D8836BA-C941-46D2-86B7-854D2447F60C}" type="slidenum">
              <a:rPr lang="en-GB" smtClean="0"/>
              <a:t>20</a:t>
            </a:fld>
            <a:endParaRPr lang="en-GB"/>
          </a:p>
        </p:txBody>
      </p:sp>
    </p:spTree>
    <p:extLst>
      <p:ext uri="{BB962C8B-B14F-4D97-AF65-F5344CB8AC3E}">
        <p14:creationId xmlns:p14="http://schemas.microsoft.com/office/powerpoint/2010/main" val="20155600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D8836BA-C941-46D2-86B7-854D2447F60C}" type="slidenum">
              <a:rPr lang="en-GB" smtClean="0"/>
              <a:t>21</a:t>
            </a:fld>
            <a:endParaRPr lang="en-GB"/>
          </a:p>
        </p:txBody>
      </p:sp>
    </p:spTree>
    <p:extLst>
      <p:ext uri="{BB962C8B-B14F-4D97-AF65-F5344CB8AC3E}">
        <p14:creationId xmlns:p14="http://schemas.microsoft.com/office/powerpoint/2010/main" val="14110789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Aligned sequence</a:t>
            </a:r>
            <a:r>
              <a:rPr lang="en-GB" baseline="0" dirty="0"/>
              <a:t> reads: o</a:t>
            </a:r>
            <a:r>
              <a:rPr lang="en-GB" dirty="0"/>
              <a:t>range, forward sequence</a:t>
            </a:r>
            <a:r>
              <a:rPr lang="en-GB" baseline="0" dirty="0"/>
              <a:t> read; grey, reverse sequence read.</a:t>
            </a:r>
          </a:p>
          <a:p>
            <a:endParaRPr lang="en-GB" dirty="0"/>
          </a:p>
          <a:p>
            <a:r>
              <a:rPr lang="en-GB" dirty="0"/>
              <a:t>Some terms that are often quoted in</a:t>
            </a:r>
            <a:r>
              <a:rPr lang="en-GB" baseline="0" dirty="0"/>
              <a:t> talks on NGS:</a:t>
            </a:r>
          </a:p>
          <a:p>
            <a:r>
              <a:rPr lang="en-GB" baseline="0" dirty="0"/>
              <a:t>Reference genome - a DNA sequence that is a representative example of the genome of a organism.</a:t>
            </a:r>
          </a:p>
          <a:p>
            <a:r>
              <a:rPr lang="en-GB" baseline="0" dirty="0"/>
              <a:t>Alignment - arrangement of the sequences of an individual; sequences are ‘mapped’ to the reference genome based on the similarity between the two sequences. </a:t>
            </a:r>
          </a:p>
          <a:p>
            <a:r>
              <a:rPr lang="en-GB" baseline="0" dirty="0"/>
              <a:t>Coverage - number of sequencing reads (depth of coverage) that have mapped to the reference genome for a given base position.</a:t>
            </a:r>
          </a:p>
          <a:p>
            <a:r>
              <a:rPr lang="en-GB" baseline="0" dirty="0"/>
              <a:t>Variant - nucleotide of an individual’s sequence differs from the reference genome. </a:t>
            </a:r>
          </a:p>
          <a:p>
            <a:endParaRPr lang="en-GB" dirty="0"/>
          </a:p>
        </p:txBody>
      </p:sp>
      <p:sp>
        <p:nvSpPr>
          <p:cNvPr id="4" name="Slide Number Placeholder 3"/>
          <p:cNvSpPr>
            <a:spLocks noGrp="1"/>
          </p:cNvSpPr>
          <p:nvPr>
            <p:ph type="sldNum" sz="quarter" idx="10"/>
          </p:nvPr>
        </p:nvSpPr>
        <p:spPr/>
        <p:txBody>
          <a:bodyPr/>
          <a:lstStyle/>
          <a:p>
            <a:fld id="{1D8836BA-C941-46D2-86B7-854D2447F60C}" type="slidenum">
              <a:rPr lang="en-GB" smtClean="0"/>
              <a:t>22</a:t>
            </a:fld>
            <a:endParaRPr lang="en-GB"/>
          </a:p>
        </p:txBody>
      </p:sp>
    </p:spTree>
    <p:extLst>
      <p:ext uri="{BB962C8B-B14F-4D97-AF65-F5344CB8AC3E}">
        <p14:creationId xmlns:p14="http://schemas.microsoft.com/office/powerpoint/2010/main" val="6846033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smtClean="0"/>
              <a:t>Published 14/10/2020. Content is current at time of publication. Contact your GLH test provider for current GMS test forms.</a:t>
            </a:r>
            <a:endParaRPr lang="en-GB" dirty="0" smtClean="0"/>
          </a:p>
          <a:p>
            <a:endParaRPr lang="en-GB" dirty="0"/>
          </a:p>
        </p:txBody>
      </p:sp>
      <p:sp>
        <p:nvSpPr>
          <p:cNvPr id="4" name="Slide Number Placeholder 3"/>
          <p:cNvSpPr>
            <a:spLocks noGrp="1"/>
          </p:cNvSpPr>
          <p:nvPr>
            <p:ph type="sldNum" sz="quarter" idx="10"/>
          </p:nvPr>
        </p:nvSpPr>
        <p:spPr/>
        <p:txBody>
          <a:bodyPr/>
          <a:lstStyle/>
          <a:p>
            <a:fld id="{1D8836BA-C941-46D2-86B7-854D2447F60C}" type="slidenum">
              <a:rPr lang="en-GB" smtClean="0"/>
              <a:t>2</a:t>
            </a:fld>
            <a:endParaRPr lang="en-GB"/>
          </a:p>
        </p:txBody>
      </p:sp>
    </p:spTree>
    <p:extLst>
      <p:ext uri="{BB962C8B-B14F-4D97-AF65-F5344CB8AC3E}">
        <p14:creationId xmlns:p14="http://schemas.microsoft.com/office/powerpoint/2010/main" val="37620669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Simplified</a:t>
            </a:r>
            <a:r>
              <a:rPr lang="en-GB" baseline="0" dirty="0"/>
              <a:t> figure showing depth of coverage. Bottom row “Depth” indicates the depth of coverage for each base across all reads. Highlighted base “T” has a depth of coverage of 4.</a:t>
            </a:r>
            <a:endParaRPr lang="en-GB" dirty="0"/>
          </a:p>
        </p:txBody>
      </p:sp>
      <p:sp>
        <p:nvSpPr>
          <p:cNvPr id="4" name="Slide Number Placeholder 3"/>
          <p:cNvSpPr>
            <a:spLocks noGrp="1"/>
          </p:cNvSpPr>
          <p:nvPr>
            <p:ph type="sldNum" sz="quarter" idx="10"/>
          </p:nvPr>
        </p:nvSpPr>
        <p:spPr/>
        <p:txBody>
          <a:bodyPr/>
          <a:lstStyle/>
          <a:p>
            <a:fld id="{1D8836BA-C941-46D2-86B7-854D2447F60C}" type="slidenum">
              <a:rPr lang="en-GB" smtClean="0"/>
              <a:t>23</a:t>
            </a:fld>
            <a:endParaRPr lang="en-GB"/>
          </a:p>
        </p:txBody>
      </p:sp>
    </p:spTree>
    <p:extLst>
      <p:ext uri="{BB962C8B-B14F-4D97-AF65-F5344CB8AC3E}">
        <p14:creationId xmlns:p14="http://schemas.microsoft.com/office/powerpoint/2010/main" val="11228215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D8836BA-C941-46D2-86B7-854D2447F60C}" type="slidenum">
              <a:rPr lang="en-GB" smtClean="0"/>
              <a:t>25</a:t>
            </a:fld>
            <a:endParaRPr lang="en-GB"/>
          </a:p>
        </p:txBody>
      </p:sp>
    </p:spTree>
    <p:extLst>
      <p:ext uri="{BB962C8B-B14F-4D97-AF65-F5344CB8AC3E}">
        <p14:creationId xmlns:p14="http://schemas.microsoft.com/office/powerpoint/2010/main" val="17850904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smtClean="0"/>
              <a:t>Published 14/10/2020. Content is current at time of publication. Contact your GLH test provider for current GMS test forms.</a:t>
            </a:r>
            <a:endParaRPr lang="en-GB"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endParaRPr lang="en-GB" dirty="0">
              <a:solidFill>
                <a:srgbClr val="FF0000"/>
              </a:solidFill>
            </a:endParaRPr>
          </a:p>
        </p:txBody>
      </p:sp>
      <p:sp>
        <p:nvSpPr>
          <p:cNvPr id="4" name="Slide Number Placeholder 3"/>
          <p:cNvSpPr>
            <a:spLocks noGrp="1"/>
          </p:cNvSpPr>
          <p:nvPr>
            <p:ph type="sldNum" sz="quarter" idx="5"/>
          </p:nvPr>
        </p:nvSpPr>
        <p:spPr/>
        <p:txBody>
          <a:bodyPr/>
          <a:lstStyle/>
          <a:p>
            <a:fld id="{45E2F50D-3F5E-4924-9384-AA99C06CBB75}" type="slidenum">
              <a:rPr lang="en-GB" smtClean="0"/>
              <a:t>26</a:t>
            </a:fld>
            <a:endParaRPr lang="en-GB"/>
          </a:p>
        </p:txBody>
      </p:sp>
    </p:spTree>
    <p:extLst>
      <p:ext uri="{BB962C8B-B14F-4D97-AF65-F5344CB8AC3E}">
        <p14:creationId xmlns:p14="http://schemas.microsoft.com/office/powerpoint/2010/main" val="23267007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D8836BA-C941-46D2-86B7-854D2447F60C}" type="slidenum">
              <a:rPr lang="en-GB" smtClean="0"/>
              <a:t>3</a:t>
            </a:fld>
            <a:endParaRPr lang="en-GB"/>
          </a:p>
        </p:txBody>
      </p:sp>
    </p:spTree>
    <p:extLst>
      <p:ext uri="{BB962C8B-B14F-4D97-AF65-F5344CB8AC3E}">
        <p14:creationId xmlns:p14="http://schemas.microsoft.com/office/powerpoint/2010/main" val="5428950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14350" indent="-514350" algn="just">
              <a:buAutoNum type="arabicParenBoth"/>
            </a:pPr>
            <a:r>
              <a:rPr lang="en-GB" dirty="0"/>
              <a:t>Cytogenetic - detect abnormalities in chromosome structure</a:t>
            </a:r>
          </a:p>
          <a:p>
            <a:pPr marL="514350" indent="-514350" algn="just">
              <a:buAutoNum type="arabicParenBoth"/>
            </a:pPr>
            <a:r>
              <a:rPr lang="en-GB" dirty="0"/>
              <a:t>Molecular - detect abnormalities in DNA </a:t>
            </a:r>
            <a:r>
              <a:rPr lang="en-GB" dirty="0" smtClean="0"/>
              <a:t>sequence.</a:t>
            </a:r>
            <a:endParaRPr lang="en-GB" dirty="0"/>
          </a:p>
        </p:txBody>
      </p:sp>
      <p:sp>
        <p:nvSpPr>
          <p:cNvPr id="4" name="Slide Number Placeholder 3"/>
          <p:cNvSpPr>
            <a:spLocks noGrp="1"/>
          </p:cNvSpPr>
          <p:nvPr>
            <p:ph type="sldNum" sz="quarter" idx="10"/>
          </p:nvPr>
        </p:nvSpPr>
        <p:spPr/>
        <p:txBody>
          <a:bodyPr/>
          <a:lstStyle/>
          <a:p>
            <a:fld id="{1D8836BA-C941-46D2-86B7-854D2447F60C}" type="slidenum">
              <a:rPr lang="en-GB" smtClean="0"/>
              <a:t>4</a:t>
            </a:fld>
            <a:endParaRPr lang="en-GB"/>
          </a:p>
        </p:txBody>
      </p:sp>
    </p:spTree>
    <p:extLst>
      <p:ext uri="{BB962C8B-B14F-4D97-AF65-F5344CB8AC3E}">
        <p14:creationId xmlns:p14="http://schemas.microsoft.com/office/powerpoint/2010/main" val="41480548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above table summarises the majority of the genetic testing methods offered by </a:t>
            </a:r>
            <a:r>
              <a:rPr lang="en-GB" dirty="0" smtClean="0"/>
              <a:t>the NHSE TD. </a:t>
            </a:r>
            <a:r>
              <a:rPr lang="en-GB" dirty="0"/>
              <a:t>Examples have been drawn from both</a:t>
            </a:r>
            <a:r>
              <a:rPr lang="en-GB" baseline="0" dirty="0"/>
              <a:t> the </a:t>
            </a:r>
            <a:r>
              <a:rPr lang="en-GB" baseline="0" dirty="0" smtClean="0"/>
              <a:t>TDs for rare </a:t>
            </a:r>
            <a:r>
              <a:rPr lang="en-GB" baseline="0" dirty="0"/>
              <a:t>disease and </a:t>
            </a:r>
            <a:r>
              <a:rPr lang="en-GB" baseline="0" dirty="0" smtClean="0"/>
              <a:t>cancer.</a:t>
            </a:r>
            <a:endParaRPr lang="en-GB" dirty="0"/>
          </a:p>
          <a:p>
            <a:endParaRPr lang="en-GB" baseline="30000" dirty="0"/>
          </a:p>
          <a:p>
            <a:endParaRPr lang="en-GB" baseline="30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30000" dirty="0"/>
              <a:t>1 </a:t>
            </a:r>
            <a:r>
              <a:rPr lang="en-GB" baseline="0" dirty="0"/>
              <a:t>PCR technology - polymerase chain reaction </a:t>
            </a:r>
            <a:endParaRPr lang="en-GB" baseline="30000" dirty="0"/>
          </a:p>
          <a:p>
            <a:r>
              <a:rPr lang="en-GB" baseline="30000" dirty="0"/>
              <a:t>2 </a:t>
            </a:r>
            <a:r>
              <a:rPr lang="en-GB" baseline="0" dirty="0"/>
              <a:t>Ligation mediated PCR - e.g., MLPA</a:t>
            </a:r>
          </a:p>
          <a:p>
            <a:r>
              <a:rPr lang="en-GB" baseline="30000" dirty="0"/>
              <a:t>3 </a:t>
            </a:r>
            <a:r>
              <a:rPr lang="en-GB" baseline="0" dirty="0"/>
              <a:t>NGS - next generation sequencing </a:t>
            </a:r>
            <a:endParaRPr lang="en-GB" baseline="30000" dirty="0"/>
          </a:p>
          <a:p>
            <a:endParaRPr lang="en-GB" dirty="0"/>
          </a:p>
        </p:txBody>
      </p:sp>
      <p:sp>
        <p:nvSpPr>
          <p:cNvPr id="4" name="Slide Number Placeholder 3"/>
          <p:cNvSpPr>
            <a:spLocks noGrp="1"/>
          </p:cNvSpPr>
          <p:nvPr>
            <p:ph type="sldNum" sz="quarter" idx="10"/>
          </p:nvPr>
        </p:nvSpPr>
        <p:spPr/>
        <p:txBody>
          <a:bodyPr/>
          <a:lstStyle/>
          <a:p>
            <a:fld id="{1D8836BA-C941-46D2-86B7-854D2447F60C}" type="slidenum">
              <a:rPr lang="en-GB" smtClean="0"/>
              <a:t>5</a:t>
            </a:fld>
            <a:endParaRPr lang="en-GB"/>
          </a:p>
        </p:txBody>
      </p:sp>
    </p:spTree>
    <p:extLst>
      <p:ext uri="{BB962C8B-B14F-4D97-AF65-F5344CB8AC3E}">
        <p14:creationId xmlns:p14="http://schemas.microsoft.com/office/powerpoint/2010/main" val="3083735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hlinkClick r:id="rId3"/>
              </a:rPr>
              <a:t>https://www.genomicseducation.hee.nhs.uk/glossary/karyotype/</a:t>
            </a:r>
            <a:endParaRPr lang="en-GB" dirty="0"/>
          </a:p>
          <a:p>
            <a:r>
              <a:rPr lang="en-GB" dirty="0"/>
              <a:t>NHSE HEE</a:t>
            </a:r>
            <a:r>
              <a:rPr lang="en-GB" baseline="0" dirty="0"/>
              <a:t> - </a:t>
            </a:r>
            <a:r>
              <a:rPr lang="en-GB" sz="1200" b="0" i="0" kern="1200" baseline="0" dirty="0">
                <a:solidFill>
                  <a:schemeClr val="tx1"/>
                </a:solidFill>
                <a:effectLst/>
                <a:latin typeface="+mn-lt"/>
                <a:ea typeface="+mn-ea"/>
                <a:cs typeface="+mn-cs"/>
              </a:rPr>
              <a:t>I</a:t>
            </a:r>
            <a:r>
              <a:rPr lang="en-GB" sz="1200" b="0" i="0" kern="1200" dirty="0">
                <a:solidFill>
                  <a:schemeClr val="tx1"/>
                </a:solidFill>
                <a:effectLst/>
                <a:latin typeface="+mn-lt"/>
                <a:ea typeface="+mn-ea"/>
                <a:cs typeface="+mn-cs"/>
              </a:rPr>
              <a:t>nheriting genomic information</a:t>
            </a:r>
            <a:endParaRPr lang="en-GB" dirty="0"/>
          </a:p>
          <a:p>
            <a:r>
              <a:rPr lang="en-GB" dirty="0"/>
              <a:t>PMID: 12197695</a:t>
            </a:r>
          </a:p>
          <a:p>
            <a:pPr marL="0" indent="0">
              <a:buFont typeface="Arial" panose="020B0604020202020204" pitchFamily="34" charset="0"/>
              <a:buNone/>
            </a:pPr>
            <a:endParaRPr lang="en-GB" dirty="0"/>
          </a:p>
          <a:p>
            <a:pPr marL="171450" indent="-171450">
              <a:buFont typeface="Arial" panose="020B0604020202020204" pitchFamily="34" charset="0"/>
              <a:buChar char="•"/>
            </a:pPr>
            <a:r>
              <a:rPr lang="en-GB" dirty="0"/>
              <a:t>Clinical cytogeneticists analyse human karyotypes to detect gross genetic changes;</a:t>
            </a:r>
            <a:r>
              <a:rPr lang="en-GB" baseline="0" dirty="0"/>
              <a:t> DNA abnormalities</a:t>
            </a:r>
            <a:r>
              <a:rPr lang="en-GB" dirty="0"/>
              <a:t> </a:t>
            </a:r>
            <a:r>
              <a:rPr lang="en-GB" dirty="0" smtClean="0"/>
              <a:t>involving lengths</a:t>
            </a:r>
            <a:r>
              <a:rPr lang="en-GB" baseline="0" dirty="0" smtClean="0"/>
              <a:t> of</a:t>
            </a:r>
            <a:r>
              <a:rPr lang="en-GB" dirty="0" smtClean="0"/>
              <a:t> </a:t>
            </a:r>
            <a:r>
              <a:rPr lang="en-GB" dirty="0"/>
              <a:t>several </a:t>
            </a:r>
            <a:r>
              <a:rPr lang="en-GB" dirty="0" err="1"/>
              <a:t>megabases</a:t>
            </a:r>
            <a:r>
              <a:rPr lang="en-GB" dirty="0"/>
              <a:t> or more.</a:t>
            </a:r>
          </a:p>
          <a:p>
            <a:pPr marL="171450" indent="-171450">
              <a:buFont typeface="Arial" panose="020B0604020202020204" pitchFamily="34" charset="0"/>
              <a:buChar char="•"/>
            </a:pPr>
            <a:r>
              <a:rPr lang="en-GB" sz="1200" b="0" i="0" kern="1200" dirty="0" smtClean="0">
                <a:solidFill>
                  <a:schemeClr val="tx1"/>
                </a:solidFill>
                <a:effectLst/>
                <a:latin typeface="+mn-lt"/>
                <a:ea typeface="+mn-ea"/>
                <a:cs typeface="+mn-cs"/>
              </a:rPr>
              <a:t>A</a:t>
            </a:r>
            <a:r>
              <a:rPr lang="en-GB" sz="1200" b="0" i="0" kern="1200" baseline="0" dirty="0" smtClean="0">
                <a:solidFill>
                  <a:schemeClr val="tx1"/>
                </a:solidFill>
                <a:effectLst/>
                <a:latin typeface="+mn-lt"/>
                <a:ea typeface="+mn-ea"/>
                <a:cs typeface="+mn-cs"/>
              </a:rPr>
              <a:t> h</a:t>
            </a:r>
            <a:r>
              <a:rPr lang="en-GB" sz="1200" b="0" i="0" kern="1200" dirty="0" smtClean="0">
                <a:solidFill>
                  <a:schemeClr val="tx1"/>
                </a:solidFill>
                <a:effectLst/>
                <a:latin typeface="+mn-lt"/>
                <a:ea typeface="+mn-ea"/>
                <a:cs typeface="+mn-cs"/>
              </a:rPr>
              <a:t>ybridisation</a:t>
            </a:r>
            <a:r>
              <a:rPr lang="en-GB" sz="1200" b="0" i="0" kern="1200" baseline="0" dirty="0" smtClean="0">
                <a:solidFill>
                  <a:schemeClr val="tx1"/>
                </a:solidFill>
                <a:effectLst/>
                <a:latin typeface="+mn-lt"/>
                <a:ea typeface="+mn-ea"/>
                <a:cs typeface="+mn-cs"/>
              </a:rPr>
              <a:t> </a:t>
            </a:r>
            <a:r>
              <a:rPr lang="en-GB" sz="1200" b="0" i="0" kern="1200" baseline="0" dirty="0">
                <a:solidFill>
                  <a:schemeClr val="tx1"/>
                </a:solidFill>
                <a:effectLst/>
                <a:latin typeface="+mn-lt"/>
                <a:ea typeface="+mn-ea"/>
                <a:cs typeface="+mn-cs"/>
              </a:rPr>
              <a:t>method.</a:t>
            </a:r>
            <a:endParaRPr lang="en-GB"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b="0" i="0" kern="1200" dirty="0">
                <a:solidFill>
                  <a:schemeClr val="tx1"/>
                </a:solidFill>
                <a:effectLst/>
                <a:latin typeface="+mn-lt"/>
                <a:ea typeface="+mn-ea"/>
                <a:cs typeface="+mn-cs"/>
              </a:rPr>
              <a:t>Visualised using light microscopy, an </a:t>
            </a:r>
            <a:r>
              <a:rPr lang="en-GB" sz="1200" b="0" i="0" u="none" kern="1200" dirty="0">
                <a:solidFill>
                  <a:schemeClr val="tx1"/>
                </a:solidFill>
                <a:effectLst/>
                <a:latin typeface="+mn-lt"/>
                <a:ea typeface="+mn-ea"/>
                <a:cs typeface="+mn-cs"/>
              </a:rPr>
              <a:t>image of </a:t>
            </a:r>
            <a:r>
              <a:rPr lang="en-GB" sz="1200" b="0" i="0" u="none" strike="noStrike" kern="1200" dirty="0">
                <a:solidFill>
                  <a:schemeClr val="tx1"/>
                </a:solidFill>
                <a:effectLst/>
                <a:latin typeface="+mn-lt"/>
                <a:ea typeface="+mn-ea"/>
                <a:cs typeface="+mn-cs"/>
              </a:rPr>
              <a:t>chromosomes is</a:t>
            </a:r>
            <a:r>
              <a:rPr lang="en-GB" sz="1200" b="0" i="0" u="none" kern="1200" dirty="0">
                <a:solidFill>
                  <a:schemeClr val="tx1"/>
                </a:solidFill>
                <a:effectLst/>
                <a:latin typeface="+mn-lt"/>
                <a:ea typeface="+mn-ea"/>
                <a:cs typeface="+mn-cs"/>
              </a:rPr>
              <a:t> presented </a:t>
            </a:r>
            <a:r>
              <a:rPr lang="en-GB" sz="1200" b="0" i="0" kern="1200" dirty="0">
                <a:solidFill>
                  <a:schemeClr val="tx1"/>
                </a:solidFill>
                <a:effectLst/>
                <a:latin typeface="+mn-lt"/>
                <a:ea typeface="+mn-ea"/>
                <a:cs typeface="+mn-cs"/>
              </a:rPr>
              <a:t>in their pairs from largest to smallest.</a:t>
            </a:r>
            <a:endParaRPr lang="en-GB"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Blood samples give the best quality</a:t>
            </a:r>
            <a:r>
              <a:rPr lang="en-GB" baseline="0" dirty="0"/>
              <a:t> </a:t>
            </a:r>
            <a:r>
              <a:rPr lang="en-GB" dirty="0"/>
              <a:t>chromosomes and therefore provide the best chance of detecting small subtle chromosome</a:t>
            </a:r>
            <a:r>
              <a:rPr lang="en-GB" baseline="0" dirty="0"/>
              <a:t> </a:t>
            </a:r>
            <a:r>
              <a:rPr lang="en-GB" dirty="0"/>
              <a:t>abnormalities.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For karyotyping, blood cultures are grown and harvested to yield metaphase cells that are</a:t>
            </a:r>
            <a:r>
              <a:rPr lang="en-GB" baseline="0" dirty="0"/>
              <a:t> </a:t>
            </a:r>
            <a:r>
              <a:rPr lang="en-GB" dirty="0"/>
              <a:t>analysed using light microscopy. This is the stage of the cell cycle where the chromosomes are in their characteristic condensed, discrete shape.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Karyotypes are prepared using standardised staining procedures that reveal characteristic structural features for each chromosome. </a:t>
            </a:r>
            <a:r>
              <a:rPr lang="en-GB" sz="1200" b="0" i="0" kern="1200" dirty="0">
                <a:solidFill>
                  <a:schemeClr val="tx1"/>
                </a:solidFill>
                <a:effectLst/>
                <a:latin typeface="+mn-lt"/>
                <a:ea typeface="+mn-ea"/>
                <a:cs typeface="+mn-cs"/>
              </a:rPr>
              <a:t>Standard G-banding (Giemsa, Leishman's or variant) produces a banding pattern characteristic of each individual chromosome.</a:t>
            </a:r>
            <a:r>
              <a:rPr lang="en-GB" sz="1200" b="0" i="0" kern="1200" baseline="0" dirty="0">
                <a:solidFill>
                  <a:schemeClr val="tx1"/>
                </a:solidFill>
                <a:effectLst/>
                <a:latin typeface="+mn-lt"/>
                <a:ea typeface="+mn-ea"/>
                <a:cs typeface="+mn-cs"/>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Used for aneuploidy</a:t>
            </a:r>
            <a:r>
              <a:rPr lang="en-GB" sz="1200" b="0" i="0" kern="1200" dirty="0">
                <a:solidFill>
                  <a:schemeClr val="tx1"/>
                </a:solidFill>
                <a:effectLst/>
                <a:latin typeface="+mn-lt"/>
                <a:ea typeface="+mn-ea"/>
                <a:cs typeface="+mn-cs"/>
              </a:rPr>
              <a:t> </a:t>
            </a:r>
            <a:r>
              <a:rPr lang="en-GB" sz="1200" b="0" i="0" u="none" strike="noStrike" kern="1200" dirty="0">
                <a:solidFill>
                  <a:schemeClr val="tx1"/>
                </a:solidFill>
                <a:effectLst/>
                <a:latin typeface="+mn-lt"/>
                <a:ea typeface="+mn-ea"/>
                <a:cs typeface="+mn-cs"/>
              </a:rPr>
              <a:t>(t</a:t>
            </a:r>
            <a:r>
              <a:rPr lang="en-GB" sz="1200" b="0" i="0" kern="1200" dirty="0">
                <a:solidFill>
                  <a:schemeClr val="tx1"/>
                </a:solidFill>
                <a:effectLst/>
                <a:latin typeface="+mn-lt"/>
                <a:ea typeface="+mn-ea"/>
                <a:cs typeface="+mn-cs"/>
              </a:rPr>
              <a:t>he presence of an abnormal number of chromosomes</a:t>
            </a:r>
            <a:r>
              <a:rPr lang="en-GB" sz="1200" b="0" i="0" kern="1200" baseline="0" dirty="0">
                <a:solidFill>
                  <a:schemeClr val="tx1"/>
                </a:solidFill>
                <a:effectLst/>
                <a:latin typeface="+mn-lt"/>
                <a:ea typeface="+mn-ea"/>
                <a:cs typeface="+mn-cs"/>
              </a:rPr>
              <a:t> in a cell</a:t>
            </a:r>
            <a:r>
              <a:rPr lang="en-GB" sz="1200" b="0" i="0" kern="1200" dirty="0">
                <a:solidFill>
                  <a:schemeClr val="tx1"/>
                </a:solidFill>
                <a:effectLst/>
                <a:latin typeface="+mn-lt"/>
                <a:ea typeface="+mn-ea"/>
                <a:cs typeface="+mn-cs"/>
              </a:rPr>
              <a:t>, which can be more or fewer than the normal number)</a:t>
            </a:r>
            <a:r>
              <a:rPr lang="en-GB" sz="1200" b="0" i="0" kern="1200" baseline="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conditions and to identify abnormities</a:t>
            </a:r>
            <a:r>
              <a:rPr lang="en-GB" sz="1200" b="0" i="0" kern="1200" baseline="0" dirty="0">
                <a:solidFill>
                  <a:schemeClr val="tx1"/>
                </a:solidFill>
                <a:effectLst/>
                <a:latin typeface="+mn-lt"/>
                <a:ea typeface="+mn-ea"/>
                <a:cs typeface="+mn-cs"/>
              </a:rPr>
              <a:t> including </a:t>
            </a:r>
            <a:r>
              <a:rPr lang="en-GB" sz="1200" b="0" i="0" kern="1200" dirty="0">
                <a:solidFill>
                  <a:schemeClr val="tx1"/>
                </a:solidFill>
                <a:effectLst/>
                <a:latin typeface="+mn-lt"/>
                <a:ea typeface="+mn-ea"/>
                <a:cs typeface="+mn-cs"/>
              </a:rPr>
              <a:t>deletions, duplications or translocations of large sections of chromosomes.</a:t>
            </a:r>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fld id="{1D8836BA-C941-46D2-86B7-854D2447F60C}" type="slidenum">
              <a:rPr lang="en-GB" smtClean="0"/>
              <a:t>7</a:t>
            </a:fld>
            <a:endParaRPr lang="en-GB"/>
          </a:p>
        </p:txBody>
      </p:sp>
    </p:spTree>
    <p:extLst>
      <p:ext uri="{BB962C8B-B14F-4D97-AF65-F5344CB8AC3E}">
        <p14:creationId xmlns:p14="http://schemas.microsoft.com/office/powerpoint/2010/main" val="6285521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Clinical cytogeneticists </a:t>
            </a:r>
            <a:r>
              <a:rPr lang="en-GB" dirty="0" smtClean="0"/>
              <a:t>use</a:t>
            </a:r>
            <a:r>
              <a:rPr lang="en-GB" baseline="0" dirty="0" smtClean="0"/>
              <a:t> FISH testing</a:t>
            </a:r>
            <a:r>
              <a:rPr lang="en-GB" dirty="0" smtClean="0"/>
              <a:t> </a:t>
            </a:r>
            <a:r>
              <a:rPr lang="en-GB" dirty="0"/>
              <a:t>for the mapping and quantitation</a:t>
            </a:r>
            <a:r>
              <a:rPr lang="en-GB" baseline="0" dirty="0"/>
              <a:t> </a:t>
            </a:r>
            <a:r>
              <a:rPr lang="en-GB" dirty="0"/>
              <a:t>of chromosomes, genes and specific</a:t>
            </a:r>
            <a:r>
              <a:rPr lang="en-GB" baseline="0" dirty="0"/>
              <a:t> portions of genes</a:t>
            </a:r>
            <a:r>
              <a:rPr lang="en-GB" dirty="0"/>
              <a:t>, including aneuploidy , chromosomal deletions, amplifications and translocations.</a:t>
            </a:r>
          </a:p>
          <a:p>
            <a:pPr marL="171450" indent="-171450">
              <a:buFont typeface="Arial" panose="020B0604020202020204" pitchFamily="34" charset="0"/>
              <a:buChar char="•"/>
            </a:pPr>
            <a:r>
              <a:rPr lang="en-GB" dirty="0" smtClean="0"/>
              <a:t>A hybridisation </a:t>
            </a:r>
            <a:r>
              <a:rPr lang="en-GB" dirty="0"/>
              <a:t>method.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smtClean="0"/>
              <a:t>Technique</a:t>
            </a:r>
            <a:r>
              <a:rPr lang="en-GB" baseline="0" dirty="0" smtClean="0"/>
              <a:t> uses s</a:t>
            </a:r>
            <a:r>
              <a:rPr lang="en-GB" dirty="0" smtClean="0"/>
              <a:t>ingle</a:t>
            </a:r>
            <a:r>
              <a:rPr lang="en-GB" baseline="0" dirty="0" smtClean="0"/>
              <a:t> </a:t>
            </a:r>
            <a:r>
              <a:rPr lang="en-GB" baseline="0" dirty="0"/>
              <a:t>stranded DNA/RNA probes short in </a:t>
            </a:r>
            <a:r>
              <a:rPr lang="en-GB" baseline="0" dirty="0" smtClean="0"/>
              <a:t>sequence labelled with fluorescent dye </a:t>
            </a:r>
            <a:r>
              <a:rPr lang="en-GB" dirty="0"/>
              <a:t>that complement a portion of the gene of </a:t>
            </a:r>
            <a:r>
              <a:rPr lang="en-GB" dirty="0" smtClean="0"/>
              <a:t>interest</a:t>
            </a:r>
            <a:r>
              <a:rPr lang="en-GB" baseline="0" dirty="0" smtClean="0"/>
              <a:t>. </a:t>
            </a:r>
            <a:r>
              <a:rPr lang="en-GB" baseline="0" dirty="0"/>
              <a:t>When a probe binds to a chromosome the fluorescent tag allows visualisation of its location/positional mapping.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FISH</a:t>
            </a:r>
            <a:r>
              <a:rPr lang="en-GB" baseline="0" dirty="0"/>
              <a:t> h</a:t>
            </a:r>
            <a:r>
              <a:rPr lang="en-GB" dirty="0"/>
              <a:t>as a higher resolution than</a:t>
            </a:r>
            <a:r>
              <a:rPr lang="en-GB" baseline="0" dirty="0"/>
              <a:t> karyotyping, abnormalities at about 100kb-1Mb in size can be detected. FISH can only detect deletions or duplications of regions specifically targeted by the probe used and that are larger than the probe used. It is possible that rare very small deletions may not be detected by FISH.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For FISH</a:t>
            </a:r>
            <a:r>
              <a:rPr lang="en-GB" baseline="0" dirty="0"/>
              <a:t> testing </a:t>
            </a:r>
            <a:r>
              <a:rPr lang="en-GB" dirty="0"/>
              <a:t>interphase nuclei</a:t>
            </a:r>
            <a:r>
              <a:rPr lang="en-GB" baseline="0" dirty="0"/>
              <a:t> are required, this is a DNA replication stage allowing FISH probes to bind.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a:t>Use for microdeletion syndromes. For example, </a:t>
            </a:r>
            <a:r>
              <a:rPr lang="en-GB" dirty="0" err="1"/>
              <a:t>DiGeorge</a:t>
            </a:r>
            <a:r>
              <a:rPr lang="en-GB" dirty="0"/>
              <a:t> syndrome (22q11 del) and Williams syndrome (7q11.2</a:t>
            </a:r>
            <a:r>
              <a:rPr lang="en-GB" baseline="0" dirty="0"/>
              <a:t> del, includes Elastin gene</a:t>
            </a:r>
            <a:r>
              <a:rPr lang="en-GB" dirty="0"/>
              <a:t>). Also</a:t>
            </a:r>
            <a:r>
              <a:rPr lang="en-GB" baseline="0" dirty="0"/>
              <a:t> used for </a:t>
            </a:r>
            <a:r>
              <a:rPr lang="en-GB" dirty="0"/>
              <a:t>sub-telomere screening; small rearrangements involving the ends of chromosomes. For example, in individuals with </a:t>
            </a:r>
            <a:r>
              <a:rPr lang="en-GB" dirty="0" err="1"/>
              <a:t>dysmorphology</a:t>
            </a:r>
            <a:r>
              <a:rPr lang="en-GB" dirty="0"/>
              <a:t> and/or congenital malformations, in addition to neurodevelopmental symptoms such as mental retardation.</a:t>
            </a:r>
          </a:p>
        </p:txBody>
      </p:sp>
      <p:sp>
        <p:nvSpPr>
          <p:cNvPr id="4" name="Slide Number Placeholder 3"/>
          <p:cNvSpPr>
            <a:spLocks noGrp="1"/>
          </p:cNvSpPr>
          <p:nvPr>
            <p:ph type="sldNum" sz="quarter" idx="10"/>
          </p:nvPr>
        </p:nvSpPr>
        <p:spPr/>
        <p:txBody>
          <a:bodyPr/>
          <a:lstStyle/>
          <a:p>
            <a:fld id="{1D8836BA-C941-46D2-86B7-854D2447F60C}" type="slidenum">
              <a:rPr lang="en-GB" smtClean="0"/>
              <a:t>8</a:t>
            </a:fld>
            <a:endParaRPr lang="en-GB"/>
          </a:p>
        </p:txBody>
      </p:sp>
    </p:spTree>
    <p:extLst>
      <p:ext uri="{BB962C8B-B14F-4D97-AF65-F5344CB8AC3E}">
        <p14:creationId xmlns:p14="http://schemas.microsoft.com/office/powerpoint/2010/main" val="41813952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D8836BA-C941-46D2-86B7-854D2447F60C}" type="slidenum">
              <a:rPr lang="en-GB" smtClean="0"/>
              <a:t>9</a:t>
            </a:fld>
            <a:endParaRPr lang="en-GB"/>
          </a:p>
        </p:txBody>
      </p:sp>
    </p:spTree>
    <p:extLst>
      <p:ext uri="{BB962C8B-B14F-4D97-AF65-F5344CB8AC3E}">
        <p14:creationId xmlns:p14="http://schemas.microsoft.com/office/powerpoint/2010/main" val="6705917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A. </a:t>
            </a:r>
            <a:r>
              <a:rPr lang="en-GB" dirty="0" smtClean="0"/>
              <a:t>microarray </a:t>
            </a:r>
            <a:r>
              <a:rPr lang="en-GB" dirty="0"/>
              <a:t>chip;</a:t>
            </a:r>
            <a:r>
              <a:rPr lang="en-GB" baseline="0" dirty="0"/>
              <a:t> B. p</a:t>
            </a:r>
            <a:r>
              <a:rPr lang="en-GB" dirty="0"/>
              <a:t>rocessed microarray; C.</a:t>
            </a:r>
            <a:r>
              <a:rPr lang="en-GB" baseline="0" dirty="0"/>
              <a:t> o</a:t>
            </a:r>
            <a:r>
              <a:rPr lang="en-GB" dirty="0"/>
              <a:t>range, equal DNA,</a:t>
            </a:r>
            <a:r>
              <a:rPr lang="en-GB" baseline="0" dirty="0"/>
              <a:t> normal copy number; green, excess patient DNA, copy number amplification; red, excess control DNA, copy number deletion.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u="none" strike="noStrike" kern="1200" baseline="0" dirty="0">
                <a:solidFill>
                  <a:schemeClr val="tx1"/>
                </a:solidFill>
                <a:effectLst/>
                <a:latin typeface="+mn-lt"/>
                <a:ea typeface="+mn-ea"/>
                <a:cs typeface="+mn-cs"/>
              </a:rPr>
              <a:t>Chromosomal microarrays compare the patient’s genome against a reference genome (normal control or a standard) to identify differences (regions of genomic imbalance) between the two genomes.</a:t>
            </a:r>
            <a:endParaRPr lang="en-GB" sz="1200" b="0" i="0" kern="1200" dirty="0">
              <a:solidFill>
                <a:schemeClr val="tx1"/>
              </a:solidFill>
              <a:effectLst/>
              <a:latin typeface="+mn-lt"/>
              <a:ea typeface="+mn-ea"/>
              <a:cs typeface="+mn-cs"/>
            </a:endParaRP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GB" sz="1200" b="0" i="0" kern="1200" dirty="0">
                <a:solidFill>
                  <a:schemeClr val="tx1"/>
                </a:solidFill>
                <a:effectLst/>
                <a:latin typeface="+mn-lt"/>
                <a:ea typeface="+mn-ea"/>
                <a:cs typeface="+mn-cs"/>
              </a:rPr>
              <a:t>A microarray is</a:t>
            </a:r>
            <a:r>
              <a:rPr lang="en-GB" sz="1200" b="0" i="0" kern="1200" baseline="0" dirty="0">
                <a:solidFill>
                  <a:schemeClr val="tx1"/>
                </a:solidFill>
                <a:effectLst/>
                <a:latin typeface="+mn-lt"/>
                <a:ea typeface="+mn-ea"/>
                <a:cs typeface="+mn-cs"/>
              </a:rPr>
              <a:t> a chip that </a:t>
            </a:r>
            <a:r>
              <a:rPr lang="en-GB" sz="1200" b="0" i="0" kern="1200" dirty="0">
                <a:solidFill>
                  <a:schemeClr val="tx1"/>
                </a:solidFill>
                <a:effectLst/>
                <a:latin typeface="+mn-lt"/>
                <a:ea typeface="+mn-ea"/>
                <a:cs typeface="+mn-cs"/>
              </a:rPr>
              <a:t>contains DNA sequences specific to the type of variation that is being examined.</a:t>
            </a:r>
            <a:r>
              <a:rPr lang="en-GB" sz="1200" b="0" i="0" kern="1200" baseline="0" dirty="0">
                <a:solidFill>
                  <a:schemeClr val="tx1"/>
                </a:solidFill>
                <a:effectLst/>
                <a:latin typeface="+mn-lt"/>
                <a:ea typeface="+mn-ea"/>
                <a:cs typeface="+mn-cs"/>
              </a:rPr>
              <a:t> </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GB" sz="1200" b="0" i="0" u="none" strike="noStrike" kern="1200" dirty="0" smtClean="0">
                <a:solidFill>
                  <a:schemeClr val="tx1"/>
                </a:solidFill>
                <a:effectLst/>
                <a:latin typeface="+mn-lt"/>
                <a:ea typeface="+mn-ea"/>
                <a:cs typeface="+mn-cs"/>
              </a:rPr>
              <a:t>A hybridisation </a:t>
            </a:r>
            <a:r>
              <a:rPr lang="en-GB" sz="1200" b="0" i="0" u="none" strike="noStrike" kern="1200" dirty="0">
                <a:solidFill>
                  <a:schemeClr val="tx1"/>
                </a:solidFill>
                <a:effectLst/>
                <a:latin typeface="+mn-lt"/>
                <a:ea typeface="+mn-ea"/>
                <a:cs typeface="+mn-cs"/>
              </a:rPr>
              <a:t>method.</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GB" sz="1200" b="0" i="0" u="none" strike="noStrike" kern="1200" dirty="0">
                <a:solidFill>
                  <a:schemeClr val="tx1"/>
                </a:solidFill>
                <a:effectLst/>
                <a:latin typeface="+mn-lt"/>
                <a:ea typeface="+mn-ea"/>
                <a:cs typeface="+mn-cs"/>
              </a:rPr>
              <a:t>Similar</a:t>
            </a:r>
            <a:r>
              <a:rPr lang="en-GB" sz="1200" b="0" i="0" u="none" strike="noStrike" kern="1200" baseline="0" dirty="0">
                <a:solidFill>
                  <a:schemeClr val="tx1"/>
                </a:solidFill>
                <a:effectLst/>
                <a:latin typeface="+mn-lt"/>
                <a:ea typeface="+mn-ea"/>
                <a:cs typeface="+mn-cs"/>
              </a:rPr>
              <a:t> to FISH, chromosomal microarrays use sequence-based probes to </a:t>
            </a:r>
            <a:r>
              <a:rPr lang="en-GB" sz="1200" b="0" i="0" u="none" strike="noStrike" kern="1200" dirty="0">
                <a:solidFill>
                  <a:schemeClr val="tx1"/>
                </a:solidFill>
                <a:effectLst/>
                <a:latin typeface="+mn-lt"/>
                <a:ea typeface="+mn-ea"/>
                <a:cs typeface="+mn-cs"/>
              </a:rPr>
              <a:t>analyse the expression of thousands of regions of the genome. It is particularly useful to look for copy number variants that may be missed using other genomic technologies. Chromosomal microarrays</a:t>
            </a:r>
            <a:r>
              <a:rPr lang="en-GB" sz="1200" b="0" i="0" u="none" strike="noStrike" kern="1200" baseline="0" dirty="0">
                <a:solidFill>
                  <a:schemeClr val="tx1"/>
                </a:solidFill>
                <a:effectLst/>
                <a:latin typeface="+mn-lt"/>
                <a:ea typeface="+mn-ea"/>
                <a:cs typeface="+mn-cs"/>
              </a:rPr>
              <a:t> can identify </a:t>
            </a:r>
            <a:r>
              <a:rPr lang="en-GB" sz="1200" b="0" i="0" u="none" strike="noStrike" kern="1200" dirty="0">
                <a:solidFill>
                  <a:schemeClr val="tx1"/>
                </a:solidFill>
                <a:effectLst/>
                <a:latin typeface="+mn-lt"/>
                <a:ea typeface="+mn-ea"/>
                <a:cs typeface="+mn-cs"/>
              </a:rPr>
              <a:t>regions with absence of heterozygosity (AOH),</a:t>
            </a:r>
            <a:r>
              <a:rPr lang="en-GB" sz="1200" b="0" i="0" u="none" strike="noStrike" kern="1200" baseline="0" dirty="0">
                <a:solidFill>
                  <a:schemeClr val="tx1"/>
                </a:solidFill>
                <a:effectLst/>
                <a:latin typeface="+mn-lt"/>
                <a:ea typeface="+mn-ea"/>
                <a:cs typeface="+mn-cs"/>
              </a:rPr>
              <a:t> indicating conditions caused by uniparental </a:t>
            </a:r>
            <a:r>
              <a:rPr lang="en-GB" sz="1200" b="0" i="0" u="none" strike="noStrike" kern="1200" baseline="0" dirty="0" err="1">
                <a:solidFill>
                  <a:schemeClr val="tx1"/>
                </a:solidFill>
                <a:effectLst/>
                <a:latin typeface="+mn-lt"/>
                <a:ea typeface="+mn-ea"/>
                <a:cs typeface="+mn-cs"/>
              </a:rPr>
              <a:t>disomy</a:t>
            </a:r>
            <a:r>
              <a:rPr lang="en-GB" sz="1200" b="0" i="0" u="none" strike="noStrike" kern="1200" baseline="0" dirty="0">
                <a:solidFill>
                  <a:schemeClr val="tx1"/>
                </a:solidFill>
                <a:effectLst/>
                <a:latin typeface="+mn-lt"/>
                <a:ea typeface="+mn-ea"/>
                <a:cs typeface="+mn-cs"/>
              </a:rPr>
              <a:t>. </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GB" sz="1200" b="0" i="0" kern="1200" dirty="0">
                <a:solidFill>
                  <a:schemeClr val="tx1"/>
                </a:solidFill>
                <a:effectLst/>
                <a:latin typeface="+mn-lt"/>
                <a:ea typeface="+mn-ea"/>
                <a:cs typeface="+mn-cs"/>
              </a:rPr>
              <a:t>Commonly</a:t>
            </a:r>
            <a:r>
              <a:rPr lang="en-GB" sz="1200" b="0" i="0" kern="1200" baseline="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microarrays that</a:t>
            </a:r>
            <a:r>
              <a:rPr lang="en-GB" sz="1200" b="0" i="0" kern="1200" baseline="0" dirty="0">
                <a:solidFill>
                  <a:schemeClr val="tx1"/>
                </a:solidFill>
                <a:effectLst/>
                <a:latin typeface="+mn-lt"/>
                <a:ea typeface="+mn-ea"/>
                <a:cs typeface="+mn-cs"/>
              </a:rPr>
              <a:t> are </a:t>
            </a:r>
            <a:r>
              <a:rPr lang="en-GB" sz="1200" b="0" i="0" kern="1200" dirty="0">
                <a:solidFill>
                  <a:schemeClr val="tx1"/>
                </a:solidFill>
                <a:effectLst/>
                <a:latin typeface="+mn-lt"/>
                <a:ea typeface="+mn-ea"/>
                <a:cs typeface="+mn-cs"/>
              </a:rPr>
              <a:t>used for clinical CMA testing include thousands to millions of sequence probes that span the length of every chromosome. Microarrays may also incorporate sequence</a:t>
            </a:r>
            <a:r>
              <a:rPr lang="en-GB" sz="1200" b="0" i="0" kern="1200" baseline="0" dirty="0">
                <a:solidFill>
                  <a:schemeClr val="tx1"/>
                </a:solidFill>
                <a:effectLst/>
                <a:latin typeface="+mn-lt"/>
                <a:ea typeface="+mn-ea"/>
                <a:cs typeface="+mn-cs"/>
              </a:rPr>
              <a:t> probes that</a:t>
            </a:r>
            <a:r>
              <a:rPr lang="en-GB" sz="1200" b="0" i="0" kern="1200" dirty="0">
                <a:solidFill>
                  <a:schemeClr val="tx1"/>
                </a:solidFill>
                <a:effectLst/>
                <a:latin typeface="+mn-lt"/>
                <a:ea typeface="+mn-ea"/>
                <a:cs typeface="+mn-cs"/>
              </a:rPr>
              <a:t> specifically target chromosomal regions known to cause an abnormal phenotype. Microarrays also include </a:t>
            </a:r>
            <a:r>
              <a:rPr lang="en-GB" sz="1200" b="0" i="0" u="none" strike="noStrike" kern="1200" dirty="0">
                <a:solidFill>
                  <a:schemeClr val="tx1"/>
                </a:solidFill>
                <a:effectLst/>
                <a:latin typeface="+mn-lt"/>
                <a:ea typeface="+mn-ea"/>
                <a:cs typeface="+mn-cs"/>
              </a:rPr>
              <a:t>single nucleotide polymorphic (SNP) probes and </a:t>
            </a:r>
            <a:r>
              <a:rPr lang="en-GB" sz="1200" b="0" i="0" u="none" strike="noStrike" kern="1200" dirty="0" err="1">
                <a:solidFill>
                  <a:schemeClr val="tx1"/>
                </a:solidFill>
                <a:effectLst/>
                <a:latin typeface="+mn-lt"/>
                <a:ea typeface="+mn-ea"/>
                <a:cs typeface="+mn-cs"/>
              </a:rPr>
              <a:t>nonpolymorphic</a:t>
            </a:r>
            <a:r>
              <a:rPr lang="en-GB" sz="1200" b="0" i="0" u="none" strike="noStrike" kern="1200" dirty="0">
                <a:solidFill>
                  <a:schemeClr val="tx1"/>
                </a:solidFill>
                <a:effectLst/>
                <a:latin typeface="+mn-lt"/>
                <a:ea typeface="+mn-ea"/>
                <a:cs typeface="+mn-cs"/>
              </a:rPr>
              <a:t> probes to enable consistent genomic coverage. </a:t>
            </a:r>
            <a:endParaRPr lang="en-GB" sz="1200" b="0" i="0" u="none" strike="noStrike" kern="1200" baseline="0" dirty="0">
              <a:solidFill>
                <a:schemeClr val="tx1"/>
              </a:solidFill>
              <a:effectLst/>
              <a:latin typeface="+mn-lt"/>
              <a:ea typeface="+mn-ea"/>
              <a:cs typeface="+mn-cs"/>
            </a:endParaRP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GB" sz="1200" b="0" i="0" u="none" strike="noStrike" kern="1200" baseline="0" dirty="0">
                <a:solidFill>
                  <a:schemeClr val="tx1"/>
                </a:solidFill>
                <a:effectLst/>
                <a:latin typeface="+mn-lt"/>
                <a:ea typeface="+mn-ea"/>
                <a:cs typeface="+mn-cs"/>
              </a:rPr>
              <a:t>Also referred to as: Array Comparative Genomic Hybridisation (CGH), biochip, DNA chip.</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GB" sz="1200" b="0" i="0" u="none" strike="noStrike" kern="1200" dirty="0">
                <a:solidFill>
                  <a:schemeClr val="tx1"/>
                </a:solidFill>
                <a:effectLst/>
                <a:latin typeface="+mn-lt"/>
                <a:ea typeface="+mn-ea"/>
                <a:cs typeface="+mn-cs"/>
              </a:rPr>
              <a:t>Microarrays</a:t>
            </a:r>
            <a:r>
              <a:rPr lang="en-GB" sz="1200" b="0" i="0" u="none" strike="noStrike" kern="1200" baseline="0" dirty="0">
                <a:solidFill>
                  <a:schemeClr val="tx1"/>
                </a:solidFill>
                <a:effectLst/>
                <a:latin typeface="+mn-lt"/>
                <a:ea typeface="+mn-ea"/>
                <a:cs typeface="+mn-cs"/>
              </a:rPr>
              <a:t> can also be used for single nucleotide variant genotyping.</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GB" sz="1200" b="0" i="0" u="none" strike="noStrike" kern="1200" baseline="0" dirty="0">
                <a:solidFill>
                  <a:schemeClr val="tx1"/>
                </a:solidFill>
                <a:effectLst/>
                <a:latin typeface="+mn-lt"/>
                <a:ea typeface="+mn-ea"/>
                <a:cs typeface="+mn-cs"/>
              </a:rPr>
              <a:t>A limitation of this test is that it will not </a:t>
            </a:r>
            <a:r>
              <a:rPr lang="en-GB" altLang="en-US" dirty="0">
                <a:latin typeface="Calibri" pitchFamily="34" charset="0"/>
              </a:rPr>
              <a:t>detect</a:t>
            </a:r>
            <a:r>
              <a:rPr lang="en-GB" altLang="en-US" baseline="0" dirty="0">
                <a:latin typeface="Calibri" pitchFamily="34" charset="0"/>
              </a:rPr>
              <a:t> </a:t>
            </a:r>
            <a:r>
              <a:rPr lang="en-GB" altLang="en-US" dirty="0">
                <a:latin typeface="Calibri" pitchFamily="34" charset="0"/>
              </a:rPr>
              <a:t>balanced translocations.</a:t>
            </a:r>
          </a:p>
          <a:p>
            <a:pPr fontAlgn="base"/>
            <a:endParaRPr lang="en-GB" sz="1200" b="0" i="0" u="none" strike="noStrike" kern="1200" dirty="0">
              <a:solidFill>
                <a:schemeClr val="tx1"/>
              </a:solidFill>
              <a:effectLst/>
              <a:latin typeface="+mn-lt"/>
              <a:ea typeface="+mn-ea"/>
              <a:cs typeface="+mn-cs"/>
            </a:endParaRPr>
          </a:p>
          <a:p>
            <a:pPr fontAlgn="base"/>
            <a:r>
              <a:rPr lang="en-GB" sz="1200" b="0" i="0" u="none" strike="noStrike" kern="1200" dirty="0">
                <a:solidFill>
                  <a:schemeClr val="tx1"/>
                </a:solidFill>
                <a:effectLst/>
                <a:latin typeface="+mn-lt"/>
                <a:ea typeface="+mn-ea"/>
                <a:cs typeface="+mn-cs"/>
              </a:rPr>
              <a:t>There are two types of translocation: reciprocal and </a:t>
            </a:r>
            <a:r>
              <a:rPr lang="en-GB" sz="1200" b="0" i="0" u="none" strike="noStrike" kern="1200" dirty="0" err="1">
                <a:solidFill>
                  <a:schemeClr val="tx1"/>
                </a:solidFill>
                <a:effectLst/>
                <a:latin typeface="+mn-lt"/>
                <a:ea typeface="+mn-ea"/>
                <a:cs typeface="+mn-cs"/>
              </a:rPr>
              <a:t>Robertsonian</a:t>
            </a:r>
            <a:r>
              <a:rPr lang="en-GB" sz="1200" b="0" i="0" u="none" strike="noStrike" kern="1200" dirty="0">
                <a:solidFill>
                  <a:schemeClr val="tx1"/>
                </a:solidFill>
                <a:effectLst/>
                <a:latin typeface="+mn-lt"/>
                <a:ea typeface="+mn-ea"/>
                <a:cs typeface="+mn-cs"/>
              </a:rPr>
              <a:t>. In reciprocal translocations, material is swapped between two different chromosomes. </a:t>
            </a:r>
            <a:r>
              <a:rPr lang="en-GB" sz="1200" b="0" i="0" u="none" strike="noStrike" kern="1200" dirty="0" err="1">
                <a:solidFill>
                  <a:schemeClr val="tx1"/>
                </a:solidFill>
                <a:effectLst/>
                <a:latin typeface="+mn-lt"/>
                <a:ea typeface="+mn-ea"/>
                <a:cs typeface="+mn-cs"/>
              </a:rPr>
              <a:t>Robertsonian</a:t>
            </a:r>
            <a:r>
              <a:rPr lang="en-GB" sz="1200" b="0" i="0" u="none" strike="noStrike" kern="1200" dirty="0">
                <a:solidFill>
                  <a:schemeClr val="tx1"/>
                </a:solidFill>
                <a:effectLst/>
                <a:latin typeface="+mn-lt"/>
                <a:ea typeface="+mn-ea"/>
                <a:cs typeface="+mn-cs"/>
              </a:rPr>
              <a:t> translocations are caused by breaks that occur at or near the centromere on acrocentric chromosomes, resulting in the long arm of one chromosome fusing with another. </a:t>
            </a:r>
          </a:p>
          <a:p>
            <a:pPr fontAlgn="base"/>
            <a:r>
              <a:rPr lang="en-GB" sz="1200" b="0" i="0" u="none" strike="noStrike" kern="1200" dirty="0">
                <a:solidFill>
                  <a:schemeClr val="tx1"/>
                </a:solidFill>
                <a:effectLst/>
                <a:latin typeface="+mn-lt"/>
                <a:ea typeface="+mn-ea"/>
                <a:cs typeface="+mn-cs"/>
              </a:rPr>
              <a:t>Chromosomes 13, 14, 15, 21 and 22 are acrocentric, which means that the centromere is not central and near the end of the chromosome.</a:t>
            </a:r>
          </a:p>
          <a:p>
            <a:endParaRPr lang="en-GB" dirty="0"/>
          </a:p>
        </p:txBody>
      </p:sp>
      <p:sp>
        <p:nvSpPr>
          <p:cNvPr id="4" name="Slide Number Placeholder 3"/>
          <p:cNvSpPr>
            <a:spLocks noGrp="1"/>
          </p:cNvSpPr>
          <p:nvPr>
            <p:ph type="sldNum" sz="quarter" idx="10"/>
          </p:nvPr>
        </p:nvSpPr>
        <p:spPr/>
        <p:txBody>
          <a:bodyPr/>
          <a:lstStyle/>
          <a:p>
            <a:fld id="{1D8836BA-C941-46D2-86B7-854D2447F60C}" type="slidenum">
              <a:rPr lang="en-GB" smtClean="0"/>
              <a:t>10</a:t>
            </a:fld>
            <a:endParaRPr lang="en-GB"/>
          </a:p>
        </p:txBody>
      </p:sp>
    </p:spTree>
    <p:extLst>
      <p:ext uri="{BB962C8B-B14F-4D97-AF65-F5344CB8AC3E}">
        <p14:creationId xmlns:p14="http://schemas.microsoft.com/office/powerpoint/2010/main" val="11759436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28B6AFA-6697-40BC-9C7D-EAF038AA8589}" type="datetimeFigureOut">
              <a:rPr lang="en-GB" smtClean="0"/>
              <a:t>06/11/2020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6151467-7850-46B8-90CD-24C01E696EC1}" type="slidenum">
              <a:rPr lang="en-GB" smtClean="0"/>
              <a:t>‹#›</a:t>
            </a:fld>
            <a:endParaRPr lang="en-GB"/>
          </a:p>
        </p:txBody>
      </p:sp>
    </p:spTree>
    <p:extLst>
      <p:ext uri="{BB962C8B-B14F-4D97-AF65-F5344CB8AC3E}">
        <p14:creationId xmlns:p14="http://schemas.microsoft.com/office/powerpoint/2010/main" val="30686961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28B6AFA-6697-40BC-9C7D-EAF038AA8589}" type="datetimeFigureOut">
              <a:rPr lang="en-GB" smtClean="0"/>
              <a:t>06/11/2020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6151467-7850-46B8-90CD-24C01E696EC1}" type="slidenum">
              <a:rPr lang="en-GB" smtClean="0"/>
              <a:t>‹#›</a:t>
            </a:fld>
            <a:endParaRPr lang="en-GB"/>
          </a:p>
        </p:txBody>
      </p:sp>
    </p:spTree>
    <p:extLst>
      <p:ext uri="{BB962C8B-B14F-4D97-AF65-F5344CB8AC3E}">
        <p14:creationId xmlns:p14="http://schemas.microsoft.com/office/powerpoint/2010/main" val="33167183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28B6AFA-6697-40BC-9C7D-EAF038AA8589}" type="datetimeFigureOut">
              <a:rPr lang="en-GB" smtClean="0"/>
              <a:t>06/11/2020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6151467-7850-46B8-90CD-24C01E696EC1}" type="slidenum">
              <a:rPr lang="en-GB" smtClean="0"/>
              <a:t>‹#›</a:t>
            </a:fld>
            <a:endParaRPr lang="en-GB"/>
          </a:p>
        </p:txBody>
      </p:sp>
    </p:spTree>
    <p:extLst>
      <p:ext uri="{BB962C8B-B14F-4D97-AF65-F5344CB8AC3E}">
        <p14:creationId xmlns:p14="http://schemas.microsoft.com/office/powerpoint/2010/main" val="29956651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1_Two Content">
    <p:spTree>
      <p:nvGrpSpPr>
        <p:cNvPr id="1" name=""/>
        <p:cNvGrpSpPr/>
        <p:nvPr/>
      </p:nvGrpSpPr>
      <p:grpSpPr>
        <a:xfrm>
          <a:off x="0" y="0"/>
          <a:ext cx="0" cy="0"/>
          <a:chOff x="0" y="0"/>
          <a:chExt cx="0" cy="0"/>
        </a:xfrm>
      </p:grpSpPr>
      <p:sp>
        <p:nvSpPr>
          <p:cNvPr id="38" name="Shape 38"/>
          <p:cNvSpPr>
            <a:spLocks noGrp="1"/>
          </p:cNvSpPr>
          <p:nvPr>
            <p:ph type="title"/>
          </p:nvPr>
        </p:nvSpPr>
        <p:spPr>
          <a:prstGeom prst="rect">
            <a:avLst/>
          </a:prstGeom>
        </p:spPr>
        <p:txBody>
          <a:bodyPr/>
          <a:lstStyle/>
          <a:p>
            <a:r>
              <a:t>Title Text</a:t>
            </a:r>
          </a:p>
        </p:txBody>
      </p:sp>
      <p:sp>
        <p:nvSpPr>
          <p:cNvPr id="39" name="Shape 39"/>
          <p:cNvSpPr>
            <a:spLocks noGrp="1"/>
          </p:cNvSpPr>
          <p:nvPr>
            <p:ph type="body" sz="half" idx="1"/>
          </p:nvPr>
        </p:nvSpPr>
        <p:spPr>
          <a:xfrm>
            <a:off x="457200" y="1600200"/>
            <a:ext cx="4038600" cy="4525963"/>
          </a:xfrm>
          <a:prstGeom prst="rect">
            <a:avLst/>
          </a:prstGeom>
        </p:spPr>
        <p:txBody>
          <a:bodyPr/>
          <a:lstStyle>
            <a:lvl1pPr>
              <a:spcBef>
                <a:spcPts val="600"/>
              </a:spcBef>
              <a:defRPr sz="2800"/>
            </a:lvl1pPr>
            <a:lvl2pPr marL="790575" indent="-333375">
              <a:spcBef>
                <a:spcPts val="600"/>
              </a:spcBef>
              <a:defRPr sz="2800"/>
            </a:lvl2pPr>
            <a:lvl3pPr marL="1234438" indent="-320038">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40" name="Shape 40"/>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63584816"/>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28B6AFA-6697-40BC-9C7D-EAF038AA8589}" type="datetimeFigureOut">
              <a:rPr lang="en-GB" smtClean="0"/>
              <a:t>06/11/2020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6151467-7850-46B8-90CD-24C01E696EC1}" type="slidenum">
              <a:rPr lang="en-GB" smtClean="0"/>
              <a:t>‹#›</a:t>
            </a:fld>
            <a:endParaRPr lang="en-GB"/>
          </a:p>
        </p:txBody>
      </p:sp>
    </p:spTree>
    <p:extLst>
      <p:ext uri="{BB962C8B-B14F-4D97-AF65-F5344CB8AC3E}">
        <p14:creationId xmlns:p14="http://schemas.microsoft.com/office/powerpoint/2010/main" val="11583720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28B6AFA-6697-40BC-9C7D-EAF038AA8589}" type="datetimeFigureOut">
              <a:rPr lang="en-GB" smtClean="0"/>
              <a:t>06/11/2020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6151467-7850-46B8-90CD-24C01E696EC1}" type="slidenum">
              <a:rPr lang="en-GB" smtClean="0"/>
              <a:t>‹#›</a:t>
            </a:fld>
            <a:endParaRPr lang="en-GB"/>
          </a:p>
        </p:txBody>
      </p:sp>
    </p:spTree>
    <p:extLst>
      <p:ext uri="{BB962C8B-B14F-4D97-AF65-F5344CB8AC3E}">
        <p14:creationId xmlns:p14="http://schemas.microsoft.com/office/powerpoint/2010/main" val="31785320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28B6AFA-6697-40BC-9C7D-EAF038AA8589}" type="datetimeFigureOut">
              <a:rPr lang="en-GB" smtClean="0"/>
              <a:t>06/11/2020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6151467-7850-46B8-90CD-24C01E696EC1}" type="slidenum">
              <a:rPr lang="en-GB" smtClean="0"/>
              <a:t>‹#›</a:t>
            </a:fld>
            <a:endParaRPr lang="en-GB"/>
          </a:p>
        </p:txBody>
      </p:sp>
    </p:spTree>
    <p:extLst>
      <p:ext uri="{BB962C8B-B14F-4D97-AF65-F5344CB8AC3E}">
        <p14:creationId xmlns:p14="http://schemas.microsoft.com/office/powerpoint/2010/main" val="40139259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28B6AFA-6697-40BC-9C7D-EAF038AA8589}" type="datetimeFigureOut">
              <a:rPr lang="en-GB" smtClean="0"/>
              <a:t>06/11/2020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86151467-7850-46B8-90CD-24C01E696EC1}" type="slidenum">
              <a:rPr lang="en-GB" smtClean="0"/>
              <a:t>‹#›</a:t>
            </a:fld>
            <a:endParaRPr lang="en-GB"/>
          </a:p>
        </p:txBody>
      </p:sp>
    </p:spTree>
    <p:extLst>
      <p:ext uri="{BB962C8B-B14F-4D97-AF65-F5344CB8AC3E}">
        <p14:creationId xmlns:p14="http://schemas.microsoft.com/office/powerpoint/2010/main" val="9480361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28B6AFA-6697-40BC-9C7D-EAF038AA8589}" type="datetimeFigureOut">
              <a:rPr lang="en-GB" smtClean="0"/>
              <a:t>06/11/2020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86151467-7850-46B8-90CD-24C01E696EC1}" type="slidenum">
              <a:rPr lang="en-GB" smtClean="0"/>
              <a:t>‹#›</a:t>
            </a:fld>
            <a:endParaRPr lang="en-GB"/>
          </a:p>
        </p:txBody>
      </p:sp>
    </p:spTree>
    <p:extLst>
      <p:ext uri="{BB962C8B-B14F-4D97-AF65-F5344CB8AC3E}">
        <p14:creationId xmlns:p14="http://schemas.microsoft.com/office/powerpoint/2010/main" val="38271461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8B6AFA-6697-40BC-9C7D-EAF038AA8589}" type="datetimeFigureOut">
              <a:rPr lang="en-GB" smtClean="0"/>
              <a:t>06/11/2020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86151467-7850-46B8-90CD-24C01E696EC1}" type="slidenum">
              <a:rPr lang="en-GB" smtClean="0"/>
              <a:t>‹#›</a:t>
            </a:fld>
            <a:endParaRPr lang="en-GB"/>
          </a:p>
        </p:txBody>
      </p:sp>
    </p:spTree>
    <p:extLst>
      <p:ext uri="{BB962C8B-B14F-4D97-AF65-F5344CB8AC3E}">
        <p14:creationId xmlns:p14="http://schemas.microsoft.com/office/powerpoint/2010/main" val="5706025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28B6AFA-6697-40BC-9C7D-EAF038AA8589}" type="datetimeFigureOut">
              <a:rPr lang="en-GB" smtClean="0"/>
              <a:t>06/11/2020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6151467-7850-46B8-90CD-24C01E696EC1}" type="slidenum">
              <a:rPr lang="en-GB" smtClean="0"/>
              <a:t>‹#›</a:t>
            </a:fld>
            <a:endParaRPr lang="en-GB"/>
          </a:p>
        </p:txBody>
      </p:sp>
    </p:spTree>
    <p:extLst>
      <p:ext uri="{BB962C8B-B14F-4D97-AF65-F5344CB8AC3E}">
        <p14:creationId xmlns:p14="http://schemas.microsoft.com/office/powerpoint/2010/main" val="41020668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28B6AFA-6697-40BC-9C7D-EAF038AA8589}" type="datetimeFigureOut">
              <a:rPr lang="en-GB" smtClean="0"/>
              <a:t>06/11/2020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6151467-7850-46B8-90CD-24C01E696EC1}" type="slidenum">
              <a:rPr lang="en-GB" smtClean="0"/>
              <a:t>‹#›</a:t>
            </a:fld>
            <a:endParaRPr lang="en-GB"/>
          </a:p>
        </p:txBody>
      </p:sp>
    </p:spTree>
    <p:extLst>
      <p:ext uri="{BB962C8B-B14F-4D97-AF65-F5344CB8AC3E}">
        <p14:creationId xmlns:p14="http://schemas.microsoft.com/office/powerpoint/2010/main" val="5509028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8B6AFA-6697-40BC-9C7D-EAF038AA8589}" type="datetimeFigureOut">
              <a:rPr lang="en-GB" smtClean="0"/>
              <a:t>06/11/2020</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151467-7850-46B8-90CD-24C01E696EC1}" type="slidenum">
              <a:rPr lang="en-GB" smtClean="0"/>
              <a:t>‹#›</a:t>
            </a:fld>
            <a:endParaRPr lang="en-GB"/>
          </a:p>
        </p:txBody>
      </p:sp>
    </p:spTree>
    <p:extLst>
      <p:ext uri="{BB962C8B-B14F-4D97-AF65-F5344CB8AC3E}">
        <p14:creationId xmlns:p14="http://schemas.microsoft.com/office/powerpoint/2010/main" val="13775523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png"/><Relationship Id="rId5" Type="http://schemas.openxmlformats.org/officeDocument/2006/relationships/image" Target="../media/image9.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12.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1.png"/><Relationship Id="rId5" Type="http://schemas.openxmlformats.org/officeDocument/2006/relationships/image" Target="../media/image10.jpg"/><Relationship Id="rId4"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slideLayout" Target="../slideLayouts/slideLayout2.xml"/><Relationship Id="rId7" Type="http://schemas.openxmlformats.org/officeDocument/2006/relationships/image" Target="../media/image17.jp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notesSlide" Target="../notesSlides/notesSlide13.xml"/><Relationship Id="rId9"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png"/><Relationship Id="rId5" Type="http://schemas.openxmlformats.org/officeDocument/2006/relationships/image" Target="../media/image11.png"/><Relationship Id="rId4" Type="http://schemas.openxmlformats.org/officeDocument/2006/relationships/notesSlide" Target="../notesSlides/notesSlide14.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2.png"/><Relationship Id="rId4" Type="http://schemas.openxmlformats.org/officeDocument/2006/relationships/notesSlide" Target="../notesSlides/notesSlide15.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png"/><Relationship Id="rId5" Type="http://schemas.openxmlformats.org/officeDocument/2006/relationships/image" Target="../media/image19.png"/><Relationship Id="rId4"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2.png"/><Relationship Id="rId5" Type="http://schemas.openxmlformats.org/officeDocument/2006/relationships/image" Target="../media/image20.jpeg"/><Relationship Id="rId4" Type="http://schemas.openxmlformats.org/officeDocument/2006/relationships/notesSlide" Target="../notesSlides/notesSlide1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2.png"/><Relationship Id="rId4" Type="http://schemas.openxmlformats.org/officeDocument/2006/relationships/notesSlide" Target="../notesSlides/notesSlide18.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2.png"/><Relationship Id="rId4" Type="http://schemas.openxmlformats.org/officeDocument/2006/relationships/notesSlide" Target="../notesSlides/notesSlide19.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2.png"/><Relationship Id="rId5" Type="http://schemas.openxmlformats.org/officeDocument/2006/relationships/image" Target="../media/image21.jpg"/><Relationship Id="rId4" Type="http://schemas.openxmlformats.org/officeDocument/2006/relationships/notesSlide" Target="../notesSlides/notesSlide20.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hyperlink" Target="https://www.futurelearn.com/programs/genomics-in-healthcare"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image" Target="../media/image1.png"/><Relationship Id="rId5" Type="http://schemas.openxmlformats.org/officeDocument/2006/relationships/hyperlink" Target="https://www.england.nhs.uk/wp-content/uploads/2018/08/national-genomic-test-directory-faqs.pdf" TargetMode="External"/><Relationship Id="rId4" Type="http://schemas.openxmlformats.org/officeDocument/2006/relationships/hyperlink" Target="https://www.genomicseducation.hee.nhs.uk/supporting-the-nhs-genomic-medicine-service/"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3.jp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0"/>
            <a:ext cx="7886700" cy="1325563"/>
          </a:xfrm>
        </p:spPr>
        <p:txBody>
          <a:bodyPr>
            <a:normAutofit/>
          </a:bodyPr>
          <a:lstStyle/>
          <a:p>
            <a:pPr algn="ctr"/>
            <a:r>
              <a:rPr lang="en-GB" sz="4000" dirty="0" smtClean="0">
                <a:solidFill>
                  <a:schemeClr val="accent1">
                    <a:lumMod val="75000"/>
                  </a:schemeClr>
                </a:solidFill>
                <a:effectLst>
                  <a:outerShdw blurRad="38100" dist="38100" dir="2700000" algn="tl">
                    <a:srgbClr val="000000">
                      <a:alpha val="43137"/>
                    </a:srgbClr>
                  </a:outerShdw>
                </a:effectLst>
                <a:latin typeface="+mn-lt"/>
              </a:rPr>
              <a:t>The genomics facilitator’s toolkit</a:t>
            </a:r>
            <a:endParaRPr lang="en-GB" sz="4000" dirty="0">
              <a:solidFill>
                <a:schemeClr val="accent1">
                  <a:lumMod val="75000"/>
                </a:schemeClr>
              </a:solidFill>
              <a:effectLst>
                <a:outerShdw blurRad="38100" dist="38100" dir="2700000" algn="tl">
                  <a:srgbClr val="000000">
                    <a:alpha val="43137"/>
                  </a:srgbClr>
                </a:outerShdw>
              </a:effectLst>
              <a:latin typeface="+mn-lt"/>
            </a:endParaRPr>
          </a:p>
        </p:txBody>
      </p:sp>
      <p:graphicFrame>
        <p:nvGraphicFramePr>
          <p:cNvPr id="4" name="Content Placeholder 3"/>
          <p:cNvGraphicFramePr>
            <a:graphicFrameLocks noGrp="1"/>
          </p:cNvGraphicFramePr>
          <p:nvPr>
            <p:ph idx="1"/>
            <p:extLst/>
          </p:nvPr>
        </p:nvGraphicFramePr>
        <p:xfrm>
          <a:off x="522514" y="1286193"/>
          <a:ext cx="8279842" cy="4099730"/>
        </p:xfrm>
        <a:graphic>
          <a:graphicData uri="http://schemas.openxmlformats.org/drawingml/2006/table">
            <a:tbl>
              <a:tblPr>
                <a:tableStyleId>{5C22544A-7EE6-4342-B048-85BDC9FD1C3A}</a:tableStyleId>
              </a:tblPr>
              <a:tblGrid>
                <a:gridCol w="1636800">
                  <a:extLst>
                    <a:ext uri="{9D8B030D-6E8A-4147-A177-3AD203B41FA5}">
                      <a16:colId xmlns:a16="http://schemas.microsoft.com/office/drawing/2014/main" val="2090482145"/>
                    </a:ext>
                  </a:extLst>
                </a:gridCol>
                <a:gridCol w="4293943">
                  <a:extLst>
                    <a:ext uri="{9D8B030D-6E8A-4147-A177-3AD203B41FA5}">
                      <a16:colId xmlns:a16="http://schemas.microsoft.com/office/drawing/2014/main" val="3397405471"/>
                    </a:ext>
                  </a:extLst>
                </a:gridCol>
                <a:gridCol w="2349099">
                  <a:extLst>
                    <a:ext uri="{9D8B030D-6E8A-4147-A177-3AD203B41FA5}">
                      <a16:colId xmlns:a16="http://schemas.microsoft.com/office/drawing/2014/main" val="3451025812"/>
                    </a:ext>
                  </a:extLst>
                </a:gridCol>
              </a:tblGrid>
              <a:tr h="409973">
                <a:tc>
                  <a:txBody>
                    <a:bodyPr/>
                    <a:lstStyle/>
                    <a:p>
                      <a:pPr algn="l" fontAlgn="b"/>
                      <a:r>
                        <a:rPr lang="en-GB" sz="1500" b="1" u="none" strike="noStrike" dirty="0">
                          <a:effectLst/>
                        </a:rPr>
                        <a:t>NTGLH Module ID</a:t>
                      </a:r>
                      <a:endParaRPr lang="en-GB" sz="1500" b="1"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GB" sz="1500" b="1" u="none" strike="noStrike" dirty="0">
                          <a:effectLst/>
                        </a:rPr>
                        <a:t>Module Title</a:t>
                      </a:r>
                      <a:endParaRPr lang="en-GB" sz="1500" b="1"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GB" sz="1500" b="1" u="none" strike="noStrike" dirty="0" smtClean="0">
                          <a:effectLst/>
                        </a:rPr>
                        <a:t>Module Format</a:t>
                      </a:r>
                      <a:endParaRPr lang="en-GB" sz="15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238825940"/>
                  </a:ext>
                </a:extLst>
              </a:tr>
              <a:tr h="409973">
                <a:tc>
                  <a:txBody>
                    <a:bodyPr/>
                    <a:lstStyle/>
                    <a:p>
                      <a:pPr algn="l" fontAlgn="b"/>
                      <a:r>
                        <a:rPr lang="en-GB" sz="1500" u="none" strike="noStrike">
                          <a:effectLst/>
                        </a:rPr>
                        <a:t>NTGHL_001</a:t>
                      </a:r>
                      <a:endParaRPr lang="en-GB" sz="15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500" u="none" strike="noStrike">
                          <a:effectLst/>
                        </a:rPr>
                        <a:t>NHS Genomic Medicine Service</a:t>
                      </a:r>
                      <a:endParaRPr lang="en-GB" sz="15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500" u="none" strike="noStrike" dirty="0">
                          <a:effectLst/>
                        </a:rPr>
                        <a:t>Handbook</a:t>
                      </a:r>
                      <a:endParaRPr lang="en-GB" sz="15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196166895"/>
                  </a:ext>
                </a:extLst>
              </a:tr>
              <a:tr h="409973">
                <a:tc>
                  <a:txBody>
                    <a:bodyPr/>
                    <a:lstStyle/>
                    <a:p>
                      <a:pPr algn="l" fontAlgn="b"/>
                      <a:r>
                        <a:rPr lang="en-GB" sz="1500" u="none" strike="noStrike">
                          <a:effectLst/>
                        </a:rPr>
                        <a:t>NTGHL_002</a:t>
                      </a:r>
                      <a:endParaRPr lang="en-GB" sz="15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500" u="none" strike="noStrike" dirty="0">
                          <a:effectLst/>
                        </a:rPr>
                        <a:t>Ordering from the </a:t>
                      </a:r>
                      <a:r>
                        <a:rPr lang="en-GB" sz="1500" u="none" strike="noStrike" dirty="0" smtClean="0">
                          <a:effectLst/>
                        </a:rPr>
                        <a:t>National Test </a:t>
                      </a:r>
                      <a:r>
                        <a:rPr lang="en-GB" sz="1500" u="none" strike="noStrike" dirty="0">
                          <a:effectLst/>
                        </a:rPr>
                        <a:t>Directory</a:t>
                      </a:r>
                      <a:endParaRPr lang="en-GB" sz="15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GB" sz="1500" u="none" strike="noStrike" dirty="0">
                          <a:effectLst/>
                        </a:rPr>
                        <a:t>Handbook</a:t>
                      </a:r>
                      <a:endParaRPr lang="en-GB" sz="15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816655284"/>
                  </a:ext>
                </a:extLst>
              </a:tr>
              <a:tr h="409973">
                <a:tc>
                  <a:txBody>
                    <a:bodyPr/>
                    <a:lstStyle/>
                    <a:p>
                      <a:pPr algn="l" fontAlgn="b"/>
                      <a:r>
                        <a:rPr lang="en-GB" sz="1500" u="none" strike="noStrike">
                          <a:effectLst/>
                        </a:rPr>
                        <a:t>NTGHL_003</a:t>
                      </a:r>
                      <a:endParaRPr lang="en-GB" sz="15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500" u="none" strike="noStrike" dirty="0">
                          <a:effectLst/>
                        </a:rPr>
                        <a:t>Whole Genome Sequencing consent</a:t>
                      </a:r>
                      <a:endParaRPr lang="en-GB" sz="15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GB" sz="1500" u="none" strike="noStrike" dirty="0">
                          <a:effectLst/>
                        </a:rPr>
                        <a:t>Handbook</a:t>
                      </a:r>
                      <a:endParaRPr lang="en-GB" sz="15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950028837"/>
                  </a:ext>
                </a:extLst>
              </a:tr>
              <a:tr h="409973">
                <a:tc>
                  <a:txBody>
                    <a:bodyPr/>
                    <a:lstStyle/>
                    <a:p>
                      <a:pPr algn="l" fontAlgn="b"/>
                      <a:r>
                        <a:rPr lang="en-GB" sz="1500" u="none" strike="noStrike">
                          <a:effectLst/>
                        </a:rPr>
                        <a:t>NTGHL_004</a:t>
                      </a:r>
                      <a:endParaRPr lang="en-GB" sz="15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500" u="none" strike="noStrike" dirty="0">
                          <a:effectLst/>
                        </a:rPr>
                        <a:t>Whole Genome Sequencing sample requirements</a:t>
                      </a:r>
                      <a:endParaRPr lang="en-GB" sz="15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GB" sz="1500" u="none" strike="noStrike" dirty="0">
                          <a:effectLst/>
                        </a:rPr>
                        <a:t>Handbook</a:t>
                      </a:r>
                      <a:endParaRPr lang="en-GB" sz="15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517017950"/>
                  </a:ext>
                </a:extLst>
              </a:tr>
              <a:tr h="409973">
                <a:tc>
                  <a:txBody>
                    <a:bodyPr/>
                    <a:lstStyle/>
                    <a:p>
                      <a:pPr algn="l" fontAlgn="b"/>
                      <a:r>
                        <a:rPr lang="en-GB" sz="1500" u="none" strike="noStrike">
                          <a:effectLst/>
                        </a:rPr>
                        <a:t>NTGHL_005</a:t>
                      </a:r>
                      <a:endParaRPr lang="en-GB" sz="15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500" u="none" strike="noStrike" dirty="0">
                          <a:effectLst/>
                        </a:rPr>
                        <a:t>Clinical genetic testing methods</a:t>
                      </a:r>
                      <a:endParaRPr lang="en-GB" sz="15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GB" sz="1500" u="none" strike="noStrike">
                          <a:effectLst/>
                        </a:rPr>
                        <a:t>Powerpoint with narration</a:t>
                      </a:r>
                      <a:endParaRPr lang="en-GB" sz="15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74744847"/>
                  </a:ext>
                </a:extLst>
              </a:tr>
              <a:tr h="409973">
                <a:tc>
                  <a:txBody>
                    <a:bodyPr/>
                    <a:lstStyle/>
                    <a:p>
                      <a:pPr algn="l" fontAlgn="b"/>
                      <a:r>
                        <a:rPr lang="en-GB" sz="1500" u="none" strike="noStrike">
                          <a:effectLst/>
                        </a:rPr>
                        <a:t>NTGHL_006</a:t>
                      </a:r>
                      <a:endParaRPr lang="en-GB" sz="15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500" u="none" strike="noStrike" dirty="0">
                          <a:effectLst/>
                        </a:rPr>
                        <a:t>Clinical testing DNA sequence variant interpretation</a:t>
                      </a:r>
                      <a:endParaRPr lang="en-GB" sz="15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GB" sz="1500" u="none" strike="noStrike">
                          <a:effectLst/>
                        </a:rPr>
                        <a:t>Powerpoint with narration</a:t>
                      </a:r>
                      <a:endParaRPr lang="en-GB" sz="15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973299176"/>
                  </a:ext>
                </a:extLst>
              </a:tr>
              <a:tr h="409973">
                <a:tc>
                  <a:txBody>
                    <a:bodyPr/>
                    <a:lstStyle/>
                    <a:p>
                      <a:pPr algn="l" fontAlgn="b"/>
                      <a:r>
                        <a:rPr lang="en-GB" sz="1500" u="none" strike="noStrike">
                          <a:effectLst/>
                        </a:rPr>
                        <a:t>NTGHL_007</a:t>
                      </a:r>
                      <a:endParaRPr lang="en-GB" sz="15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500" u="none" strike="noStrike" dirty="0">
                          <a:effectLst/>
                        </a:rPr>
                        <a:t>Whole Genome Sequencing </a:t>
                      </a:r>
                      <a:r>
                        <a:rPr lang="en-GB" sz="1500" u="none" strike="noStrike" dirty="0" smtClean="0">
                          <a:effectLst/>
                        </a:rPr>
                        <a:t>results</a:t>
                      </a:r>
                      <a:endParaRPr lang="en-GB" sz="15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GB" sz="1500" u="none" strike="noStrike">
                          <a:effectLst/>
                        </a:rPr>
                        <a:t>Powerpoint with narration</a:t>
                      </a:r>
                      <a:endParaRPr lang="en-GB" sz="15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768947742"/>
                  </a:ext>
                </a:extLst>
              </a:tr>
              <a:tr h="409973">
                <a:tc>
                  <a:txBody>
                    <a:bodyPr/>
                    <a:lstStyle/>
                    <a:p>
                      <a:pPr algn="l" fontAlgn="b"/>
                      <a:r>
                        <a:rPr lang="en-GB" sz="1500" u="none" strike="noStrike">
                          <a:effectLst/>
                        </a:rPr>
                        <a:t>NTGHL_008</a:t>
                      </a:r>
                      <a:endParaRPr lang="en-GB" sz="15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500" u="none" strike="noStrike" dirty="0">
                          <a:effectLst/>
                        </a:rPr>
                        <a:t>Introduction to genomics</a:t>
                      </a:r>
                      <a:endParaRPr lang="en-GB" sz="15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GB" sz="1500" u="none" strike="noStrike">
                          <a:effectLst/>
                        </a:rPr>
                        <a:t>Powerpoint with narration</a:t>
                      </a:r>
                      <a:endParaRPr lang="en-GB" sz="15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599175200"/>
                  </a:ext>
                </a:extLst>
              </a:tr>
              <a:tr h="409973">
                <a:tc>
                  <a:txBody>
                    <a:bodyPr/>
                    <a:lstStyle/>
                    <a:p>
                      <a:pPr algn="l" fontAlgn="b"/>
                      <a:r>
                        <a:rPr lang="en-GB" sz="1500" u="none" strike="noStrike">
                          <a:effectLst/>
                        </a:rPr>
                        <a:t>NTGHL_009</a:t>
                      </a:r>
                      <a:endParaRPr lang="en-GB" sz="15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500" u="none" strike="noStrike" dirty="0">
                          <a:effectLst/>
                        </a:rPr>
                        <a:t>Test cases in cancer</a:t>
                      </a:r>
                      <a:endParaRPr lang="en-GB" sz="15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GB" sz="1500" b="0" i="0" u="none" strike="noStrike" dirty="0" smtClean="0">
                          <a:solidFill>
                            <a:schemeClr val="dk1"/>
                          </a:solidFill>
                          <a:effectLst/>
                          <a:latin typeface="+mn-lt"/>
                        </a:rPr>
                        <a:t>Handbook</a:t>
                      </a:r>
                      <a:endParaRPr lang="en-GB" sz="15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844800344"/>
                  </a:ext>
                </a:extLst>
              </a:tr>
            </a:tbl>
          </a:graphicData>
        </a:graphic>
      </p:graphicFrame>
      <p:pic>
        <p:nvPicPr>
          <p:cNvPr id="5" name="Picture 4">
            <a:extLst>
              <a:ext uri="{FF2B5EF4-FFF2-40B4-BE49-F238E27FC236}">
                <a16:creationId xmlns:a16="http://schemas.microsoft.com/office/drawing/2014/main" id="{9CC2F236-6503-4FA1-9F67-BE6ABF503B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04248" y="5445224"/>
            <a:ext cx="2057093" cy="1044603"/>
          </a:xfrm>
          <a:prstGeom prst="rect">
            <a:avLst/>
          </a:prstGeom>
        </p:spPr>
      </p:pic>
    </p:spTree>
    <p:extLst>
      <p:ext uri="{BB962C8B-B14F-4D97-AF65-F5344CB8AC3E}">
        <p14:creationId xmlns:p14="http://schemas.microsoft.com/office/powerpoint/2010/main" val="224080584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1"/>
            <a:ext cx="9144000" cy="111727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dirty="0">
                <a:solidFill>
                  <a:schemeClr val="accent1">
                    <a:lumMod val="75000"/>
                  </a:schemeClr>
                </a:solidFill>
                <a:effectLst>
                  <a:outerShdw blurRad="38100" dist="38100" dir="2700000" algn="tl">
                    <a:srgbClr val="000000">
                      <a:alpha val="43137"/>
                    </a:srgbClr>
                  </a:outerShdw>
                </a:effectLst>
                <a:latin typeface="+mn-lt"/>
              </a:rPr>
              <a:t>Chromosomal microarrays analysis (CMA)</a:t>
            </a:r>
          </a:p>
        </p:txBody>
      </p:sp>
      <p:sp>
        <p:nvSpPr>
          <p:cNvPr id="2" name="TextBox 1"/>
          <p:cNvSpPr txBox="1"/>
          <p:nvPr/>
        </p:nvSpPr>
        <p:spPr>
          <a:xfrm>
            <a:off x="354513" y="3442223"/>
            <a:ext cx="8434973" cy="3416320"/>
          </a:xfrm>
          <a:prstGeom prst="rect">
            <a:avLst/>
          </a:prstGeom>
          <a:noFill/>
        </p:spPr>
        <p:txBody>
          <a:bodyPr wrap="square" rtlCol="0">
            <a:spAutoFit/>
          </a:bodyPr>
          <a:lstStyle/>
          <a:p>
            <a:pPr marL="285750" indent="-285750" algn="just">
              <a:buFont typeface="Arial" panose="020B0604020202020204" pitchFamily="34" charset="0"/>
              <a:buChar char="•"/>
            </a:pPr>
            <a:r>
              <a:rPr lang="en-GB" sz="2400" dirty="0"/>
              <a:t>Genome-wide chromosome test</a:t>
            </a:r>
          </a:p>
          <a:p>
            <a:pPr marL="285750" indent="-285750" algn="just">
              <a:buFont typeface="Arial" panose="020B0604020202020204" pitchFamily="34" charset="0"/>
              <a:buChar char="•"/>
            </a:pPr>
            <a:r>
              <a:rPr lang="en-GB" altLang="en-US" sz="2400" dirty="0" smtClean="0">
                <a:latin typeface="Calibri" pitchFamily="34" charset="0"/>
              </a:rPr>
              <a:t>Provides information </a:t>
            </a:r>
            <a:r>
              <a:rPr lang="en-GB" altLang="en-US" sz="2400" dirty="0">
                <a:latin typeface="Calibri" pitchFamily="34" charset="0"/>
              </a:rPr>
              <a:t>on how much genetic material is present, not an image of where it is</a:t>
            </a:r>
          </a:p>
          <a:p>
            <a:pPr marL="285750" indent="-285750" algn="just">
              <a:buFont typeface="Arial" panose="020B0604020202020204" pitchFamily="34" charset="0"/>
              <a:buChar char="•"/>
            </a:pPr>
            <a:r>
              <a:rPr lang="en-GB" sz="2400" dirty="0"/>
              <a:t>Does not require cultured cells</a:t>
            </a:r>
          </a:p>
          <a:p>
            <a:pPr marL="285750" indent="-285750" algn="just">
              <a:buFont typeface="Arial" panose="020B0604020202020204" pitchFamily="34" charset="0"/>
              <a:buChar char="•"/>
            </a:pPr>
            <a:r>
              <a:rPr lang="en-GB" sz="2400" dirty="0"/>
              <a:t>Can detect much smaller chromosomal abnormalities than karyotyping and FISH; can detect abnormalities</a:t>
            </a:r>
            <a:r>
              <a:rPr lang="en-GB" altLang="en-US" sz="2400" dirty="0">
                <a:latin typeface="Calibri" pitchFamily="34" charset="0"/>
              </a:rPr>
              <a:t> as low as 10 Kb</a:t>
            </a:r>
          </a:p>
          <a:p>
            <a:pPr marL="285750" indent="-285750" algn="just">
              <a:buFont typeface="Arial" panose="020B0604020202020204" pitchFamily="34" charset="0"/>
              <a:buChar char="•"/>
            </a:pPr>
            <a:r>
              <a:rPr lang="en-GB" altLang="en-US" sz="2400" dirty="0">
                <a:latin typeface="Calibri" pitchFamily="34" charset="0"/>
              </a:rPr>
              <a:t>Limitation: will not pick up balanced translocations</a:t>
            </a:r>
          </a:p>
          <a:p>
            <a:pPr marL="285750" indent="-285750" algn="just">
              <a:buFont typeface="Arial" panose="020B0604020202020204" pitchFamily="34" charset="0"/>
              <a:buChar char="•"/>
            </a:pPr>
            <a:r>
              <a:rPr lang="en-GB" altLang="en-US" sz="2400" dirty="0">
                <a:latin typeface="Calibri" pitchFamily="34" charset="0"/>
              </a:rPr>
              <a:t>First line analysis for developmental delay, intellectual disability, congenital defects.</a:t>
            </a:r>
          </a:p>
        </p:txBody>
      </p:sp>
      <p:pic>
        <p:nvPicPr>
          <p:cNvPr id="5" name="Picture 4"/>
          <p:cNvPicPr>
            <a:picLocks noChangeAspect="1"/>
          </p:cNvPicPr>
          <p:nvPr/>
        </p:nvPicPr>
        <p:blipFill>
          <a:blip r:embed="rId5"/>
          <a:stretch>
            <a:fillRect/>
          </a:stretch>
        </p:blipFill>
        <p:spPr>
          <a:xfrm>
            <a:off x="550112" y="1027299"/>
            <a:ext cx="1257300" cy="2009775"/>
          </a:xfrm>
          <a:prstGeom prst="rect">
            <a:avLst/>
          </a:prstGeom>
        </p:spPr>
      </p:pic>
      <p:pic>
        <p:nvPicPr>
          <p:cNvPr id="6" name="Picture 5"/>
          <p:cNvPicPr>
            <a:picLocks noChangeAspect="1"/>
          </p:cNvPicPr>
          <p:nvPr/>
        </p:nvPicPr>
        <p:blipFill>
          <a:blip r:embed="rId6"/>
          <a:stretch>
            <a:fillRect/>
          </a:stretch>
        </p:blipFill>
        <p:spPr>
          <a:xfrm>
            <a:off x="6162675" y="1078323"/>
            <a:ext cx="2352675" cy="1943100"/>
          </a:xfrm>
          <a:prstGeom prst="rect">
            <a:avLst/>
          </a:prstGeom>
        </p:spPr>
      </p:pic>
      <p:pic>
        <p:nvPicPr>
          <p:cNvPr id="7" name="Picture 6"/>
          <p:cNvPicPr>
            <a:picLocks noChangeAspect="1"/>
          </p:cNvPicPr>
          <p:nvPr/>
        </p:nvPicPr>
        <p:blipFill>
          <a:blip r:embed="rId7"/>
          <a:stretch>
            <a:fillRect/>
          </a:stretch>
        </p:blipFill>
        <p:spPr>
          <a:xfrm>
            <a:off x="2617695" y="1084486"/>
            <a:ext cx="3209365" cy="1952588"/>
          </a:xfrm>
          <a:prstGeom prst="rect">
            <a:avLst/>
          </a:prstGeom>
        </p:spPr>
      </p:pic>
      <p:sp>
        <p:nvSpPr>
          <p:cNvPr id="8" name="TextBox 7"/>
          <p:cNvSpPr txBox="1"/>
          <p:nvPr/>
        </p:nvSpPr>
        <p:spPr>
          <a:xfrm>
            <a:off x="990503" y="3056949"/>
            <a:ext cx="376518" cy="369332"/>
          </a:xfrm>
          <a:prstGeom prst="rect">
            <a:avLst/>
          </a:prstGeom>
          <a:noFill/>
        </p:spPr>
        <p:txBody>
          <a:bodyPr wrap="square" rtlCol="0">
            <a:spAutoFit/>
          </a:bodyPr>
          <a:lstStyle/>
          <a:p>
            <a:r>
              <a:rPr lang="en-GB" dirty="0"/>
              <a:t>A</a:t>
            </a:r>
          </a:p>
        </p:txBody>
      </p:sp>
      <p:sp>
        <p:nvSpPr>
          <p:cNvPr id="9" name="TextBox 8"/>
          <p:cNvSpPr txBox="1"/>
          <p:nvPr/>
        </p:nvSpPr>
        <p:spPr>
          <a:xfrm>
            <a:off x="4034118" y="3062503"/>
            <a:ext cx="376518" cy="369332"/>
          </a:xfrm>
          <a:prstGeom prst="rect">
            <a:avLst/>
          </a:prstGeom>
          <a:noFill/>
        </p:spPr>
        <p:txBody>
          <a:bodyPr wrap="square" rtlCol="0">
            <a:spAutoFit/>
          </a:bodyPr>
          <a:lstStyle/>
          <a:p>
            <a:r>
              <a:rPr lang="en-GB" dirty="0"/>
              <a:t>B</a:t>
            </a:r>
          </a:p>
        </p:txBody>
      </p:sp>
      <p:sp>
        <p:nvSpPr>
          <p:cNvPr id="10" name="TextBox 9"/>
          <p:cNvSpPr txBox="1"/>
          <p:nvPr/>
        </p:nvSpPr>
        <p:spPr>
          <a:xfrm>
            <a:off x="7150753" y="3056949"/>
            <a:ext cx="376518" cy="369332"/>
          </a:xfrm>
          <a:prstGeom prst="rect">
            <a:avLst/>
          </a:prstGeom>
          <a:noFill/>
        </p:spPr>
        <p:txBody>
          <a:bodyPr wrap="square" rtlCol="0">
            <a:spAutoFit/>
          </a:bodyPr>
          <a:lstStyle/>
          <a:p>
            <a:r>
              <a:rPr lang="en-GB" dirty="0"/>
              <a:t>C</a:t>
            </a:r>
          </a:p>
        </p:txBody>
      </p:sp>
      <p:pic>
        <p:nvPicPr>
          <p:cNvPr id="11" name="Audio 10">
            <a:hlinkClick r:id="" action="ppaction://media"/>
            <a:extLst>
              <a:ext uri="{FF2B5EF4-FFF2-40B4-BE49-F238E27FC236}">
                <a16:creationId xmlns:a16="http://schemas.microsoft.com/office/drawing/2014/main" id="{B0B8158D-13EE-6241-B5CE-434B7354CA0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160796526"/>
      </p:ext>
    </p:extLst>
  </p:cSld>
  <p:clrMapOvr>
    <a:masterClrMapping/>
  </p:clrMapOvr>
  <mc:AlternateContent xmlns:mc="http://schemas.openxmlformats.org/markup-compatibility/2006" xmlns:p14="http://schemas.microsoft.com/office/powerpoint/2010/main">
    <mc:Choice Requires="p14">
      <p:transition spd="slow" p14:dur="2000" advTm="98531"/>
    </mc:Choice>
    <mc:Fallback xmlns="">
      <p:transition spd="slow" advTm="985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40659" y="0"/>
            <a:ext cx="880334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dirty="0">
                <a:solidFill>
                  <a:schemeClr val="accent1">
                    <a:lumMod val="75000"/>
                  </a:schemeClr>
                </a:solidFill>
                <a:effectLst>
                  <a:outerShdw blurRad="38100" dist="38100" dir="2700000" algn="tl">
                    <a:srgbClr val="000000">
                      <a:alpha val="43137"/>
                    </a:srgbClr>
                  </a:outerShdw>
                </a:effectLst>
                <a:latin typeface="+mn-lt"/>
              </a:rPr>
              <a:t>Quantitative fluorescence PCR (QF-PCR)</a:t>
            </a:r>
          </a:p>
        </p:txBody>
      </p:sp>
      <p:sp>
        <p:nvSpPr>
          <p:cNvPr id="5" name="TextBox 4"/>
          <p:cNvSpPr txBox="1"/>
          <p:nvPr/>
        </p:nvSpPr>
        <p:spPr>
          <a:xfrm>
            <a:off x="340658" y="1183118"/>
            <a:ext cx="4836203" cy="3785652"/>
          </a:xfrm>
          <a:prstGeom prst="rect">
            <a:avLst/>
          </a:prstGeom>
          <a:noFill/>
        </p:spPr>
        <p:txBody>
          <a:bodyPr wrap="square" rtlCol="0">
            <a:spAutoFit/>
          </a:bodyPr>
          <a:lstStyle/>
          <a:p>
            <a:pPr marL="342900" indent="-342900" algn="just">
              <a:buFont typeface="Arial" panose="020B0604020202020204" pitchFamily="34" charset="0"/>
              <a:buChar char="•"/>
            </a:pPr>
            <a:r>
              <a:rPr lang="en-GB" sz="2400" dirty="0" smtClean="0"/>
              <a:t>A targeted </a:t>
            </a:r>
            <a:r>
              <a:rPr lang="en-GB" sz="2400" dirty="0"/>
              <a:t>aneuploidy </a:t>
            </a:r>
            <a:r>
              <a:rPr lang="en-GB" sz="2400" dirty="0" smtClean="0"/>
              <a:t>test. Is </a:t>
            </a:r>
            <a:r>
              <a:rPr lang="en-GB" sz="2400" dirty="0"/>
              <a:t>commonly used for specific-variant testing (i.e. abnormality previously identified in blood relatives)</a:t>
            </a:r>
          </a:p>
          <a:p>
            <a:pPr marL="342900" indent="-342900" algn="just">
              <a:buFont typeface="Arial" panose="020B0604020202020204" pitchFamily="34" charset="0"/>
              <a:buChar char="•"/>
            </a:pPr>
            <a:r>
              <a:rPr lang="en-GB" sz="2400" dirty="0"/>
              <a:t>Does not require </a:t>
            </a:r>
            <a:r>
              <a:rPr lang="en-GB" sz="2400" i="1" dirty="0"/>
              <a:t>in vitro </a:t>
            </a:r>
            <a:r>
              <a:rPr lang="en-GB" sz="2400" dirty="0"/>
              <a:t>cultured cells; uses various sample types</a:t>
            </a:r>
          </a:p>
          <a:p>
            <a:pPr marL="342900" indent="-342900" algn="just">
              <a:buFont typeface="Arial" panose="020B0604020202020204" pitchFamily="34" charset="0"/>
              <a:buChar char="•"/>
            </a:pPr>
            <a:r>
              <a:rPr lang="en-GB" altLang="en-US" sz="2400" dirty="0">
                <a:latin typeface="Calibri" pitchFamily="34" charset="0"/>
              </a:rPr>
              <a:t>Information on how much genetic material is present, not an image of where it is</a:t>
            </a:r>
          </a:p>
        </p:txBody>
      </p:sp>
      <p:pic>
        <p:nvPicPr>
          <p:cNvPr id="6" name="Picture 5"/>
          <p:cNvPicPr>
            <a:picLocks noChangeAspect="1"/>
          </p:cNvPicPr>
          <p:nvPr/>
        </p:nvPicPr>
        <p:blipFill>
          <a:blip r:embed="rId5"/>
          <a:stretch>
            <a:fillRect/>
          </a:stretch>
        </p:blipFill>
        <p:spPr>
          <a:xfrm>
            <a:off x="5788164" y="1057611"/>
            <a:ext cx="3158204" cy="3890907"/>
          </a:xfrm>
          <a:prstGeom prst="rect">
            <a:avLst/>
          </a:prstGeom>
        </p:spPr>
      </p:pic>
      <p:sp>
        <p:nvSpPr>
          <p:cNvPr id="7" name="TextBox 6"/>
          <p:cNvSpPr txBox="1"/>
          <p:nvPr/>
        </p:nvSpPr>
        <p:spPr>
          <a:xfrm>
            <a:off x="340658" y="4843267"/>
            <a:ext cx="8803342" cy="1569660"/>
          </a:xfrm>
          <a:prstGeom prst="rect">
            <a:avLst/>
          </a:prstGeom>
          <a:noFill/>
        </p:spPr>
        <p:txBody>
          <a:bodyPr wrap="square" rtlCol="0">
            <a:spAutoFit/>
          </a:bodyPr>
          <a:lstStyle/>
          <a:p>
            <a:pPr marL="285750" indent="-285750">
              <a:buFont typeface="Arial" panose="020B0604020202020204" pitchFamily="34" charset="0"/>
              <a:buChar char="•"/>
            </a:pPr>
            <a:r>
              <a:rPr lang="en-GB" sz="2400" dirty="0"/>
              <a:t>Limitation: does not detect structural abnormalities</a:t>
            </a:r>
          </a:p>
          <a:p>
            <a:pPr marL="285750" indent="-285750">
              <a:buFont typeface="Arial" panose="020B0604020202020204" pitchFamily="34" charset="0"/>
              <a:buChar char="•"/>
            </a:pPr>
            <a:r>
              <a:rPr lang="en-GB" sz="2400" dirty="0"/>
              <a:t>QF-PCR commonly assesses a number of locations on chromosomes 13, 15, 16, 18, 21, 22, X and Y; the commonest </a:t>
            </a:r>
            <a:r>
              <a:rPr lang="en-GB" sz="2400" dirty="0" err="1"/>
              <a:t>trisomies</a:t>
            </a:r>
            <a:r>
              <a:rPr lang="en-GB" sz="2400" dirty="0"/>
              <a:t> found in pregnancy losses.</a:t>
            </a:r>
          </a:p>
        </p:txBody>
      </p:sp>
      <p:sp>
        <p:nvSpPr>
          <p:cNvPr id="8" name="Footer Placeholder 3">
            <a:extLst>
              <a:ext uri="{FF2B5EF4-FFF2-40B4-BE49-F238E27FC236}">
                <a16:creationId xmlns:a16="http://schemas.microsoft.com/office/drawing/2014/main" id="{0AE3112C-A960-4085-94FA-7491EBEEA665}"/>
              </a:ext>
            </a:extLst>
          </p:cNvPr>
          <p:cNvSpPr>
            <a:spLocks noGrp="1"/>
          </p:cNvSpPr>
          <p:nvPr>
            <p:ph type="ftr" sz="quarter" idx="4294967295"/>
          </p:nvPr>
        </p:nvSpPr>
        <p:spPr>
          <a:xfrm>
            <a:off x="94417" y="6412927"/>
            <a:ext cx="4292373" cy="273844"/>
          </a:xfrm>
          <a:prstGeom prst="rect">
            <a:avLst/>
          </a:prstGeom>
        </p:spPr>
        <p:txBody>
          <a:bodyPr/>
          <a:lstStyle/>
          <a:p>
            <a:pPr algn="l"/>
            <a:r>
              <a:rPr lang="en-GB" sz="900" dirty="0">
                <a:solidFill>
                  <a:schemeClr val="bg1">
                    <a:lumMod val="75000"/>
                  </a:schemeClr>
                </a:solidFill>
                <a:latin typeface="Arial" panose="020B0604020202020204" pitchFamily="34" charset="0"/>
                <a:cs typeface="Arial" panose="020B0604020202020204" pitchFamily="34" charset="0"/>
              </a:rPr>
              <a:t>NTGLH005 - Clinical genetic testing methods</a:t>
            </a:r>
          </a:p>
        </p:txBody>
      </p:sp>
      <p:pic>
        <p:nvPicPr>
          <p:cNvPr id="3" name="Audio 2">
            <a:hlinkClick r:id="" action="ppaction://media"/>
            <a:extLst>
              <a:ext uri="{FF2B5EF4-FFF2-40B4-BE49-F238E27FC236}">
                <a16:creationId xmlns:a16="http://schemas.microsoft.com/office/drawing/2014/main" id="{B54D1F50-0D84-374F-B60A-D7FBC7C9D51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77860427"/>
      </p:ext>
    </p:extLst>
  </p:cSld>
  <p:clrMapOvr>
    <a:masterClrMapping/>
  </p:clrMapOvr>
  <mc:AlternateContent xmlns:mc="http://schemas.openxmlformats.org/markup-compatibility/2006" xmlns:p14="http://schemas.microsoft.com/office/powerpoint/2010/main">
    <mc:Choice Requires="p14">
      <p:transition spd="slow" p14:dur="2000" advTm="126358"/>
    </mc:Choice>
    <mc:Fallback xmlns="">
      <p:transition spd="slow" advTm="1263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72085" y="2686237"/>
            <a:ext cx="7886700" cy="1061010"/>
          </a:xfrm>
        </p:spPr>
        <p:txBody>
          <a:bodyPr>
            <a:noAutofit/>
          </a:bodyPr>
          <a:lstStyle/>
          <a:p>
            <a:pPr marL="0" indent="0" algn="ctr">
              <a:buNone/>
            </a:pPr>
            <a:r>
              <a:rPr lang="en-GB" sz="4000" dirty="0">
                <a:solidFill>
                  <a:srgbClr val="0070C0"/>
                </a:solidFill>
                <a:effectLst>
                  <a:outerShdw blurRad="38100" dist="38100" dir="2700000" algn="tl">
                    <a:srgbClr val="000000">
                      <a:alpha val="43137"/>
                    </a:srgbClr>
                  </a:outerShdw>
                </a:effectLst>
              </a:rPr>
              <a:t>Molecular methods detect abnormalities in DNA sequence</a:t>
            </a:r>
          </a:p>
        </p:txBody>
      </p:sp>
      <p:sp>
        <p:nvSpPr>
          <p:cNvPr id="4" name="Footer Placeholder 3">
            <a:extLst>
              <a:ext uri="{FF2B5EF4-FFF2-40B4-BE49-F238E27FC236}">
                <a16:creationId xmlns:a16="http://schemas.microsoft.com/office/drawing/2014/main" id="{0AE3112C-A960-4085-94FA-7491EBEEA665}"/>
              </a:ext>
            </a:extLst>
          </p:cNvPr>
          <p:cNvSpPr>
            <a:spLocks noGrp="1"/>
          </p:cNvSpPr>
          <p:nvPr>
            <p:ph type="ftr" sz="quarter" idx="4294967295"/>
          </p:nvPr>
        </p:nvSpPr>
        <p:spPr>
          <a:xfrm>
            <a:off x="270263" y="6077593"/>
            <a:ext cx="4292373" cy="273844"/>
          </a:xfrm>
          <a:prstGeom prst="rect">
            <a:avLst/>
          </a:prstGeom>
        </p:spPr>
        <p:txBody>
          <a:bodyPr/>
          <a:lstStyle/>
          <a:p>
            <a:pPr algn="l"/>
            <a:r>
              <a:rPr lang="en-GB" sz="900" dirty="0">
                <a:solidFill>
                  <a:schemeClr val="bg1">
                    <a:lumMod val="75000"/>
                  </a:schemeClr>
                </a:solidFill>
                <a:latin typeface="Arial" panose="020B0604020202020204" pitchFamily="34" charset="0"/>
                <a:cs typeface="Arial" panose="020B0604020202020204" pitchFamily="34" charset="0"/>
              </a:rPr>
              <a:t>NTGLH005 - Clinical genetic testing methods</a:t>
            </a:r>
          </a:p>
        </p:txBody>
      </p:sp>
      <p:pic>
        <p:nvPicPr>
          <p:cNvPr id="2" name="Audio 1">
            <a:hlinkClick r:id="" action="ppaction://media"/>
            <a:extLst>
              <a:ext uri="{FF2B5EF4-FFF2-40B4-BE49-F238E27FC236}">
                <a16:creationId xmlns:a16="http://schemas.microsoft.com/office/drawing/2014/main" id="{0C67F276-FDBB-FF48-9DF7-642D5F832DC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484773555"/>
      </p:ext>
    </p:extLst>
  </p:cSld>
  <p:clrMapOvr>
    <a:masterClrMapping/>
  </p:clrMapOvr>
  <mc:AlternateContent xmlns:mc="http://schemas.openxmlformats.org/markup-compatibility/2006" xmlns:p14="http://schemas.microsoft.com/office/powerpoint/2010/main">
    <mc:Choice Requires="p14">
      <p:transition spd="slow" p14:dur="2000" advTm="7040"/>
    </mc:Choice>
    <mc:Fallback xmlns="">
      <p:transition spd="slow" advTm="70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7886700" cy="1325563"/>
          </a:xfrm>
        </p:spPr>
        <p:txBody>
          <a:bodyPr>
            <a:normAutofit/>
          </a:bodyPr>
          <a:lstStyle/>
          <a:p>
            <a:pPr algn="ctr"/>
            <a:r>
              <a:rPr lang="en-GB" sz="4000" dirty="0">
                <a:solidFill>
                  <a:srgbClr val="0070C0"/>
                </a:solidFill>
                <a:effectLst>
                  <a:outerShdw blurRad="38100" dist="38100" dir="2700000" algn="tl">
                    <a:srgbClr val="000000">
                      <a:alpha val="43137"/>
                    </a:srgbClr>
                  </a:outerShdw>
                </a:effectLst>
                <a:latin typeface="+mn-lt"/>
              </a:rPr>
              <a:t>Molecular methods</a:t>
            </a:r>
            <a:endParaRPr lang="en-GB" sz="4000" dirty="0">
              <a:latin typeface="+mn-lt"/>
            </a:endParaRPr>
          </a:p>
        </p:txBody>
      </p:sp>
      <p:sp>
        <p:nvSpPr>
          <p:cNvPr id="3" name="Content Placeholder 2"/>
          <p:cNvSpPr>
            <a:spLocks noGrp="1"/>
          </p:cNvSpPr>
          <p:nvPr>
            <p:ph idx="1"/>
          </p:nvPr>
        </p:nvSpPr>
        <p:spPr/>
        <p:txBody>
          <a:bodyPr/>
          <a:lstStyle/>
          <a:p>
            <a:pPr marL="0" indent="0">
              <a:buNone/>
            </a:pPr>
            <a:r>
              <a:rPr lang="en-GB" dirty="0"/>
              <a:t>Molecular technologies are broadly grouped into three approaches:</a:t>
            </a:r>
          </a:p>
          <a:p>
            <a:pPr marL="0" indent="0">
              <a:buNone/>
            </a:pPr>
            <a:endParaRPr lang="en-GB" dirty="0"/>
          </a:p>
          <a:p>
            <a:pPr marL="514350" indent="-514350">
              <a:buFont typeface="Arial" panose="020B0604020202020204" pitchFamily="34" charset="0"/>
              <a:buAutoNum type="arabicParenBoth"/>
            </a:pPr>
            <a:r>
              <a:rPr lang="en-GB" dirty="0"/>
              <a:t>Polymerase chain reaction (PCR)</a:t>
            </a:r>
          </a:p>
          <a:p>
            <a:pPr marL="514350" indent="-514350">
              <a:buFont typeface="Arial" panose="020B0604020202020204" pitchFamily="34" charset="0"/>
              <a:buAutoNum type="arabicParenBoth"/>
            </a:pPr>
            <a:r>
              <a:rPr lang="en-GB" dirty="0"/>
              <a:t>Ligation mediated PCR e.g. MLPA</a:t>
            </a:r>
          </a:p>
          <a:p>
            <a:pPr marL="514350" indent="-514350">
              <a:buAutoNum type="arabicParenBoth"/>
            </a:pPr>
            <a:r>
              <a:rPr lang="en-GB" dirty="0"/>
              <a:t>Next Generation Sequencing (NGS</a:t>
            </a:r>
            <a:r>
              <a:rPr lang="en-GB" dirty="0" smtClean="0"/>
              <a:t>).</a:t>
            </a:r>
            <a:endParaRPr lang="en-GB" dirty="0"/>
          </a:p>
        </p:txBody>
      </p:sp>
      <p:sp>
        <p:nvSpPr>
          <p:cNvPr id="4" name="Footer Placeholder 3">
            <a:extLst>
              <a:ext uri="{FF2B5EF4-FFF2-40B4-BE49-F238E27FC236}">
                <a16:creationId xmlns:a16="http://schemas.microsoft.com/office/drawing/2014/main" id="{0AE3112C-A960-4085-94FA-7491EBEEA665}"/>
              </a:ext>
            </a:extLst>
          </p:cNvPr>
          <p:cNvSpPr>
            <a:spLocks noGrp="1"/>
          </p:cNvSpPr>
          <p:nvPr>
            <p:ph type="ftr" sz="quarter" idx="4294967295"/>
          </p:nvPr>
        </p:nvSpPr>
        <p:spPr>
          <a:xfrm>
            <a:off x="270263" y="6077593"/>
            <a:ext cx="4292373" cy="273844"/>
          </a:xfrm>
          <a:prstGeom prst="rect">
            <a:avLst/>
          </a:prstGeom>
        </p:spPr>
        <p:txBody>
          <a:bodyPr/>
          <a:lstStyle/>
          <a:p>
            <a:pPr algn="l"/>
            <a:r>
              <a:rPr lang="en-GB" sz="900" dirty="0">
                <a:solidFill>
                  <a:schemeClr val="bg1">
                    <a:lumMod val="75000"/>
                  </a:schemeClr>
                </a:solidFill>
                <a:latin typeface="Arial" panose="020B0604020202020204" pitchFamily="34" charset="0"/>
                <a:cs typeface="Arial" panose="020B0604020202020204" pitchFamily="34" charset="0"/>
              </a:rPr>
              <a:t>NTGLH005 - Clinical genetic testing methods</a:t>
            </a:r>
          </a:p>
        </p:txBody>
      </p:sp>
      <p:pic>
        <p:nvPicPr>
          <p:cNvPr id="5" name="Audio 4">
            <a:hlinkClick r:id="" action="ppaction://media"/>
            <a:extLst>
              <a:ext uri="{FF2B5EF4-FFF2-40B4-BE49-F238E27FC236}">
                <a16:creationId xmlns:a16="http://schemas.microsoft.com/office/drawing/2014/main" id="{7B239D76-FEA1-364B-B93C-23E56A7B126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358864626"/>
      </p:ext>
    </p:extLst>
  </p:cSld>
  <p:clrMapOvr>
    <a:masterClrMapping/>
  </p:clrMapOvr>
  <mc:AlternateContent xmlns:mc="http://schemas.openxmlformats.org/markup-compatibility/2006" xmlns:p14="http://schemas.microsoft.com/office/powerpoint/2010/main">
    <mc:Choice Requires="p14">
      <p:transition spd="slow" p14:dur="2000" advTm="20527"/>
    </mc:Choice>
    <mc:Fallback xmlns="">
      <p:transition spd="slow" advTm="205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rotWithShape="1">
          <a:blip r:embed="rId5">
            <a:extLst>
              <a:ext uri="{28A0092B-C50C-407E-A947-70E740481C1C}">
                <a14:useLocalDpi xmlns:a14="http://schemas.microsoft.com/office/drawing/2010/main" val="0"/>
              </a:ext>
            </a:extLst>
          </a:blip>
          <a:srcRect b="11930"/>
          <a:stretch/>
        </p:blipFill>
        <p:spPr>
          <a:xfrm>
            <a:off x="5152697" y="3809997"/>
            <a:ext cx="3902212" cy="2447899"/>
          </a:xfrm>
        </p:spPr>
      </p:pic>
      <p:sp>
        <p:nvSpPr>
          <p:cNvPr id="4" name="Title 1"/>
          <p:cNvSpPr txBox="1">
            <a:spLocks/>
          </p:cNvSpPr>
          <p:nvPr/>
        </p:nvSpPr>
        <p:spPr>
          <a:xfrm>
            <a:off x="628650" y="0"/>
            <a:ext cx="80772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4000" dirty="0">
                <a:solidFill>
                  <a:schemeClr val="accent1">
                    <a:lumMod val="75000"/>
                  </a:schemeClr>
                </a:solidFill>
                <a:effectLst>
                  <a:outerShdw blurRad="38100" dist="38100" dir="2700000" algn="tl">
                    <a:srgbClr val="000000">
                      <a:alpha val="43137"/>
                    </a:srgbClr>
                  </a:outerShdw>
                </a:effectLst>
                <a:latin typeface="+mn-lt"/>
              </a:rPr>
              <a:t>Polymerase chain reaction (PCR)</a:t>
            </a:r>
          </a:p>
        </p:txBody>
      </p:sp>
      <p:sp>
        <p:nvSpPr>
          <p:cNvPr id="5" name="Rectangle 4"/>
          <p:cNvSpPr/>
          <p:nvPr/>
        </p:nvSpPr>
        <p:spPr>
          <a:xfrm>
            <a:off x="2933700" y="1325562"/>
            <a:ext cx="1485900" cy="2484437"/>
          </a:xfrm>
          <a:prstGeom prst="rect">
            <a:avLst/>
          </a:prstGeom>
          <a:solidFill>
            <a:schemeClr val="accent3">
              <a:lumMod val="20000"/>
              <a:lumOff val="80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4">
                  <a:lumMod val="20000"/>
                  <a:lumOff val="80000"/>
                </a:schemeClr>
              </a:solidFill>
            </a:endParaRPr>
          </a:p>
        </p:txBody>
      </p:sp>
      <p:sp>
        <p:nvSpPr>
          <p:cNvPr id="6" name="Rectangle 5"/>
          <p:cNvSpPr/>
          <p:nvPr/>
        </p:nvSpPr>
        <p:spPr>
          <a:xfrm>
            <a:off x="4419600" y="1325561"/>
            <a:ext cx="1485900" cy="2484437"/>
          </a:xfrm>
          <a:prstGeom prst="rect">
            <a:avLst/>
          </a:prstGeom>
          <a:solidFill>
            <a:schemeClr val="accent1">
              <a:lumMod val="40000"/>
              <a:lumOff val="6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5905500" y="1325560"/>
            <a:ext cx="1485900" cy="2484437"/>
          </a:xfrm>
          <a:prstGeom prst="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3150394" y="974246"/>
            <a:ext cx="1552575" cy="369332"/>
          </a:xfrm>
          <a:prstGeom prst="rect">
            <a:avLst/>
          </a:prstGeom>
          <a:noFill/>
        </p:spPr>
        <p:txBody>
          <a:bodyPr wrap="square" rtlCol="0">
            <a:spAutoFit/>
          </a:bodyPr>
          <a:lstStyle/>
          <a:p>
            <a:r>
              <a:rPr lang="en-GB" dirty="0"/>
              <a:t>Denature</a:t>
            </a:r>
          </a:p>
        </p:txBody>
      </p:sp>
      <p:sp>
        <p:nvSpPr>
          <p:cNvPr id="9" name="TextBox 8"/>
          <p:cNvSpPr txBox="1"/>
          <p:nvPr/>
        </p:nvSpPr>
        <p:spPr>
          <a:xfrm>
            <a:off x="4688682" y="974246"/>
            <a:ext cx="1552575" cy="369332"/>
          </a:xfrm>
          <a:prstGeom prst="rect">
            <a:avLst/>
          </a:prstGeom>
          <a:noFill/>
        </p:spPr>
        <p:txBody>
          <a:bodyPr wrap="square" rtlCol="0">
            <a:spAutoFit/>
          </a:bodyPr>
          <a:lstStyle/>
          <a:p>
            <a:r>
              <a:rPr lang="en-GB" dirty="0"/>
              <a:t>Anneal</a:t>
            </a:r>
          </a:p>
        </p:txBody>
      </p:sp>
      <p:sp>
        <p:nvSpPr>
          <p:cNvPr id="10" name="TextBox 9"/>
          <p:cNvSpPr txBox="1"/>
          <p:nvPr/>
        </p:nvSpPr>
        <p:spPr>
          <a:xfrm>
            <a:off x="6171543" y="974246"/>
            <a:ext cx="1552575" cy="369332"/>
          </a:xfrm>
          <a:prstGeom prst="rect">
            <a:avLst/>
          </a:prstGeom>
          <a:noFill/>
        </p:spPr>
        <p:txBody>
          <a:bodyPr wrap="square" rtlCol="0">
            <a:spAutoFit/>
          </a:bodyPr>
          <a:lstStyle/>
          <a:p>
            <a:r>
              <a:rPr lang="en-GB" dirty="0"/>
              <a:t>Extend</a:t>
            </a:r>
          </a:p>
        </p:txBody>
      </p:sp>
      <p:sp>
        <p:nvSpPr>
          <p:cNvPr id="11" name="Rounded Rectangle 10"/>
          <p:cNvSpPr/>
          <p:nvPr/>
        </p:nvSpPr>
        <p:spPr>
          <a:xfrm>
            <a:off x="3200400" y="1771649"/>
            <a:ext cx="1009650" cy="247650"/>
          </a:xfrm>
          <a:prstGeom prst="roundRect">
            <a:avLst/>
          </a:prstGeom>
          <a:solidFill>
            <a:schemeClr val="accent4">
              <a:lumMod val="20000"/>
              <a:lumOff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ounded Rectangle 12"/>
          <p:cNvSpPr/>
          <p:nvPr/>
        </p:nvSpPr>
        <p:spPr>
          <a:xfrm>
            <a:off x="1790700" y="2019299"/>
            <a:ext cx="1009650" cy="247650"/>
          </a:xfrm>
          <a:prstGeom prst="roundRect">
            <a:avLst/>
          </a:prstGeom>
          <a:solidFill>
            <a:schemeClr val="accent4">
              <a:lumMod val="20000"/>
              <a:lumOff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ounded Rectangle 13"/>
          <p:cNvSpPr/>
          <p:nvPr/>
        </p:nvSpPr>
        <p:spPr>
          <a:xfrm>
            <a:off x="1790700" y="2310603"/>
            <a:ext cx="1009650" cy="247650"/>
          </a:xfrm>
          <a:prstGeom prst="round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p:cNvPicPr>
            <a:picLocks noChangeAspect="1"/>
          </p:cNvPicPr>
          <p:nvPr/>
        </p:nvPicPr>
        <p:blipFill>
          <a:blip r:embed="rId6"/>
          <a:stretch>
            <a:fillRect/>
          </a:stretch>
        </p:blipFill>
        <p:spPr>
          <a:xfrm>
            <a:off x="273429" y="1509130"/>
            <a:ext cx="1383921" cy="1291218"/>
          </a:xfrm>
          <a:prstGeom prst="rect">
            <a:avLst/>
          </a:prstGeom>
        </p:spPr>
      </p:pic>
      <p:sp>
        <p:nvSpPr>
          <p:cNvPr id="16" name="Rounded Rectangle 15"/>
          <p:cNvSpPr/>
          <p:nvPr/>
        </p:nvSpPr>
        <p:spPr>
          <a:xfrm>
            <a:off x="3171825" y="2981372"/>
            <a:ext cx="1009650" cy="247650"/>
          </a:xfrm>
          <a:prstGeom prst="round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ounded Rectangle 16"/>
          <p:cNvSpPr/>
          <p:nvPr/>
        </p:nvSpPr>
        <p:spPr>
          <a:xfrm>
            <a:off x="4686300" y="1771649"/>
            <a:ext cx="1009650" cy="247650"/>
          </a:xfrm>
          <a:prstGeom prst="roundRect">
            <a:avLst/>
          </a:prstGeom>
          <a:solidFill>
            <a:schemeClr val="accent4">
              <a:lumMod val="20000"/>
              <a:lumOff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ounded Rectangle 17"/>
          <p:cNvSpPr/>
          <p:nvPr/>
        </p:nvSpPr>
        <p:spPr>
          <a:xfrm>
            <a:off x="4686300" y="2958055"/>
            <a:ext cx="1009650" cy="247650"/>
          </a:xfrm>
          <a:prstGeom prst="round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ed Rectangle 18"/>
          <p:cNvSpPr/>
          <p:nvPr/>
        </p:nvSpPr>
        <p:spPr>
          <a:xfrm>
            <a:off x="6276975" y="1771649"/>
            <a:ext cx="1009650" cy="247650"/>
          </a:xfrm>
          <a:prstGeom prst="roundRect">
            <a:avLst/>
          </a:prstGeom>
          <a:solidFill>
            <a:schemeClr val="accent4">
              <a:lumMod val="20000"/>
              <a:lumOff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ed Rectangle 19"/>
          <p:cNvSpPr/>
          <p:nvPr/>
        </p:nvSpPr>
        <p:spPr>
          <a:xfrm>
            <a:off x="6276975" y="2954357"/>
            <a:ext cx="1009650" cy="247650"/>
          </a:xfrm>
          <a:prstGeom prst="round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ed Rectangle 20"/>
          <p:cNvSpPr/>
          <p:nvPr/>
        </p:nvSpPr>
        <p:spPr>
          <a:xfrm>
            <a:off x="6506887" y="2090220"/>
            <a:ext cx="481012" cy="247650"/>
          </a:xfrm>
          <a:prstGeom prst="roundRect">
            <a:avLst/>
          </a:prstGeom>
          <a:solidFill>
            <a:schemeClr val="bg1">
              <a:lumMod val="75000"/>
            </a:schemeClr>
          </a:solidFill>
          <a:ln cap="rnd">
            <a:solidFill>
              <a:schemeClr val="bg1">
                <a:lumMod val="7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ounded Rectangle 21"/>
          <p:cNvSpPr/>
          <p:nvPr/>
        </p:nvSpPr>
        <p:spPr>
          <a:xfrm>
            <a:off x="6577012" y="2668592"/>
            <a:ext cx="388387" cy="247650"/>
          </a:xfrm>
          <a:prstGeom prst="roundRect">
            <a:avLst/>
          </a:prstGeom>
          <a:solidFill>
            <a:schemeClr val="accent4">
              <a:lumMod val="20000"/>
              <a:lumOff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p:cNvSpPr/>
          <p:nvPr/>
        </p:nvSpPr>
        <p:spPr>
          <a:xfrm>
            <a:off x="5381624" y="2055328"/>
            <a:ext cx="314325" cy="211621"/>
          </a:xfrm>
          <a:prstGeom prst="rect">
            <a:avLst/>
          </a:prstGeom>
          <a:solidFill>
            <a:schemeClr val="accent1"/>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24" name="Rectangle 23"/>
          <p:cNvSpPr/>
          <p:nvPr/>
        </p:nvSpPr>
        <p:spPr>
          <a:xfrm>
            <a:off x="4691062" y="2710404"/>
            <a:ext cx="314325" cy="205838"/>
          </a:xfrm>
          <a:prstGeom prst="rect">
            <a:avLst/>
          </a:prstGeom>
          <a:solidFill>
            <a:schemeClr val="accent1"/>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cxnSp>
        <p:nvCxnSpPr>
          <p:cNvPr id="25" name="Straight Arrow Connector 24"/>
          <p:cNvCxnSpPr/>
          <p:nvPr/>
        </p:nvCxnSpPr>
        <p:spPr>
          <a:xfrm flipH="1">
            <a:off x="5103676" y="2266949"/>
            <a:ext cx="276223" cy="0"/>
          </a:xfrm>
          <a:prstGeom prst="straightConnector1">
            <a:avLst/>
          </a:prstGeom>
          <a:ln>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5005387" y="2916242"/>
            <a:ext cx="298726" cy="0"/>
          </a:xfrm>
          <a:prstGeom prst="straightConnector1">
            <a:avLst/>
          </a:prstGeom>
          <a:ln>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6972300" y="2090219"/>
            <a:ext cx="314325" cy="247652"/>
          </a:xfrm>
          <a:prstGeom prst="rect">
            <a:avLst/>
          </a:prstGeom>
          <a:solidFill>
            <a:schemeClr val="accent1"/>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29" name="Rectangle 28"/>
          <p:cNvSpPr/>
          <p:nvPr/>
        </p:nvSpPr>
        <p:spPr>
          <a:xfrm>
            <a:off x="6278287" y="2680729"/>
            <a:ext cx="314325" cy="224985"/>
          </a:xfrm>
          <a:prstGeom prst="rect">
            <a:avLst/>
          </a:prstGeom>
          <a:solidFill>
            <a:schemeClr val="accent1"/>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pic>
        <p:nvPicPr>
          <p:cNvPr id="30" name="Picture 29"/>
          <p:cNvPicPr>
            <a:picLocks noChangeAspect="1"/>
          </p:cNvPicPr>
          <p:nvPr/>
        </p:nvPicPr>
        <p:blipFill>
          <a:blip r:embed="rId7"/>
          <a:stretch>
            <a:fillRect/>
          </a:stretch>
        </p:blipFill>
        <p:spPr>
          <a:xfrm>
            <a:off x="7629523" y="2125242"/>
            <a:ext cx="1409700" cy="828675"/>
          </a:xfrm>
          <a:prstGeom prst="rect">
            <a:avLst/>
          </a:prstGeom>
        </p:spPr>
      </p:pic>
      <p:pic>
        <p:nvPicPr>
          <p:cNvPr id="31" name="Picture 30"/>
          <p:cNvPicPr>
            <a:picLocks noChangeAspect="1"/>
          </p:cNvPicPr>
          <p:nvPr/>
        </p:nvPicPr>
        <p:blipFill>
          <a:blip r:embed="rId7"/>
          <a:stretch>
            <a:fillRect/>
          </a:stretch>
        </p:blipFill>
        <p:spPr>
          <a:xfrm>
            <a:off x="7610475" y="2657747"/>
            <a:ext cx="1409700" cy="828675"/>
          </a:xfrm>
          <a:prstGeom prst="rect">
            <a:avLst/>
          </a:prstGeom>
        </p:spPr>
      </p:pic>
      <p:sp>
        <p:nvSpPr>
          <p:cNvPr id="32" name="Down Arrow 31"/>
          <p:cNvSpPr/>
          <p:nvPr/>
        </p:nvSpPr>
        <p:spPr>
          <a:xfrm rot="5400000">
            <a:off x="6242327" y="2049737"/>
            <a:ext cx="229912" cy="329919"/>
          </a:xfrm>
          <a:prstGeom prst="downArrow">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Down Arrow 32"/>
          <p:cNvSpPr/>
          <p:nvPr/>
        </p:nvSpPr>
        <p:spPr>
          <a:xfrm rot="16200000">
            <a:off x="7014505" y="2630725"/>
            <a:ext cx="229912" cy="329919"/>
          </a:xfrm>
          <a:prstGeom prst="downArrow">
            <a:avLst/>
          </a:prstGeom>
          <a:solidFill>
            <a:schemeClr val="accent4">
              <a:lumMod val="20000"/>
              <a:lumOff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TextBox 33"/>
          <p:cNvSpPr txBox="1"/>
          <p:nvPr/>
        </p:nvSpPr>
        <p:spPr>
          <a:xfrm>
            <a:off x="261403" y="2920531"/>
            <a:ext cx="2959894" cy="369332"/>
          </a:xfrm>
          <a:prstGeom prst="rect">
            <a:avLst/>
          </a:prstGeom>
          <a:noFill/>
        </p:spPr>
        <p:txBody>
          <a:bodyPr wrap="square" rtlCol="0">
            <a:spAutoFit/>
          </a:bodyPr>
          <a:lstStyle/>
          <a:p>
            <a:r>
              <a:rPr lang="en-GB" dirty="0"/>
              <a:t>Genome target of interest</a:t>
            </a:r>
          </a:p>
        </p:txBody>
      </p:sp>
      <p:sp>
        <p:nvSpPr>
          <p:cNvPr id="35" name="TextBox 34"/>
          <p:cNvSpPr txBox="1"/>
          <p:nvPr/>
        </p:nvSpPr>
        <p:spPr>
          <a:xfrm>
            <a:off x="7657443" y="972802"/>
            <a:ext cx="1479947" cy="1200329"/>
          </a:xfrm>
          <a:prstGeom prst="rect">
            <a:avLst/>
          </a:prstGeom>
          <a:noFill/>
        </p:spPr>
        <p:txBody>
          <a:bodyPr wrap="square" rtlCol="0">
            <a:spAutoFit/>
          </a:bodyPr>
          <a:lstStyle/>
          <a:p>
            <a:r>
              <a:rPr lang="en-GB" dirty="0"/>
              <a:t>Amplified target of interest, two copies</a:t>
            </a:r>
          </a:p>
        </p:txBody>
      </p:sp>
      <p:sp>
        <p:nvSpPr>
          <p:cNvPr id="36" name="TextBox 35"/>
          <p:cNvSpPr txBox="1"/>
          <p:nvPr/>
        </p:nvSpPr>
        <p:spPr>
          <a:xfrm>
            <a:off x="273428" y="4286250"/>
            <a:ext cx="4146171" cy="2308324"/>
          </a:xfrm>
          <a:prstGeom prst="rect">
            <a:avLst/>
          </a:prstGeom>
          <a:noFill/>
        </p:spPr>
        <p:txBody>
          <a:bodyPr wrap="square" rtlCol="0">
            <a:spAutoFit/>
          </a:bodyPr>
          <a:lstStyle/>
          <a:p>
            <a:pPr algn="just"/>
            <a:r>
              <a:rPr lang="en-GB" dirty="0"/>
              <a:t>Polymerase chain reaction, or PCR, is a laboratory technique used to amplify/make multiple copies of a segment of DNA. Template DNA is denatured into single strands. Forward (PF) and reverse (PR) primers anneal. An extension step leads to amplified/copies of the original target of interest.</a:t>
            </a:r>
          </a:p>
        </p:txBody>
      </p:sp>
      <p:sp>
        <p:nvSpPr>
          <p:cNvPr id="37" name="TextBox 36"/>
          <p:cNvSpPr txBox="1"/>
          <p:nvPr/>
        </p:nvSpPr>
        <p:spPr>
          <a:xfrm>
            <a:off x="4702969" y="2310603"/>
            <a:ext cx="1059656" cy="370125"/>
          </a:xfrm>
          <a:prstGeom prst="rect">
            <a:avLst/>
          </a:prstGeom>
          <a:noFill/>
        </p:spPr>
        <p:txBody>
          <a:bodyPr wrap="square" rtlCol="0">
            <a:spAutoFit/>
          </a:bodyPr>
          <a:lstStyle/>
          <a:p>
            <a:r>
              <a:rPr lang="en-GB" dirty="0"/>
              <a:t>PF       PR</a:t>
            </a:r>
          </a:p>
        </p:txBody>
      </p:sp>
      <p:sp>
        <p:nvSpPr>
          <p:cNvPr id="38" name="Curved Right Arrow 37"/>
          <p:cNvSpPr/>
          <p:nvPr/>
        </p:nvSpPr>
        <p:spPr>
          <a:xfrm rot="16200000">
            <a:off x="5713674" y="3181372"/>
            <a:ext cx="374993" cy="872403"/>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9" name="Footer Placeholder 3">
            <a:extLst>
              <a:ext uri="{FF2B5EF4-FFF2-40B4-BE49-F238E27FC236}">
                <a16:creationId xmlns:a16="http://schemas.microsoft.com/office/drawing/2014/main" id="{0AE3112C-A960-4085-94FA-7491EBEEA665}"/>
              </a:ext>
            </a:extLst>
          </p:cNvPr>
          <p:cNvSpPr>
            <a:spLocks noGrp="1"/>
          </p:cNvSpPr>
          <p:nvPr>
            <p:ph type="ftr" sz="quarter" idx="4294967295"/>
          </p:nvPr>
        </p:nvSpPr>
        <p:spPr>
          <a:xfrm>
            <a:off x="0" y="6584156"/>
            <a:ext cx="4292373" cy="273844"/>
          </a:xfrm>
          <a:prstGeom prst="rect">
            <a:avLst/>
          </a:prstGeom>
        </p:spPr>
        <p:txBody>
          <a:bodyPr/>
          <a:lstStyle/>
          <a:p>
            <a:pPr algn="l"/>
            <a:r>
              <a:rPr lang="en-GB" sz="900" dirty="0">
                <a:solidFill>
                  <a:schemeClr val="bg1">
                    <a:lumMod val="75000"/>
                  </a:schemeClr>
                </a:solidFill>
                <a:latin typeface="Arial" panose="020B0604020202020204" pitchFamily="34" charset="0"/>
                <a:cs typeface="Arial" panose="020B0604020202020204" pitchFamily="34" charset="0"/>
              </a:rPr>
              <a:t>NTGLH005 - Clinical genetic testing methods</a:t>
            </a:r>
          </a:p>
        </p:txBody>
      </p:sp>
      <p:sp>
        <p:nvSpPr>
          <p:cNvPr id="40" name="Curved Right Arrow 39"/>
          <p:cNvSpPr/>
          <p:nvPr/>
        </p:nvSpPr>
        <p:spPr>
          <a:xfrm rot="16200000">
            <a:off x="4162450" y="3164358"/>
            <a:ext cx="374993" cy="872403"/>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3" name="Audio 2">
            <a:hlinkClick r:id="" action="ppaction://media"/>
            <a:extLst>
              <a:ext uri="{FF2B5EF4-FFF2-40B4-BE49-F238E27FC236}">
                <a16:creationId xmlns:a16="http://schemas.microsoft.com/office/drawing/2014/main" id="{B623FD14-A970-2D47-96F0-C4F6FDEF4AB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536718595"/>
      </p:ext>
    </p:extLst>
  </p:cSld>
  <p:clrMapOvr>
    <a:masterClrMapping/>
  </p:clrMapOvr>
  <mc:AlternateContent xmlns:mc="http://schemas.openxmlformats.org/markup-compatibility/2006" xmlns:p14="http://schemas.microsoft.com/office/powerpoint/2010/main">
    <mc:Choice Requires="p14">
      <p:transition spd="slow" p14:dur="2000" advTm="28714"/>
    </mc:Choice>
    <mc:Fallback xmlns="">
      <p:transition spd="slow" advTm="287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Group 37"/>
          <p:cNvGrpSpPr/>
          <p:nvPr/>
        </p:nvGrpSpPr>
        <p:grpSpPr>
          <a:xfrm>
            <a:off x="2714624" y="1238249"/>
            <a:ext cx="6324601" cy="1100525"/>
            <a:chOff x="561974" y="4143374"/>
            <a:chExt cx="6324601" cy="1100525"/>
          </a:xfrm>
        </p:grpSpPr>
        <p:sp>
          <p:nvSpPr>
            <p:cNvPr id="4" name="Rounded Rectangle 3"/>
            <p:cNvSpPr/>
            <p:nvPr/>
          </p:nvSpPr>
          <p:spPr>
            <a:xfrm>
              <a:off x="561975" y="4143374"/>
              <a:ext cx="4962525" cy="252413"/>
            </a:xfrm>
            <a:prstGeom prst="roundRect">
              <a:avLst/>
            </a:prstGeom>
            <a:solidFill>
              <a:schemeClr val="accent4">
                <a:lumMod val="20000"/>
                <a:lumOff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ounded Rectangle 4"/>
            <p:cNvSpPr/>
            <p:nvPr/>
          </p:nvSpPr>
          <p:spPr>
            <a:xfrm>
              <a:off x="561974" y="4724400"/>
              <a:ext cx="4962525" cy="219075"/>
            </a:xfrm>
            <a:prstGeom prst="roundRect">
              <a:avLst/>
            </a:prstGeom>
            <a:solidFill>
              <a:schemeClr val="accent4">
                <a:lumMod val="20000"/>
                <a:lumOff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ounded Rectangle 5"/>
            <p:cNvSpPr/>
            <p:nvPr/>
          </p:nvSpPr>
          <p:spPr>
            <a:xfrm>
              <a:off x="2066925" y="4157663"/>
              <a:ext cx="361950" cy="20955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7" name="Rounded Rectangle 6"/>
            <p:cNvSpPr/>
            <p:nvPr/>
          </p:nvSpPr>
          <p:spPr>
            <a:xfrm>
              <a:off x="2428875" y="4162425"/>
              <a:ext cx="361950" cy="20955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8" name="Rounded Rectangle 7"/>
            <p:cNvSpPr/>
            <p:nvPr/>
          </p:nvSpPr>
          <p:spPr>
            <a:xfrm>
              <a:off x="2790825" y="4167187"/>
              <a:ext cx="361950" cy="20955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10" name="Rounded Rectangle 9"/>
            <p:cNvSpPr/>
            <p:nvPr/>
          </p:nvSpPr>
          <p:spPr>
            <a:xfrm>
              <a:off x="2066925" y="4719638"/>
              <a:ext cx="361950" cy="20955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11" name="Rounded Rectangle 10"/>
            <p:cNvSpPr/>
            <p:nvPr/>
          </p:nvSpPr>
          <p:spPr>
            <a:xfrm>
              <a:off x="2428875" y="4724400"/>
              <a:ext cx="361950" cy="20955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12" name="Rounded Rectangle 11"/>
            <p:cNvSpPr/>
            <p:nvPr/>
          </p:nvSpPr>
          <p:spPr>
            <a:xfrm>
              <a:off x="2790825" y="4729162"/>
              <a:ext cx="361950" cy="20955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14" name="TextBox 13"/>
            <p:cNvSpPr txBox="1"/>
            <p:nvPr/>
          </p:nvSpPr>
          <p:spPr>
            <a:xfrm>
              <a:off x="1971676" y="4153642"/>
              <a:ext cx="419100" cy="215444"/>
            </a:xfrm>
            <a:prstGeom prst="rect">
              <a:avLst/>
            </a:prstGeom>
            <a:solidFill>
              <a:srgbClr val="00B050"/>
            </a:solidFill>
            <a:ln>
              <a:solidFill>
                <a:srgbClr val="FFC000"/>
              </a:solidFill>
            </a:ln>
          </p:spPr>
          <p:txBody>
            <a:bodyPr wrap="square" rtlCol="0">
              <a:spAutoFit/>
            </a:bodyPr>
            <a:lstStyle/>
            <a:p>
              <a:r>
                <a:rPr lang="en-GB" sz="800" dirty="0"/>
                <a:t>CTT</a:t>
              </a:r>
            </a:p>
          </p:txBody>
        </p:sp>
        <p:sp>
          <p:nvSpPr>
            <p:cNvPr id="15" name="TextBox 14"/>
            <p:cNvSpPr txBox="1"/>
            <p:nvPr/>
          </p:nvSpPr>
          <p:spPr>
            <a:xfrm>
              <a:off x="2386013" y="4152899"/>
              <a:ext cx="419100" cy="215444"/>
            </a:xfrm>
            <a:prstGeom prst="rect">
              <a:avLst/>
            </a:prstGeom>
            <a:solidFill>
              <a:srgbClr val="00B050"/>
            </a:solidFill>
            <a:ln>
              <a:solidFill>
                <a:srgbClr val="FFC000"/>
              </a:solidFill>
            </a:ln>
          </p:spPr>
          <p:txBody>
            <a:bodyPr wrap="square" rtlCol="0">
              <a:spAutoFit/>
            </a:bodyPr>
            <a:lstStyle/>
            <a:p>
              <a:r>
                <a:rPr lang="en-GB" sz="800" dirty="0"/>
                <a:t>CTT</a:t>
              </a:r>
            </a:p>
          </p:txBody>
        </p:sp>
        <p:sp>
          <p:nvSpPr>
            <p:cNvPr id="16" name="TextBox 15"/>
            <p:cNvSpPr txBox="1"/>
            <p:nvPr/>
          </p:nvSpPr>
          <p:spPr>
            <a:xfrm>
              <a:off x="2776538" y="4151769"/>
              <a:ext cx="419100" cy="215444"/>
            </a:xfrm>
            <a:prstGeom prst="rect">
              <a:avLst/>
            </a:prstGeom>
            <a:solidFill>
              <a:srgbClr val="00B050"/>
            </a:solidFill>
            <a:ln>
              <a:solidFill>
                <a:srgbClr val="FFC000"/>
              </a:solidFill>
            </a:ln>
          </p:spPr>
          <p:txBody>
            <a:bodyPr wrap="square" rtlCol="0">
              <a:spAutoFit/>
            </a:bodyPr>
            <a:lstStyle/>
            <a:p>
              <a:r>
                <a:rPr lang="en-GB" sz="800" dirty="0"/>
                <a:t>CTT</a:t>
              </a:r>
            </a:p>
          </p:txBody>
        </p:sp>
        <p:sp>
          <p:nvSpPr>
            <p:cNvPr id="17" name="TextBox 16"/>
            <p:cNvSpPr txBox="1"/>
            <p:nvPr/>
          </p:nvSpPr>
          <p:spPr>
            <a:xfrm>
              <a:off x="3190874" y="4153642"/>
              <a:ext cx="428626" cy="215444"/>
            </a:xfrm>
            <a:prstGeom prst="rect">
              <a:avLst/>
            </a:prstGeom>
            <a:solidFill>
              <a:srgbClr val="00B050"/>
            </a:solidFill>
            <a:ln>
              <a:solidFill>
                <a:srgbClr val="FFC000"/>
              </a:solidFill>
            </a:ln>
          </p:spPr>
          <p:txBody>
            <a:bodyPr wrap="square" rtlCol="0">
              <a:spAutoFit/>
            </a:bodyPr>
            <a:lstStyle/>
            <a:p>
              <a:r>
                <a:rPr lang="en-GB" sz="800" dirty="0"/>
                <a:t>CTT</a:t>
              </a:r>
            </a:p>
          </p:txBody>
        </p:sp>
        <p:sp>
          <p:nvSpPr>
            <p:cNvPr id="18" name="TextBox 17"/>
            <p:cNvSpPr txBox="1"/>
            <p:nvPr/>
          </p:nvSpPr>
          <p:spPr>
            <a:xfrm>
              <a:off x="1981200" y="4723268"/>
              <a:ext cx="419100" cy="215444"/>
            </a:xfrm>
            <a:prstGeom prst="rect">
              <a:avLst/>
            </a:prstGeom>
            <a:solidFill>
              <a:srgbClr val="00B050"/>
            </a:solidFill>
            <a:ln>
              <a:solidFill>
                <a:srgbClr val="FFC000"/>
              </a:solidFill>
            </a:ln>
          </p:spPr>
          <p:txBody>
            <a:bodyPr wrap="square" rtlCol="0">
              <a:spAutoFit/>
            </a:bodyPr>
            <a:lstStyle/>
            <a:p>
              <a:r>
                <a:rPr lang="en-GB" sz="800" dirty="0"/>
                <a:t>CTT</a:t>
              </a:r>
            </a:p>
          </p:txBody>
        </p:sp>
        <p:sp>
          <p:nvSpPr>
            <p:cNvPr id="19" name="TextBox 18"/>
            <p:cNvSpPr txBox="1"/>
            <p:nvPr/>
          </p:nvSpPr>
          <p:spPr>
            <a:xfrm>
              <a:off x="2405063" y="4723268"/>
              <a:ext cx="381000" cy="215444"/>
            </a:xfrm>
            <a:prstGeom prst="rect">
              <a:avLst/>
            </a:prstGeom>
            <a:solidFill>
              <a:srgbClr val="00B050"/>
            </a:solidFill>
            <a:ln>
              <a:solidFill>
                <a:srgbClr val="FFC000"/>
              </a:solidFill>
            </a:ln>
          </p:spPr>
          <p:txBody>
            <a:bodyPr wrap="square" rtlCol="0">
              <a:spAutoFit/>
            </a:bodyPr>
            <a:lstStyle/>
            <a:p>
              <a:r>
                <a:rPr lang="en-GB" sz="800" dirty="0"/>
                <a:t>CTT</a:t>
              </a:r>
            </a:p>
          </p:txBody>
        </p:sp>
        <p:sp>
          <p:nvSpPr>
            <p:cNvPr id="20" name="TextBox 19"/>
            <p:cNvSpPr txBox="1"/>
            <p:nvPr/>
          </p:nvSpPr>
          <p:spPr>
            <a:xfrm>
              <a:off x="2786063" y="4723268"/>
              <a:ext cx="419100" cy="215444"/>
            </a:xfrm>
            <a:prstGeom prst="rect">
              <a:avLst/>
            </a:prstGeom>
            <a:solidFill>
              <a:srgbClr val="00B050"/>
            </a:solidFill>
            <a:ln>
              <a:solidFill>
                <a:srgbClr val="FFC000"/>
              </a:solidFill>
            </a:ln>
          </p:spPr>
          <p:txBody>
            <a:bodyPr wrap="square" rtlCol="0">
              <a:spAutoFit/>
            </a:bodyPr>
            <a:lstStyle/>
            <a:p>
              <a:r>
                <a:rPr lang="en-GB" sz="800" dirty="0"/>
                <a:t>CTT</a:t>
              </a:r>
            </a:p>
          </p:txBody>
        </p:sp>
        <p:sp>
          <p:nvSpPr>
            <p:cNvPr id="22" name="Rectangle 21"/>
            <p:cNvSpPr/>
            <p:nvPr/>
          </p:nvSpPr>
          <p:spPr>
            <a:xfrm>
              <a:off x="4562473" y="4462462"/>
              <a:ext cx="962026" cy="57150"/>
            </a:xfrm>
            <a:prstGeom prst="rect">
              <a:avLst/>
            </a:prstGeom>
            <a:solidFill>
              <a:schemeClr val="accent1"/>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24" name="Rectangle 23"/>
            <p:cNvSpPr/>
            <p:nvPr/>
          </p:nvSpPr>
          <p:spPr>
            <a:xfrm>
              <a:off x="561974" y="4593431"/>
              <a:ext cx="962026" cy="57150"/>
            </a:xfrm>
            <a:prstGeom prst="rect">
              <a:avLst/>
            </a:prstGeom>
            <a:solidFill>
              <a:schemeClr val="accent1"/>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cxnSp>
          <p:nvCxnSpPr>
            <p:cNvPr id="28" name="Straight Arrow Connector 27"/>
            <p:cNvCxnSpPr/>
            <p:nvPr/>
          </p:nvCxnSpPr>
          <p:spPr>
            <a:xfrm>
              <a:off x="1400175" y="4519612"/>
              <a:ext cx="247650" cy="0"/>
            </a:xfrm>
            <a:prstGeom prst="straightConnector1">
              <a:avLst/>
            </a:prstGeom>
            <a:ln>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a:off x="4424361" y="4586287"/>
              <a:ext cx="276223" cy="0"/>
            </a:xfrm>
            <a:prstGeom prst="straightConnector1">
              <a:avLst/>
            </a:prstGeom>
            <a:ln>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35" name="Picture 34"/>
            <p:cNvPicPr>
              <a:picLocks noChangeAspect="1"/>
            </p:cNvPicPr>
            <p:nvPr/>
          </p:nvPicPr>
          <p:blipFill>
            <a:blip r:embed="rId5"/>
            <a:stretch>
              <a:fillRect/>
            </a:stretch>
          </p:blipFill>
          <p:spPr>
            <a:xfrm>
              <a:off x="5829299" y="4179093"/>
              <a:ext cx="647700" cy="828675"/>
            </a:xfrm>
            <a:prstGeom prst="rect">
              <a:avLst/>
            </a:prstGeom>
          </p:spPr>
        </p:pic>
        <p:sp>
          <p:nvSpPr>
            <p:cNvPr id="36" name="TextBox 35"/>
            <p:cNvSpPr txBox="1"/>
            <p:nvPr/>
          </p:nvSpPr>
          <p:spPr>
            <a:xfrm>
              <a:off x="5886447" y="4966900"/>
              <a:ext cx="1000128" cy="276999"/>
            </a:xfrm>
            <a:prstGeom prst="rect">
              <a:avLst/>
            </a:prstGeom>
            <a:noFill/>
          </p:spPr>
          <p:txBody>
            <a:bodyPr wrap="square" rtlCol="0">
              <a:spAutoFit/>
            </a:bodyPr>
            <a:lstStyle/>
            <a:p>
              <a:r>
                <a:rPr lang="en-GB" sz="1200" dirty="0"/>
                <a:t>0     +3 bases</a:t>
              </a:r>
            </a:p>
          </p:txBody>
        </p:sp>
      </p:grpSp>
      <p:sp>
        <p:nvSpPr>
          <p:cNvPr id="37" name="Title 1"/>
          <p:cNvSpPr txBox="1">
            <a:spLocks/>
          </p:cNvSpPr>
          <p:nvPr/>
        </p:nvSpPr>
        <p:spPr>
          <a:xfrm>
            <a:off x="628649" y="0"/>
            <a:ext cx="829627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dirty="0">
                <a:solidFill>
                  <a:schemeClr val="accent1">
                    <a:lumMod val="75000"/>
                  </a:schemeClr>
                </a:solidFill>
                <a:effectLst>
                  <a:outerShdw blurRad="38100" dist="38100" dir="2700000" algn="tl">
                    <a:srgbClr val="000000">
                      <a:alpha val="43137"/>
                    </a:srgbClr>
                  </a:outerShdw>
                </a:effectLst>
                <a:latin typeface="+mn-lt"/>
              </a:rPr>
              <a:t>Examples of PCR sequence-based tests</a:t>
            </a:r>
          </a:p>
        </p:txBody>
      </p:sp>
      <p:sp>
        <p:nvSpPr>
          <p:cNvPr id="39" name="TextBox 38"/>
          <p:cNvSpPr txBox="1"/>
          <p:nvPr/>
        </p:nvSpPr>
        <p:spPr>
          <a:xfrm>
            <a:off x="495300" y="1362075"/>
            <a:ext cx="1752600" cy="646331"/>
          </a:xfrm>
          <a:prstGeom prst="rect">
            <a:avLst/>
          </a:prstGeom>
          <a:noFill/>
        </p:spPr>
        <p:txBody>
          <a:bodyPr wrap="square" rtlCol="0">
            <a:spAutoFit/>
          </a:bodyPr>
          <a:lstStyle/>
          <a:p>
            <a:r>
              <a:rPr lang="en-GB" b="1" dirty="0">
                <a:solidFill>
                  <a:schemeClr val="accent1">
                    <a:lumMod val="50000"/>
                  </a:schemeClr>
                </a:solidFill>
              </a:rPr>
              <a:t>Microsatellite-based testing</a:t>
            </a:r>
          </a:p>
        </p:txBody>
      </p:sp>
      <p:cxnSp>
        <p:nvCxnSpPr>
          <p:cNvPr id="41" name="Straight Arrow Connector 40"/>
          <p:cNvCxnSpPr/>
          <p:nvPr/>
        </p:nvCxnSpPr>
        <p:spPr>
          <a:xfrm>
            <a:off x="7981949" y="2428875"/>
            <a:ext cx="6477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7867647" y="2428875"/>
            <a:ext cx="1057276" cy="461665"/>
          </a:xfrm>
          <a:prstGeom prst="rect">
            <a:avLst/>
          </a:prstGeom>
          <a:noFill/>
        </p:spPr>
        <p:txBody>
          <a:bodyPr wrap="square" rtlCol="0">
            <a:spAutoFit/>
          </a:bodyPr>
          <a:lstStyle/>
          <a:p>
            <a:r>
              <a:rPr lang="en-GB" sz="1200" dirty="0"/>
              <a:t>Microsatellite length</a:t>
            </a:r>
          </a:p>
        </p:txBody>
      </p:sp>
      <p:pic>
        <p:nvPicPr>
          <p:cNvPr id="44" name="Picture 43"/>
          <p:cNvPicPr>
            <a:picLocks noChangeAspect="1"/>
          </p:cNvPicPr>
          <p:nvPr/>
        </p:nvPicPr>
        <p:blipFill>
          <a:blip r:embed="rId6"/>
          <a:stretch>
            <a:fillRect/>
          </a:stretch>
        </p:blipFill>
        <p:spPr>
          <a:xfrm>
            <a:off x="4581525" y="2980641"/>
            <a:ext cx="4343398" cy="3315375"/>
          </a:xfrm>
          <a:prstGeom prst="rect">
            <a:avLst/>
          </a:prstGeom>
        </p:spPr>
      </p:pic>
      <p:sp>
        <p:nvSpPr>
          <p:cNvPr id="45" name="TextBox 44"/>
          <p:cNvSpPr txBox="1"/>
          <p:nvPr/>
        </p:nvSpPr>
        <p:spPr>
          <a:xfrm>
            <a:off x="6910385" y="6278395"/>
            <a:ext cx="2971800" cy="215444"/>
          </a:xfrm>
          <a:prstGeom prst="rect">
            <a:avLst/>
          </a:prstGeom>
          <a:noFill/>
        </p:spPr>
        <p:txBody>
          <a:bodyPr wrap="square" rtlCol="0">
            <a:spAutoFit/>
          </a:bodyPr>
          <a:lstStyle/>
          <a:p>
            <a:r>
              <a:rPr lang="en-GB" sz="800" dirty="0">
                <a:solidFill>
                  <a:schemeClr val="bg1">
                    <a:lumMod val="65000"/>
                  </a:schemeClr>
                </a:solidFill>
              </a:rPr>
              <a:t>Genomics England Rare Disease Results Guide</a:t>
            </a:r>
          </a:p>
        </p:txBody>
      </p:sp>
      <p:sp>
        <p:nvSpPr>
          <p:cNvPr id="46" name="TextBox 45"/>
          <p:cNvSpPr txBox="1"/>
          <p:nvPr/>
        </p:nvSpPr>
        <p:spPr>
          <a:xfrm>
            <a:off x="390525" y="2980641"/>
            <a:ext cx="3524250" cy="2585323"/>
          </a:xfrm>
          <a:prstGeom prst="rect">
            <a:avLst/>
          </a:prstGeom>
          <a:noFill/>
        </p:spPr>
        <p:txBody>
          <a:bodyPr wrap="square" rtlCol="0">
            <a:spAutoFit/>
          </a:bodyPr>
          <a:lstStyle/>
          <a:p>
            <a:pPr algn="just"/>
            <a:r>
              <a:rPr lang="en-GB" dirty="0"/>
              <a:t>Huntington disease is a progressive brain </a:t>
            </a:r>
            <a:r>
              <a:rPr lang="en-GB" dirty="0" smtClean="0"/>
              <a:t>disorder </a:t>
            </a:r>
            <a:r>
              <a:rPr lang="en-GB" dirty="0"/>
              <a:t>caused by a pathogenic microsatellite CAG-repeat motif. An individual with CAG</a:t>
            </a:r>
            <a:r>
              <a:rPr lang="en-GB" baseline="-25000" dirty="0"/>
              <a:t>36-39</a:t>
            </a:r>
            <a:r>
              <a:rPr lang="en-GB" dirty="0"/>
              <a:t> may or may not develop symptoms of Huntington disease, </a:t>
            </a:r>
            <a:r>
              <a:rPr lang="en-GB" dirty="0" smtClean="0"/>
              <a:t>whilst </a:t>
            </a:r>
            <a:r>
              <a:rPr lang="en-GB" dirty="0"/>
              <a:t>people with 40 or more </a:t>
            </a:r>
            <a:r>
              <a:rPr lang="en-GB" dirty="0" smtClean="0"/>
              <a:t>CAG (CAG</a:t>
            </a:r>
            <a:r>
              <a:rPr lang="en-GB" baseline="-25000" dirty="0" smtClean="0"/>
              <a:t>40+</a:t>
            </a:r>
            <a:r>
              <a:rPr lang="en-GB" dirty="0" smtClean="0"/>
              <a:t>) </a:t>
            </a:r>
            <a:r>
              <a:rPr lang="en-GB" dirty="0"/>
              <a:t>repeats almost always develop the disorder.</a:t>
            </a:r>
          </a:p>
        </p:txBody>
      </p:sp>
      <p:sp>
        <p:nvSpPr>
          <p:cNvPr id="31" name="Footer Placeholder 3">
            <a:extLst>
              <a:ext uri="{FF2B5EF4-FFF2-40B4-BE49-F238E27FC236}">
                <a16:creationId xmlns:a16="http://schemas.microsoft.com/office/drawing/2014/main" id="{0AE3112C-A960-4085-94FA-7491EBEEA665}"/>
              </a:ext>
            </a:extLst>
          </p:cNvPr>
          <p:cNvSpPr>
            <a:spLocks noGrp="1"/>
          </p:cNvSpPr>
          <p:nvPr>
            <p:ph type="ftr" sz="quarter" idx="4294967295"/>
          </p:nvPr>
        </p:nvSpPr>
        <p:spPr>
          <a:xfrm>
            <a:off x="270263" y="6077593"/>
            <a:ext cx="4292373" cy="273844"/>
          </a:xfrm>
          <a:prstGeom prst="rect">
            <a:avLst/>
          </a:prstGeom>
        </p:spPr>
        <p:txBody>
          <a:bodyPr/>
          <a:lstStyle/>
          <a:p>
            <a:pPr algn="l"/>
            <a:r>
              <a:rPr lang="en-GB" sz="900" dirty="0">
                <a:solidFill>
                  <a:schemeClr val="bg1">
                    <a:lumMod val="75000"/>
                  </a:schemeClr>
                </a:solidFill>
                <a:latin typeface="Arial" panose="020B0604020202020204" pitchFamily="34" charset="0"/>
                <a:cs typeface="Arial" panose="020B0604020202020204" pitchFamily="34" charset="0"/>
              </a:rPr>
              <a:t>NTGLH005 - Clinical genetic testing methods</a:t>
            </a:r>
          </a:p>
        </p:txBody>
      </p:sp>
      <p:pic>
        <p:nvPicPr>
          <p:cNvPr id="2" name="Audio 1">
            <a:hlinkClick r:id="" action="ppaction://media"/>
            <a:extLst>
              <a:ext uri="{FF2B5EF4-FFF2-40B4-BE49-F238E27FC236}">
                <a16:creationId xmlns:a16="http://schemas.microsoft.com/office/drawing/2014/main" id="{460635E7-9810-7542-9DF2-3240416021C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976226099"/>
      </p:ext>
    </p:extLst>
  </p:cSld>
  <p:clrMapOvr>
    <a:masterClrMapping/>
  </p:clrMapOvr>
  <mc:AlternateContent xmlns:mc="http://schemas.openxmlformats.org/markup-compatibility/2006" xmlns:p14="http://schemas.microsoft.com/office/powerpoint/2010/main">
    <mc:Choice Requires="p14">
      <p:transition spd="slow" p14:dur="2000" advTm="105976"/>
    </mc:Choice>
    <mc:Fallback xmlns="">
      <p:transition spd="slow" advTm="1059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95300" y="1362075"/>
            <a:ext cx="3409950" cy="369332"/>
          </a:xfrm>
          <a:prstGeom prst="rect">
            <a:avLst/>
          </a:prstGeom>
          <a:noFill/>
        </p:spPr>
        <p:txBody>
          <a:bodyPr wrap="square" rtlCol="0">
            <a:spAutoFit/>
          </a:bodyPr>
          <a:lstStyle/>
          <a:p>
            <a:r>
              <a:rPr lang="en-GB" b="1" dirty="0">
                <a:solidFill>
                  <a:schemeClr val="accent1">
                    <a:lumMod val="50000"/>
                  </a:schemeClr>
                </a:solidFill>
              </a:rPr>
              <a:t>Targeted and single gene testing</a:t>
            </a:r>
          </a:p>
        </p:txBody>
      </p:sp>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1768" t="5134" r="3055" b="19962"/>
          <a:stretch/>
        </p:blipFill>
        <p:spPr>
          <a:xfrm>
            <a:off x="495300" y="2145072"/>
            <a:ext cx="3457575" cy="1150578"/>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91124" y="1325563"/>
            <a:ext cx="2737858" cy="2420323"/>
          </a:xfrm>
          <a:prstGeom prst="rect">
            <a:avLst/>
          </a:prstGeom>
        </p:spPr>
      </p:pic>
      <p:pic>
        <p:nvPicPr>
          <p:cNvPr id="9" name="Picture 8"/>
          <p:cNvPicPr>
            <a:picLocks noChangeAspect="1"/>
          </p:cNvPicPr>
          <p:nvPr/>
        </p:nvPicPr>
        <p:blipFill rotWithShape="1">
          <a:blip r:embed="rId7">
            <a:extLst>
              <a:ext uri="{28A0092B-C50C-407E-A947-70E740481C1C}">
                <a14:useLocalDpi xmlns:a14="http://schemas.microsoft.com/office/drawing/2010/main" val="0"/>
              </a:ext>
            </a:extLst>
          </a:blip>
          <a:srcRect l="3063" t="4394" r="3282" b="8413"/>
          <a:stretch/>
        </p:blipFill>
        <p:spPr>
          <a:xfrm>
            <a:off x="5191124" y="3882060"/>
            <a:ext cx="3514725" cy="2118689"/>
          </a:xfrm>
          <a:prstGeom prst="rect">
            <a:avLst/>
          </a:prstGeom>
        </p:spPr>
      </p:pic>
      <p:pic>
        <p:nvPicPr>
          <p:cNvPr id="10" name="Picture 9"/>
          <p:cNvPicPr>
            <a:picLocks noChangeAspect="1"/>
          </p:cNvPicPr>
          <p:nvPr/>
        </p:nvPicPr>
        <p:blipFill rotWithShape="1">
          <a:blip r:embed="rId8" cstate="print">
            <a:extLst>
              <a:ext uri="{28A0092B-C50C-407E-A947-70E740481C1C}">
                <a14:useLocalDpi xmlns:a14="http://schemas.microsoft.com/office/drawing/2010/main" val="0"/>
              </a:ext>
            </a:extLst>
          </a:blip>
          <a:srcRect l="2958" r="2261" b="11126"/>
          <a:stretch/>
        </p:blipFill>
        <p:spPr>
          <a:xfrm>
            <a:off x="495300" y="3745886"/>
            <a:ext cx="3657600" cy="2136830"/>
          </a:xfrm>
          <a:prstGeom prst="rect">
            <a:avLst/>
          </a:prstGeom>
        </p:spPr>
      </p:pic>
      <p:sp>
        <p:nvSpPr>
          <p:cNvPr id="11" name="TextBox 10"/>
          <p:cNvSpPr txBox="1"/>
          <p:nvPr/>
        </p:nvSpPr>
        <p:spPr>
          <a:xfrm>
            <a:off x="5953125" y="3598529"/>
            <a:ext cx="2200275" cy="215444"/>
          </a:xfrm>
          <a:prstGeom prst="rect">
            <a:avLst/>
          </a:prstGeom>
          <a:noFill/>
        </p:spPr>
        <p:txBody>
          <a:bodyPr wrap="square" rtlCol="0">
            <a:spAutoFit/>
          </a:bodyPr>
          <a:lstStyle/>
          <a:p>
            <a:r>
              <a:rPr lang="en-GB" sz="800" dirty="0"/>
              <a:t>Sequence chromatogram</a:t>
            </a:r>
          </a:p>
        </p:txBody>
      </p:sp>
      <p:sp>
        <p:nvSpPr>
          <p:cNvPr id="12" name="Title 1"/>
          <p:cNvSpPr txBox="1">
            <a:spLocks/>
          </p:cNvSpPr>
          <p:nvPr/>
        </p:nvSpPr>
        <p:spPr>
          <a:xfrm>
            <a:off x="628649" y="0"/>
            <a:ext cx="829627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dirty="0">
                <a:solidFill>
                  <a:schemeClr val="accent1">
                    <a:lumMod val="75000"/>
                  </a:schemeClr>
                </a:solidFill>
                <a:effectLst>
                  <a:outerShdw blurRad="38100" dist="38100" dir="2700000" algn="tl">
                    <a:srgbClr val="000000">
                      <a:alpha val="43137"/>
                    </a:srgbClr>
                  </a:outerShdw>
                </a:effectLst>
                <a:latin typeface="+mn-lt"/>
              </a:rPr>
              <a:t>Examples of PCR sequence-based tests</a:t>
            </a:r>
          </a:p>
        </p:txBody>
      </p:sp>
      <p:sp>
        <p:nvSpPr>
          <p:cNvPr id="13" name="Footer Placeholder 3">
            <a:extLst>
              <a:ext uri="{FF2B5EF4-FFF2-40B4-BE49-F238E27FC236}">
                <a16:creationId xmlns:a16="http://schemas.microsoft.com/office/drawing/2014/main" id="{0AE3112C-A960-4085-94FA-7491EBEEA665}"/>
              </a:ext>
            </a:extLst>
          </p:cNvPr>
          <p:cNvSpPr>
            <a:spLocks noGrp="1"/>
          </p:cNvSpPr>
          <p:nvPr>
            <p:ph type="ftr" sz="quarter" idx="4294967295"/>
          </p:nvPr>
        </p:nvSpPr>
        <p:spPr>
          <a:xfrm>
            <a:off x="270263" y="6077593"/>
            <a:ext cx="4292373" cy="273844"/>
          </a:xfrm>
          <a:prstGeom prst="rect">
            <a:avLst/>
          </a:prstGeom>
        </p:spPr>
        <p:txBody>
          <a:bodyPr/>
          <a:lstStyle/>
          <a:p>
            <a:pPr algn="l"/>
            <a:r>
              <a:rPr lang="en-GB" sz="900" dirty="0">
                <a:solidFill>
                  <a:schemeClr val="bg1">
                    <a:lumMod val="75000"/>
                  </a:schemeClr>
                </a:solidFill>
                <a:latin typeface="Arial" panose="020B0604020202020204" pitchFamily="34" charset="0"/>
                <a:cs typeface="Arial" panose="020B0604020202020204" pitchFamily="34" charset="0"/>
              </a:rPr>
              <a:t>NTGLH005 - Clinical genetic testing methods</a:t>
            </a:r>
          </a:p>
        </p:txBody>
      </p:sp>
      <p:pic>
        <p:nvPicPr>
          <p:cNvPr id="2" name="Audio 1">
            <a:hlinkClick r:id="" action="ppaction://media"/>
            <a:extLst>
              <a:ext uri="{FF2B5EF4-FFF2-40B4-BE49-F238E27FC236}">
                <a16:creationId xmlns:a16="http://schemas.microsoft.com/office/drawing/2014/main" id="{B3BEF7E6-7B18-9C46-9264-4AF0F3C14C22}"/>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912649662"/>
      </p:ext>
    </p:extLst>
  </p:cSld>
  <p:clrMapOvr>
    <a:masterClrMapping/>
  </p:clrMapOvr>
  <mc:AlternateContent xmlns:mc="http://schemas.openxmlformats.org/markup-compatibility/2006" xmlns:p14="http://schemas.microsoft.com/office/powerpoint/2010/main">
    <mc:Choice Requires="p14">
      <p:transition spd="slow" p14:dur="2000" advTm="99046"/>
    </mc:Choice>
    <mc:Fallback xmlns="">
      <p:transition spd="slow" advTm="990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725" y="76200"/>
            <a:ext cx="8982075" cy="1162050"/>
          </a:xfrm>
        </p:spPr>
        <p:txBody>
          <a:bodyPr>
            <a:normAutofit/>
          </a:bodyPr>
          <a:lstStyle/>
          <a:p>
            <a:pPr algn="ctr"/>
            <a:r>
              <a:rPr lang="fr-FR" sz="4000" dirty="0" err="1">
                <a:solidFill>
                  <a:schemeClr val="accent1">
                    <a:lumMod val="75000"/>
                  </a:schemeClr>
                </a:solidFill>
                <a:effectLst>
                  <a:outerShdw blurRad="38100" dist="38100" dir="2700000" algn="tl">
                    <a:srgbClr val="000000">
                      <a:alpha val="43137"/>
                    </a:srgbClr>
                  </a:outerShdw>
                </a:effectLst>
                <a:latin typeface="+mn-lt"/>
              </a:rPr>
              <a:t>Ligation</a:t>
            </a:r>
            <a:r>
              <a:rPr lang="fr-FR" sz="4000" dirty="0">
                <a:solidFill>
                  <a:schemeClr val="accent1">
                    <a:lumMod val="75000"/>
                  </a:schemeClr>
                </a:solidFill>
                <a:effectLst>
                  <a:outerShdw blurRad="38100" dist="38100" dir="2700000" algn="tl">
                    <a:srgbClr val="000000">
                      <a:alpha val="43137"/>
                    </a:srgbClr>
                  </a:outerShdw>
                </a:effectLst>
                <a:latin typeface="+mn-lt"/>
              </a:rPr>
              <a:t> </a:t>
            </a:r>
            <a:r>
              <a:rPr lang="fr-FR" sz="4000" dirty="0" err="1">
                <a:solidFill>
                  <a:schemeClr val="accent1">
                    <a:lumMod val="75000"/>
                  </a:schemeClr>
                </a:solidFill>
                <a:effectLst>
                  <a:outerShdw blurRad="38100" dist="38100" dir="2700000" algn="tl">
                    <a:srgbClr val="000000">
                      <a:alpha val="43137"/>
                    </a:srgbClr>
                  </a:outerShdw>
                </a:effectLst>
                <a:latin typeface="+mn-lt"/>
              </a:rPr>
              <a:t>mediated</a:t>
            </a:r>
            <a:r>
              <a:rPr lang="fr-FR" sz="4000" dirty="0">
                <a:solidFill>
                  <a:schemeClr val="accent1">
                    <a:lumMod val="75000"/>
                  </a:schemeClr>
                </a:solidFill>
                <a:effectLst>
                  <a:outerShdw blurRad="38100" dist="38100" dir="2700000" algn="tl">
                    <a:srgbClr val="000000">
                      <a:alpha val="43137"/>
                    </a:srgbClr>
                  </a:outerShdw>
                </a:effectLst>
                <a:latin typeface="+mn-lt"/>
              </a:rPr>
              <a:t> PCR</a:t>
            </a:r>
            <a:br>
              <a:rPr lang="fr-FR" sz="4000" dirty="0">
                <a:solidFill>
                  <a:schemeClr val="accent1">
                    <a:lumMod val="75000"/>
                  </a:schemeClr>
                </a:solidFill>
                <a:effectLst>
                  <a:outerShdw blurRad="38100" dist="38100" dir="2700000" algn="tl">
                    <a:srgbClr val="000000">
                      <a:alpha val="43137"/>
                    </a:srgbClr>
                  </a:outerShdw>
                </a:effectLst>
                <a:latin typeface="+mn-lt"/>
              </a:rPr>
            </a:br>
            <a:r>
              <a:rPr lang="fr-FR" sz="3000" dirty="0">
                <a:solidFill>
                  <a:schemeClr val="accent1">
                    <a:lumMod val="75000"/>
                  </a:schemeClr>
                </a:solidFill>
                <a:effectLst>
                  <a:outerShdw blurRad="38100" dist="38100" dir="2700000" algn="tl">
                    <a:srgbClr val="000000">
                      <a:alpha val="43137"/>
                    </a:srgbClr>
                  </a:outerShdw>
                </a:effectLst>
              </a:rPr>
              <a:t>Multiplex </a:t>
            </a:r>
            <a:r>
              <a:rPr lang="fr-FR" sz="3000" dirty="0" err="1">
                <a:solidFill>
                  <a:schemeClr val="accent1">
                    <a:lumMod val="75000"/>
                  </a:schemeClr>
                </a:solidFill>
                <a:effectLst>
                  <a:outerShdw blurRad="38100" dist="38100" dir="2700000" algn="tl">
                    <a:srgbClr val="000000">
                      <a:alpha val="43137"/>
                    </a:srgbClr>
                  </a:outerShdw>
                </a:effectLst>
              </a:rPr>
              <a:t>Ligation-dependent</a:t>
            </a:r>
            <a:r>
              <a:rPr lang="fr-FR" sz="3000" dirty="0">
                <a:solidFill>
                  <a:schemeClr val="accent1">
                    <a:lumMod val="75000"/>
                  </a:schemeClr>
                </a:solidFill>
                <a:effectLst>
                  <a:outerShdw blurRad="38100" dist="38100" dir="2700000" algn="tl">
                    <a:srgbClr val="000000">
                      <a:alpha val="43137"/>
                    </a:srgbClr>
                  </a:outerShdw>
                </a:effectLst>
              </a:rPr>
              <a:t> Probe Amplification (MLPA)</a:t>
            </a:r>
            <a:endParaRPr lang="en-GB" sz="3000" dirty="0">
              <a:solidFill>
                <a:schemeClr val="accent1">
                  <a:lumMod val="75000"/>
                </a:schemeClr>
              </a:solidFill>
              <a:effectLst>
                <a:outerShdw blurRad="38100" dist="38100" dir="2700000" algn="tl">
                  <a:srgbClr val="000000">
                    <a:alpha val="43137"/>
                  </a:srgbClr>
                </a:outerShdw>
              </a:effectLst>
              <a:latin typeface="+mn-lt"/>
            </a:endParaRPr>
          </a:p>
        </p:txBody>
      </p:sp>
      <p:sp>
        <p:nvSpPr>
          <p:cNvPr id="3" name="Content Placeholder 2"/>
          <p:cNvSpPr>
            <a:spLocks noGrp="1"/>
          </p:cNvSpPr>
          <p:nvPr>
            <p:ph idx="1"/>
          </p:nvPr>
        </p:nvSpPr>
        <p:spPr>
          <a:xfrm>
            <a:off x="314325" y="1568450"/>
            <a:ext cx="4105275" cy="4351338"/>
          </a:xfrm>
        </p:spPr>
        <p:txBody>
          <a:bodyPr>
            <a:normAutofit/>
          </a:bodyPr>
          <a:lstStyle/>
          <a:p>
            <a:pPr marL="0" indent="0">
              <a:buNone/>
            </a:pPr>
            <a:r>
              <a:rPr lang="en-GB" sz="2400" dirty="0"/>
              <a:t>The MLPA reaction can be divided into five steps: </a:t>
            </a:r>
          </a:p>
          <a:p>
            <a:pPr marL="514350" indent="-514350">
              <a:buAutoNum type="arabicParenBoth"/>
            </a:pPr>
            <a:r>
              <a:rPr lang="en-GB" sz="2400" dirty="0"/>
              <a:t>DNA denaturation and </a:t>
            </a:r>
            <a:r>
              <a:rPr lang="en-GB" sz="2400" dirty="0" smtClean="0"/>
              <a:t>probe </a:t>
            </a:r>
            <a:r>
              <a:rPr lang="en-GB" sz="2400" dirty="0"/>
              <a:t>hybridisation</a:t>
            </a:r>
          </a:p>
          <a:p>
            <a:pPr marL="514350" indent="-514350">
              <a:buAutoNum type="arabicParenBoth"/>
            </a:pPr>
            <a:r>
              <a:rPr lang="en-GB" sz="2400" dirty="0"/>
              <a:t>Ligation reaction</a:t>
            </a:r>
          </a:p>
          <a:p>
            <a:pPr marL="514350" indent="-514350">
              <a:buAutoNum type="arabicParenBoth"/>
            </a:pPr>
            <a:r>
              <a:rPr lang="en-GB" sz="2400" dirty="0"/>
              <a:t>PCR amplification</a:t>
            </a:r>
          </a:p>
          <a:p>
            <a:pPr marL="514350" indent="-514350">
              <a:buAutoNum type="arabicParenBoth"/>
            </a:pPr>
            <a:r>
              <a:rPr lang="en-GB" sz="2400" dirty="0"/>
              <a:t>Separation of amplification products by electrophoresis</a:t>
            </a:r>
          </a:p>
          <a:p>
            <a:pPr marL="514350" indent="-514350">
              <a:buAutoNum type="arabicParenBoth"/>
            </a:pPr>
            <a:r>
              <a:rPr lang="en-GB" sz="2400" dirty="0"/>
              <a:t>Data analysis.</a:t>
            </a:r>
          </a:p>
        </p:txBody>
      </p:sp>
      <p:sp>
        <p:nvSpPr>
          <p:cNvPr id="4" name="Rounded Rectangle 3"/>
          <p:cNvSpPr/>
          <p:nvPr/>
        </p:nvSpPr>
        <p:spPr>
          <a:xfrm>
            <a:off x="7426704" y="1657349"/>
            <a:ext cx="1009650" cy="247650"/>
          </a:xfrm>
          <a:prstGeom prst="roundRect">
            <a:avLst/>
          </a:prstGeom>
          <a:solidFill>
            <a:schemeClr val="accent4">
              <a:lumMod val="20000"/>
              <a:lumOff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ounded Rectangle 4"/>
          <p:cNvSpPr/>
          <p:nvPr/>
        </p:nvSpPr>
        <p:spPr>
          <a:xfrm>
            <a:off x="7426704" y="1948653"/>
            <a:ext cx="1009650" cy="247650"/>
          </a:xfrm>
          <a:prstGeom prst="round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a:picLocks noChangeAspect="1"/>
          </p:cNvPicPr>
          <p:nvPr/>
        </p:nvPicPr>
        <p:blipFill>
          <a:blip r:embed="rId5"/>
          <a:stretch>
            <a:fillRect/>
          </a:stretch>
        </p:blipFill>
        <p:spPr>
          <a:xfrm>
            <a:off x="5483604" y="1154615"/>
            <a:ext cx="1383921" cy="1291218"/>
          </a:xfrm>
          <a:prstGeom prst="rect">
            <a:avLst/>
          </a:prstGeom>
        </p:spPr>
      </p:pic>
      <p:sp>
        <p:nvSpPr>
          <p:cNvPr id="7" name="Rounded Rectangle 6"/>
          <p:cNvSpPr/>
          <p:nvPr/>
        </p:nvSpPr>
        <p:spPr>
          <a:xfrm>
            <a:off x="5857875" y="3276598"/>
            <a:ext cx="1009650" cy="247650"/>
          </a:xfrm>
          <a:prstGeom prst="roundRect">
            <a:avLst/>
          </a:prstGeom>
          <a:solidFill>
            <a:schemeClr val="accent4">
              <a:lumMod val="20000"/>
              <a:lumOff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ounded Rectangle 7"/>
          <p:cNvSpPr/>
          <p:nvPr/>
        </p:nvSpPr>
        <p:spPr>
          <a:xfrm>
            <a:off x="7426704" y="3276598"/>
            <a:ext cx="1009650" cy="247650"/>
          </a:xfrm>
          <a:prstGeom prst="round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6039503" y="3134610"/>
            <a:ext cx="290513" cy="45719"/>
          </a:xfrm>
          <a:prstGeom prst="rect">
            <a:avLst/>
          </a:prstGeom>
          <a:solidFill>
            <a:schemeClr val="accent1"/>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10" name="Rectangle 9"/>
          <p:cNvSpPr/>
          <p:nvPr/>
        </p:nvSpPr>
        <p:spPr>
          <a:xfrm>
            <a:off x="6365089" y="3122403"/>
            <a:ext cx="290513" cy="45719"/>
          </a:xfrm>
          <a:prstGeom prst="rect">
            <a:avLst/>
          </a:prstGeom>
          <a:solidFill>
            <a:schemeClr val="accent1"/>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11" name="Rectangle 10"/>
          <p:cNvSpPr/>
          <p:nvPr/>
        </p:nvSpPr>
        <p:spPr>
          <a:xfrm rot="1680876">
            <a:off x="5780285" y="3074799"/>
            <a:ext cx="290513" cy="45719"/>
          </a:xfrm>
          <a:prstGeom prst="rect">
            <a:avLst/>
          </a:prstGeom>
          <a:solidFill>
            <a:schemeClr val="accent1"/>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12" name="Rectangle 11"/>
          <p:cNvSpPr/>
          <p:nvPr/>
        </p:nvSpPr>
        <p:spPr>
          <a:xfrm rot="8695989" flipV="1">
            <a:off x="6587115" y="2948323"/>
            <a:ext cx="623733" cy="45719"/>
          </a:xfrm>
          <a:prstGeom prst="rect">
            <a:avLst/>
          </a:prstGeom>
          <a:solidFill>
            <a:schemeClr val="accent1"/>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13" name="Rectangle 12"/>
          <p:cNvSpPr/>
          <p:nvPr/>
        </p:nvSpPr>
        <p:spPr>
          <a:xfrm>
            <a:off x="7576875" y="3146375"/>
            <a:ext cx="290513" cy="45719"/>
          </a:xfrm>
          <a:prstGeom prst="rect">
            <a:avLst/>
          </a:prstGeom>
          <a:solidFill>
            <a:schemeClr val="accent1"/>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14" name="Rectangle 13"/>
          <p:cNvSpPr/>
          <p:nvPr/>
        </p:nvSpPr>
        <p:spPr>
          <a:xfrm>
            <a:off x="7902461" y="3134168"/>
            <a:ext cx="290513" cy="45719"/>
          </a:xfrm>
          <a:prstGeom prst="rect">
            <a:avLst/>
          </a:prstGeom>
          <a:solidFill>
            <a:schemeClr val="accent1"/>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15" name="Rectangle 14"/>
          <p:cNvSpPr/>
          <p:nvPr/>
        </p:nvSpPr>
        <p:spPr>
          <a:xfrm rot="1680876">
            <a:off x="7317657" y="3086564"/>
            <a:ext cx="290513" cy="45719"/>
          </a:xfrm>
          <a:prstGeom prst="rect">
            <a:avLst/>
          </a:prstGeom>
          <a:solidFill>
            <a:schemeClr val="accent1"/>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16" name="Rectangle 15"/>
          <p:cNvSpPr/>
          <p:nvPr/>
        </p:nvSpPr>
        <p:spPr>
          <a:xfrm rot="8695989" flipV="1">
            <a:off x="8124487" y="2960088"/>
            <a:ext cx="623733" cy="45719"/>
          </a:xfrm>
          <a:prstGeom prst="rect">
            <a:avLst/>
          </a:prstGeom>
          <a:solidFill>
            <a:schemeClr val="accent1"/>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grpSp>
        <p:nvGrpSpPr>
          <p:cNvPr id="29" name="Group 28"/>
          <p:cNvGrpSpPr/>
          <p:nvPr/>
        </p:nvGrpSpPr>
        <p:grpSpPr>
          <a:xfrm>
            <a:off x="5780285" y="3906374"/>
            <a:ext cx="2967935" cy="575925"/>
            <a:chOff x="5780285" y="3906374"/>
            <a:chExt cx="2967935" cy="575925"/>
          </a:xfrm>
        </p:grpSpPr>
        <p:sp>
          <p:nvSpPr>
            <p:cNvPr id="17" name="Rounded Rectangle 16"/>
            <p:cNvSpPr/>
            <p:nvPr/>
          </p:nvSpPr>
          <p:spPr>
            <a:xfrm>
              <a:off x="5857875" y="4234649"/>
              <a:ext cx="1009650" cy="247650"/>
            </a:xfrm>
            <a:prstGeom prst="roundRect">
              <a:avLst/>
            </a:prstGeom>
            <a:solidFill>
              <a:schemeClr val="accent4">
                <a:lumMod val="20000"/>
                <a:lumOff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ounded Rectangle 17"/>
            <p:cNvSpPr/>
            <p:nvPr/>
          </p:nvSpPr>
          <p:spPr>
            <a:xfrm>
              <a:off x="7426704" y="4234649"/>
              <a:ext cx="1009650" cy="247650"/>
            </a:xfrm>
            <a:prstGeom prst="round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p:cNvSpPr/>
            <p:nvPr/>
          </p:nvSpPr>
          <p:spPr>
            <a:xfrm>
              <a:off x="6039503" y="4092661"/>
              <a:ext cx="290513" cy="45719"/>
            </a:xfrm>
            <a:prstGeom prst="rect">
              <a:avLst/>
            </a:prstGeom>
            <a:solidFill>
              <a:schemeClr val="accent1"/>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20" name="Rectangle 19"/>
            <p:cNvSpPr/>
            <p:nvPr/>
          </p:nvSpPr>
          <p:spPr>
            <a:xfrm>
              <a:off x="6365089" y="4080454"/>
              <a:ext cx="290513" cy="45719"/>
            </a:xfrm>
            <a:prstGeom prst="rect">
              <a:avLst/>
            </a:prstGeom>
            <a:solidFill>
              <a:schemeClr val="accent1"/>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21" name="Rectangle 20"/>
            <p:cNvSpPr/>
            <p:nvPr/>
          </p:nvSpPr>
          <p:spPr>
            <a:xfrm rot="1680876">
              <a:off x="5780285" y="4032850"/>
              <a:ext cx="290513" cy="45719"/>
            </a:xfrm>
            <a:prstGeom prst="rect">
              <a:avLst/>
            </a:prstGeom>
            <a:solidFill>
              <a:schemeClr val="accent1"/>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22" name="Rectangle 21"/>
            <p:cNvSpPr/>
            <p:nvPr/>
          </p:nvSpPr>
          <p:spPr>
            <a:xfrm rot="8695989" flipV="1">
              <a:off x="6587115" y="3906374"/>
              <a:ext cx="623733" cy="45719"/>
            </a:xfrm>
            <a:prstGeom prst="rect">
              <a:avLst/>
            </a:prstGeom>
            <a:solidFill>
              <a:schemeClr val="accent1"/>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23" name="Rectangle 22"/>
            <p:cNvSpPr/>
            <p:nvPr/>
          </p:nvSpPr>
          <p:spPr>
            <a:xfrm>
              <a:off x="7576875" y="4104426"/>
              <a:ext cx="290513" cy="45719"/>
            </a:xfrm>
            <a:prstGeom prst="rect">
              <a:avLst/>
            </a:prstGeom>
            <a:solidFill>
              <a:schemeClr val="accent1"/>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24" name="Rectangle 23"/>
            <p:cNvSpPr/>
            <p:nvPr/>
          </p:nvSpPr>
          <p:spPr>
            <a:xfrm>
              <a:off x="7902461" y="4092219"/>
              <a:ext cx="290513" cy="45719"/>
            </a:xfrm>
            <a:prstGeom prst="rect">
              <a:avLst/>
            </a:prstGeom>
            <a:solidFill>
              <a:schemeClr val="accent1"/>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25" name="Rectangle 24"/>
            <p:cNvSpPr/>
            <p:nvPr/>
          </p:nvSpPr>
          <p:spPr>
            <a:xfrm rot="1680876">
              <a:off x="7317657" y="4044615"/>
              <a:ext cx="290513" cy="45719"/>
            </a:xfrm>
            <a:prstGeom prst="rect">
              <a:avLst/>
            </a:prstGeom>
            <a:solidFill>
              <a:schemeClr val="accent1"/>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26" name="Rectangle 25"/>
            <p:cNvSpPr/>
            <p:nvPr/>
          </p:nvSpPr>
          <p:spPr>
            <a:xfrm rot="8695989" flipV="1">
              <a:off x="8124487" y="3918139"/>
              <a:ext cx="623733" cy="45719"/>
            </a:xfrm>
            <a:prstGeom prst="rect">
              <a:avLst/>
            </a:prstGeom>
            <a:solidFill>
              <a:schemeClr val="accent1"/>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27" name="Oval 26"/>
            <p:cNvSpPr/>
            <p:nvPr/>
          </p:nvSpPr>
          <p:spPr>
            <a:xfrm>
              <a:off x="6229350" y="3967302"/>
              <a:ext cx="276225" cy="267347"/>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 27"/>
            <p:cNvSpPr/>
            <p:nvPr/>
          </p:nvSpPr>
          <p:spPr>
            <a:xfrm>
              <a:off x="7793416" y="3940998"/>
              <a:ext cx="276225" cy="267347"/>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0" name="Group 29"/>
          <p:cNvGrpSpPr/>
          <p:nvPr/>
        </p:nvGrpSpPr>
        <p:grpSpPr>
          <a:xfrm>
            <a:off x="5759533" y="4925353"/>
            <a:ext cx="1412340" cy="317231"/>
            <a:chOff x="5780285" y="3906374"/>
            <a:chExt cx="2967935" cy="575925"/>
          </a:xfrm>
        </p:grpSpPr>
        <p:sp>
          <p:nvSpPr>
            <p:cNvPr id="31" name="Rounded Rectangle 30"/>
            <p:cNvSpPr/>
            <p:nvPr/>
          </p:nvSpPr>
          <p:spPr>
            <a:xfrm>
              <a:off x="5857875" y="4234649"/>
              <a:ext cx="1009650" cy="247650"/>
            </a:xfrm>
            <a:prstGeom prst="roundRect">
              <a:avLst/>
            </a:prstGeom>
            <a:solidFill>
              <a:schemeClr val="accent4">
                <a:lumMod val="20000"/>
                <a:lumOff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ounded Rectangle 31"/>
            <p:cNvSpPr/>
            <p:nvPr/>
          </p:nvSpPr>
          <p:spPr>
            <a:xfrm>
              <a:off x="7426704" y="4234649"/>
              <a:ext cx="1009650" cy="247650"/>
            </a:xfrm>
            <a:prstGeom prst="round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p:cNvSpPr/>
            <p:nvPr/>
          </p:nvSpPr>
          <p:spPr>
            <a:xfrm>
              <a:off x="6039503" y="4092661"/>
              <a:ext cx="290513" cy="45719"/>
            </a:xfrm>
            <a:prstGeom prst="rect">
              <a:avLst/>
            </a:prstGeom>
            <a:solidFill>
              <a:schemeClr val="accent1"/>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34" name="Rectangle 33"/>
            <p:cNvSpPr/>
            <p:nvPr/>
          </p:nvSpPr>
          <p:spPr>
            <a:xfrm>
              <a:off x="6365089" y="4080454"/>
              <a:ext cx="290513" cy="45719"/>
            </a:xfrm>
            <a:prstGeom prst="rect">
              <a:avLst/>
            </a:prstGeom>
            <a:solidFill>
              <a:schemeClr val="accent1"/>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35" name="Rectangle 34"/>
            <p:cNvSpPr/>
            <p:nvPr/>
          </p:nvSpPr>
          <p:spPr>
            <a:xfrm rot="1680876">
              <a:off x="5780285" y="4032850"/>
              <a:ext cx="290513" cy="45719"/>
            </a:xfrm>
            <a:prstGeom prst="rect">
              <a:avLst/>
            </a:prstGeom>
            <a:solidFill>
              <a:schemeClr val="accent1"/>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36" name="Rectangle 35"/>
            <p:cNvSpPr/>
            <p:nvPr/>
          </p:nvSpPr>
          <p:spPr>
            <a:xfrm rot="8695989" flipV="1">
              <a:off x="6587115" y="3906374"/>
              <a:ext cx="623733" cy="45719"/>
            </a:xfrm>
            <a:prstGeom prst="rect">
              <a:avLst/>
            </a:prstGeom>
            <a:solidFill>
              <a:schemeClr val="accent1"/>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37" name="Rectangle 36"/>
            <p:cNvSpPr/>
            <p:nvPr/>
          </p:nvSpPr>
          <p:spPr>
            <a:xfrm>
              <a:off x="7576875" y="4104426"/>
              <a:ext cx="290513" cy="45719"/>
            </a:xfrm>
            <a:prstGeom prst="rect">
              <a:avLst/>
            </a:prstGeom>
            <a:solidFill>
              <a:schemeClr val="accent1"/>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38" name="Rectangle 37"/>
            <p:cNvSpPr/>
            <p:nvPr/>
          </p:nvSpPr>
          <p:spPr>
            <a:xfrm>
              <a:off x="7902461" y="4092219"/>
              <a:ext cx="290513" cy="45719"/>
            </a:xfrm>
            <a:prstGeom prst="rect">
              <a:avLst/>
            </a:prstGeom>
            <a:solidFill>
              <a:schemeClr val="accent1"/>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39" name="Rectangle 38"/>
            <p:cNvSpPr/>
            <p:nvPr/>
          </p:nvSpPr>
          <p:spPr>
            <a:xfrm rot="1680876">
              <a:off x="7317657" y="4044615"/>
              <a:ext cx="290513" cy="45719"/>
            </a:xfrm>
            <a:prstGeom prst="rect">
              <a:avLst/>
            </a:prstGeom>
            <a:solidFill>
              <a:schemeClr val="accent1"/>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40" name="Rectangle 39"/>
            <p:cNvSpPr/>
            <p:nvPr/>
          </p:nvSpPr>
          <p:spPr>
            <a:xfrm rot="8695989" flipV="1">
              <a:off x="8124487" y="3918139"/>
              <a:ext cx="623733" cy="45719"/>
            </a:xfrm>
            <a:prstGeom prst="rect">
              <a:avLst/>
            </a:prstGeom>
            <a:solidFill>
              <a:schemeClr val="accent1"/>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41" name="Oval 40"/>
            <p:cNvSpPr/>
            <p:nvPr/>
          </p:nvSpPr>
          <p:spPr>
            <a:xfrm>
              <a:off x="6229350" y="3967302"/>
              <a:ext cx="276225" cy="267347"/>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Oval 41"/>
            <p:cNvSpPr/>
            <p:nvPr/>
          </p:nvSpPr>
          <p:spPr>
            <a:xfrm>
              <a:off x="7793416" y="3940998"/>
              <a:ext cx="276225" cy="267347"/>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6" name="Group 55"/>
          <p:cNvGrpSpPr/>
          <p:nvPr/>
        </p:nvGrpSpPr>
        <p:grpSpPr>
          <a:xfrm>
            <a:off x="7158583" y="5021240"/>
            <a:ext cx="1412340" cy="317231"/>
            <a:chOff x="5780285" y="3906374"/>
            <a:chExt cx="2967935" cy="575925"/>
          </a:xfrm>
        </p:grpSpPr>
        <p:sp>
          <p:nvSpPr>
            <p:cNvPr id="57" name="Rounded Rectangle 56"/>
            <p:cNvSpPr/>
            <p:nvPr/>
          </p:nvSpPr>
          <p:spPr>
            <a:xfrm>
              <a:off x="5857875" y="4234649"/>
              <a:ext cx="1009650" cy="247650"/>
            </a:xfrm>
            <a:prstGeom prst="roundRect">
              <a:avLst/>
            </a:prstGeom>
            <a:solidFill>
              <a:schemeClr val="accent4">
                <a:lumMod val="20000"/>
                <a:lumOff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Rounded Rectangle 57"/>
            <p:cNvSpPr/>
            <p:nvPr/>
          </p:nvSpPr>
          <p:spPr>
            <a:xfrm>
              <a:off x="7426704" y="4234649"/>
              <a:ext cx="1009650" cy="247650"/>
            </a:xfrm>
            <a:prstGeom prst="round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Rectangle 58"/>
            <p:cNvSpPr/>
            <p:nvPr/>
          </p:nvSpPr>
          <p:spPr>
            <a:xfrm>
              <a:off x="6039503" y="4092661"/>
              <a:ext cx="290513" cy="45719"/>
            </a:xfrm>
            <a:prstGeom prst="rect">
              <a:avLst/>
            </a:prstGeom>
            <a:solidFill>
              <a:schemeClr val="accent1"/>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60" name="Rectangle 59"/>
            <p:cNvSpPr/>
            <p:nvPr/>
          </p:nvSpPr>
          <p:spPr>
            <a:xfrm>
              <a:off x="6365089" y="4080454"/>
              <a:ext cx="290513" cy="45719"/>
            </a:xfrm>
            <a:prstGeom prst="rect">
              <a:avLst/>
            </a:prstGeom>
            <a:solidFill>
              <a:schemeClr val="accent1"/>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61" name="Rectangle 60"/>
            <p:cNvSpPr/>
            <p:nvPr/>
          </p:nvSpPr>
          <p:spPr>
            <a:xfrm rot="1680876">
              <a:off x="5780285" y="4032850"/>
              <a:ext cx="290513" cy="45719"/>
            </a:xfrm>
            <a:prstGeom prst="rect">
              <a:avLst/>
            </a:prstGeom>
            <a:solidFill>
              <a:schemeClr val="accent1"/>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62" name="Rectangle 61"/>
            <p:cNvSpPr/>
            <p:nvPr/>
          </p:nvSpPr>
          <p:spPr>
            <a:xfrm rot="8695989" flipV="1">
              <a:off x="6587115" y="3906374"/>
              <a:ext cx="623733" cy="45719"/>
            </a:xfrm>
            <a:prstGeom prst="rect">
              <a:avLst/>
            </a:prstGeom>
            <a:solidFill>
              <a:schemeClr val="accent1"/>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63" name="Rectangle 62"/>
            <p:cNvSpPr/>
            <p:nvPr/>
          </p:nvSpPr>
          <p:spPr>
            <a:xfrm>
              <a:off x="7576875" y="4104426"/>
              <a:ext cx="290513" cy="45719"/>
            </a:xfrm>
            <a:prstGeom prst="rect">
              <a:avLst/>
            </a:prstGeom>
            <a:solidFill>
              <a:schemeClr val="accent1"/>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64" name="Rectangle 63"/>
            <p:cNvSpPr/>
            <p:nvPr/>
          </p:nvSpPr>
          <p:spPr>
            <a:xfrm>
              <a:off x="7902461" y="4092219"/>
              <a:ext cx="290513" cy="45719"/>
            </a:xfrm>
            <a:prstGeom prst="rect">
              <a:avLst/>
            </a:prstGeom>
            <a:solidFill>
              <a:schemeClr val="accent1"/>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65" name="Rectangle 64"/>
            <p:cNvSpPr/>
            <p:nvPr/>
          </p:nvSpPr>
          <p:spPr>
            <a:xfrm rot="1680876">
              <a:off x="7317657" y="4044615"/>
              <a:ext cx="290513" cy="45719"/>
            </a:xfrm>
            <a:prstGeom prst="rect">
              <a:avLst/>
            </a:prstGeom>
            <a:solidFill>
              <a:schemeClr val="accent1"/>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66" name="Rectangle 65"/>
            <p:cNvSpPr/>
            <p:nvPr/>
          </p:nvSpPr>
          <p:spPr>
            <a:xfrm rot="8695989" flipV="1">
              <a:off x="8124487" y="3918139"/>
              <a:ext cx="623733" cy="45719"/>
            </a:xfrm>
            <a:prstGeom prst="rect">
              <a:avLst/>
            </a:prstGeom>
            <a:solidFill>
              <a:schemeClr val="accent1"/>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67" name="Oval 66"/>
            <p:cNvSpPr/>
            <p:nvPr/>
          </p:nvSpPr>
          <p:spPr>
            <a:xfrm>
              <a:off x="6229350" y="3967302"/>
              <a:ext cx="276225" cy="267347"/>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Oval 67"/>
            <p:cNvSpPr/>
            <p:nvPr/>
          </p:nvSpPr>
          <p:spPr>
            <a:xfrm>
              <a:off x="7793416" y="3940998"/>
              <a:ext cx="276225" cy="267347"/>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9" name="Group 68"/>
          <p:cNvGrpSpPr/>
          <p:nvPr/>
        </p:nvGrpSpPr>
        <p:grpSpPr>
          <a:xfrm>
            <a:off x="6016610" y="5375761"/>
            <a:ext cx="1412340" cy="317231"/>
            <a:chOff x="5780285" y="3906374"/>
            <a:chExt cx="2967935" cy="575925"/>
          </a:xfrm>
        </p:grpSpPr>
        <p:sp>
          <p:nvSpPr>
            <p:cNvPr id="70" name="Rounded Rectangle 69"/>
            <p:cNvSpPr/>
            <p:nvPr/>
          </p:nvSpPr>
          <p:spPr>
            <a:xfrm>
              <a:off x="5857875" y="4234649"/>
              <a:ext cx="1009650" cy="247650"/>
            </a:xfrm>
            <a:prstGeom prst="roundRect">
              <a:avLst/>
            </a:prstGeom>
            <a:solidFill>
              <a:schemeClr val="accent4">
                <a:lumMod val="20000"/>
                <a:lumOff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ounded Rectangle 70"/>
            <p:cNvSpPr/>
            <p:nvPr/>
          </p:nvSpPr>
          <p:spPr>
            <a:xfrm>
              <a:off x="7426704" y="4234649"/>
              <a:ext cx="1009650" cy="247650"/>
            </a:xfrm>
            <a:prstGeom prst="round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p:cNvSpPr/>
            <p:nvPr/>
          </p:nvSpPr>
          <p:spPr>
            <a:xfrm>
              <a:off x="6039503" y="4092661"/>
              <a:ext cx="290513" cy="45719"/>
            </a:xfrm>
            <a:prstGeom prst="rect">
              <a:avLst/>
            </a:prstGeom>
            <a:solidFill>
              <a:schemeClr val="accent1"/>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73" name="Rectangle 72"/>
            <p:cNvSpPr/>
            <p:nvPr/>
          </p:nvSpPr>
          <p:spPr>
            <a:xfrm>
              <a:off x="6365089" y="4080454"/>
              <a:ext cx="290513" cy="45719"/>
            </a:xfrm>
            <a:prstGeom prst="rect">
              <a:avLst/>
            </a:prstGeom>
            <a:solidFill>
              <a:schemeClr val="accent1"/>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74" name="Rectangle 73"/>
            <p:cNvSpPr/>
            <p:nvPr/>
          </p:nvSpPr>
          <p:spPr>
            <a:xfrm rot="1680876">
              <a:off x="5780285" y="4032850"/>
              <a:ext cx="290513" cy="45719"/>
            </a:xfrm>
            <a:prstGeom prst="rect">
              <a:avLst/>
            </a:prstGeom>
            <a:solidFill>
              <a:schemeClr val="accent1"/>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75" name="Rectangle 74"/>
            <p:cNvSpPr/>
            <p:nvPr/>
          </p:nvSpPr>
          <p:spPr>
            <a:xfrm rot="8695989" flipV="1">
              <a:off x="6587115" y="3906374"/>
              <a:ext cx="623733" cy="45719"/>
            </a:xfrm>
            <a:prstGeom prst="rect">
              <a:avLst/>
            </a:prstGeom>
            <a:solidFill>
              <a:schemeClr val="accent1"/>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76" name="Rectangle 75"/>
            <p:cNvSpPr/>
            <p:nvPr/>
          </p:nvSpPr>
          <p:spPr>
            <a:xfrm>
              <a:off x="7576875" y="4104426"/>
              <a:ext cx="290513" cy="45719"/>
            </a:xfrm>
            <a:prstGeom prst="rect">
              <a:avLst/>
            </a:prstGeom>
            <a:solidFill>
              <a:schemeClr val="accent1"/>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77" name="Rectangle 76"/>
            <p:cNvSpPr/>
            <p:nvPr/>
          </p:nvSpPr>
          <p:spPr>
            <a:xfrm>
              <a:off x="7902461" y="4092219"/>
              <a:ext cx="290513" cy="45719"/>
            </a:xfrm>
            <a:prstGeom prst="rect">
              <a:avLst/>
            </a:prstGeom>
            <a:solidFill>
              <a:schemeClr val="accent1"/>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78" name="Rectangle 77"/>
            <p:cNvSpPr/>
            <p:nvPr/>
          </p:nvSpPr>
          <p:spPr>
            <a:xfrm rot="1680876">
              <a:off x="7317657" y="4044615"/>
              <a:ext cx="290513" cy="45719"/>
            </a:xfrm>
            <a:prstGeom prst="rect">
              <a:avLst/>
            </a:prstGeom>
            <a:solidFill>
              <a:schemeClr val="accent1"/>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79" name="Rectangle 78"/>
            <p:cNvSpPr/>
            <p:nvPr/>
          </p:nvSpPr>
          <p:spPr>
            <a:xfrm rot="8695989" flipV="1">
              <a:off x="8124487" y="3918139"/>
              <a:ext cx="623733" cy="45719"/>
            </a:xfrm>
            <a:prstGeom prst="rect">
              <a:avLst/>
            </a:prstGeom>
            <a:solidFill>
              <a:schemeClr val="accent1"/>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80" name="Oval 79"/>
            <p:cNvSpPr/>
            <p:nvPr/>
          </p:nvSpPr>
          <p:spPr>
            <a:xfrm>
              <a:off x="6229350" y="3967302"/>
              <a:ext cx="276225" cy="267347"/>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Oval 80"/>
            <p:cNvSpPr/>
            <p:nvPr/>
          </p:nvSpPr>
          <p:spPr>
            <a:xfrm>
              <a:off x="7793416" y="3940998"/>
              <a:ext cx="276225" cy="267347"/>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2" name="Group 81"/>
          <p:cNvGrpSpPr/>
          <p:nvPr/>
        </p:nvGrpSpPr>
        <p:grpSpPr>
          <a:xfrm>
            <a:off x="7084168" y="5509650"/>
            <a:ext cx="1412340" cy="317231"/>
            <a:chOff x="5780285" y="3906374"/>
            <a:chExt cx="2967935" cy="575925"/>
          </a:xfrm>
        </p:grpSpPr>
        <p:sp>
          <p:nvSpPr>
            <p:cNvPr id="83" name="Rounded Rectangle 82"/>
            <p:cNvSpPr/>
            <p:nvPr/>
          </p:nvSpPr>
          <p:spPr>
            <a:xfrm>
              <a:off x="5857875" y="4234649"/>
              <a:ext cx="1009650" cy="247650"/>
            </a:xfrm>
            <a:prstGeom prst="roundRect">
              <a:avLst/>
            </a:prstGeom>
            <a:solidFill>
              <a:schemeClr val="accent4">
                <a:lumMod val="20000"/>
                <a:lumOff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 name="Rounded Rectangle 83"/>
            <p:cNvSpPr/>
            <p:nvPr/>
          </p:nvSpPr>
          <p:spPr>
            <a:xfrm>
              <a:off x="7426704" y="4234649"/>
              <a:ext cx="1009650" cy="247650"/>
            </a:xfrm>
            <a:prstGeom prst="round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Rectangle 84"/>
            <p:cNvSpPr/>
            <p:nvPr/>
          </p:nvSpPr>
          <p:spPr>
            <a:xfrm>
              <a:off x="6039503" y="4092661"/>
              <a:ext cx="290513" cy="45719"/>
            </a:xfrm>
            <a:prstGeom prst="rect">
              <a:avLst/>
            </a:prstGeom>
            <a:solidFill>
              <a:schemeClr val="accent1"/>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86" name="Rectangle 85"/>
            <p:cNvSpPr/>
            <p:nvPr/>
          </p:nvSpPr>
          <p:spPr>
            <a:xfrm>
              <a:off x="6365089" y="4080454"/>
              <a:ext cx="290513" cy="45719"/>
            </a:xfrm>
            <a:prstGeom prst="rect">
              <a:avLst/>
            </a:prstGeom>
            <a:solidFill>
              <a:schemeClr val="accent1"/>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87" name="Rectangle 86"/>
            <p:cNvSpPr/>
            <p:nvPr/>
          </p:nvSpPr>
          <p:spPr>
            <a:xfrm rot="1680876">
              <a:off x="5780285" y="4032850"/>
              <a:ext cx="290513" cy="45719"/>
            </a:xfrm>
            <a:prstGeom prst="rect">
              <a:avLst/>
            </a:prstGeom>
            <a:solidFill>
              <a:schemeClr val="accent1"/>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88" name="Rectangle 87"/>
            <p:cNvSpPr/>
            <p:nvPr/>
          </p:nvSpPr>
          <p:spPr>
            <a:xfrm rot="8695989" flipV="1">
              <a:off x="6587115" y="3906374"/>
              <a:ext cx="623733" cy="45719"/>
            </a:xfrm>
            <a:prstGeom prst="rect">
              <a:avLst/>
            </a:prstGeom>
            <a:solidFill>
              <a:schemeClr val="accent1"/>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89" name="Rectangle 88"/>
            <p:cNvSpPr/>
            <p:nvPr/>
          </p:nvSpPr>
          <p:spPr>
            <a:xfrm>
              <a:off x="7576875" y="4104426"/>
              <a:ext cx="290513" cy="45719"/>
            </a:xfrm>
            <a:prstGeom prst="rect">
              <a:avLst/>
            </a:prstGeom>
            <a:solidFill>
              <a:schemeClr val="accent1"/>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90" name="Rectangle 89"/>
            <p:cNvSpPr/>
            <p:nvPr/>
          </p:nvSpPr>
          <p:spPr>
            <a:xfrm>
              <a:off x="7902461" y="4092219"/>
              <a:ext cx="290513" cy="45719"/>
            </a:xfrm>
            <a:prstGeom prst="rect">
              <a:avLst/>
            </a:prstGeom>
            <a:solidFill>
              <a:schemeClr val="accent1"/>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91" name="Rectangle 90"/>
            <p:cNvSpPr/>
            <p:nvPr/>
          </p:nvSpPr>
          <p:spPr>
            <a:xfrm rot="1680876">
              <a:off x="7317657" y="4044615"/>
              <a:ext cx="290513" cy="45719"/>
            </a:xfrm>
            <a:prstGeom prst="rect">
              <a:avLst/>
            </a:prstGeom>
            <a:solidFill>
              <a:schemeClr val="accent1"/>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92" name="Rectangle 91"/>
            <p:cNvSpPr/>
            <p:nvPr/>
          </p:nvSpPr>
          <p:spPr>
            <a:xfrm rot="8695989" flipV="1">
              <a:off x="8124487" y="3918139"/>
              <a:ext cx="623733" cy="45719"/>
            </a:xfrm>
            <a:prstGeom prst="rect">
              <a:avLst/>
            </a:prstGeom>
            <a:solidFill>
              <a:schemeClr val="accent1"/>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93" name="Oval 92"/>
            <p:cNvSpPr/>
            <p:nvPr/>
          </p:nvSpPr>
          <p:spPr>
            <a:xfrm>
              <a:off x="6229350" y="3967302"/>
              <a:ext cx="276225" cy="267347"/>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4" name="Oval 93"/>
            <p:cNvSpPr/>
            <p:nvPr/>
          </p:nvSpPr>
          <p:spPr>
            <a:xfrm>
              <a:off x="7793416" y="3940998"/>
              <a:ext cx="276225" cy="267347"/>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95" name="Straight Arrow Connector 94"/>
          <p:cNvCxnSpPr/>
          <p:nvPr/>
        </p:nvCxnSpPr>
        <p:spPr>
          <a:xfrm flipH="1">
            <a:off x="8602477" y="3838575"/>
            <a:ext cx="287252" cy="236096"/>
          </a:xfrm>
          <a:prstGeom prst="straightConnector1">
            <a:avLst/>
          </a:prstGeom>
          <a:ln>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8" name="Straight Arrow Connector 97"/>
          <p:cNvCxnSpPr/>
          <p:nvPr/>
        </p:nvCxnSpPr>
        <p:spPr>
          <a:xfrm flipH="1">
            <a:off x="7008773" y="3811185"/>
            <a:ext cx="287252" cy="236096"/>
          </a:xfrm>
          <a:prstGeom prst="straightConnector1">
            <a:avLst/>
          </a:prstGeom>
          <a:ln>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6" name="Footer Placeholder 3">
            <a:extLst>
              <a:ext uri="{FF2B5EF4-FFF2-40B4-BE49-F238E27FC236}">
                <a16:creationId xmlns:a16="http://schemas.microsoft.com/office/drawing/2014/main" id="{0AE3112C-A960-4085-94FA-7491EBEEA665}"/>
              </a:ext>
            </a:extLst>
          </p:cNvPr>
          <p:cNvSpPr>
            <a:spLocks noGrp="1"/>
          </p:cNvSpPr>
          <p:nvPr>
            <p:ph type="ftr" sz="quarter" idx="4294967295"/>
          </p:nvPr>
        </p:nvSpPr>
        <p:spPr>
          <a:xfrm>
            <a:off x="270263" y="6077593"/>
            <a:ext cx="4292373" cy="273844"/>
          </a:xfrm>
          <a:prstGeom prst="rect">
            <a:avLst/>
          </a:prstGeom>
        </p:spPr>
        <p:txBody>
          <a:bodyPr/>
          <a:lstStyle/>
          <a:p>
            <a:pPr algn="l"/>
            <a:r>
              <a:rPr lang="en-GB" sz="900" dirty="0">
                <a:solidFill>
                  <a:schemeClr val="bg1">
                    <a:lumMod val="75000"/>
                  </a:schemeClr>
                </a:solidFill>
                <a:latin typeface="Arial" panose="020B0604020202020204" pitchFamily="34" charset="0"/>
                <a:cs typeface="Arial" panose="020B0604020202020204" pitchFamily="34" charset="0"/>
              </a:rPr>
              <a:t>NTGLH005 - Clinical genetic testing methods</a:t>
            </a:r>
          </a:p>
        </p:txBody>
      </p:sp>
      <p:sp>
        <p:nvSpPr>
          <p:cNvPr id="43" name="Right Arrow 42"/>
          <p:cNvSpPr/>
          <p:nvPr/>
        </p:nvSpPr>
        <p:spPr>
          <a:xfrm rot="5400000" flipV="1">
            <a:off x="3092485" y="3559771"/>
            <a:ext cx="4280542" cy="11726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6" name="Audio 45">
            <a:hlinkClick r:id="" action="ppaction://media"/>
            <a:extLst>
              <a:ext uri="{FF2B5EF4-FFF2-40B4-BE49-F238E27FC236}">
                <a16:creationId xmlns:a16="http://schemas.microsoft.com/office/drawing/2014/main" id="{35AE9C6F-F3BE-584B-BF83-561F2FF26DD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8448352"/>
      </p:ext>
    </p:extLst>
  </p:cSld>
  <p:clrMapOvr>
    <a:masterClrMapping/>
  </p:clrMapOvr>
  <mc:AlternateContent xmlns:mc="http://schemas.openxmlformats.org/markup-compatibility/2006" xmlns:p14="http://schemas.microsoft.com/office/powerpoint/2010/main">
    <mc:Choice Requires="p14">
      <p:transition spd="slow" p14:dur="2000" advTm="116976"/>
    </mc:Choice>
    <mc:Fallback xmlns="">
      <p:transition spd="slow" advTm="1169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28650" y="123826"/>
            <a:ext cx="7886700" cy="12192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dirty="0">
                <a:solidFill>
                  <a:schemeClr val="accent1">
                    <a:lumMod val="75000"/>
                  </a:schemeClr>
                </a:solidFill>
                <a:effectLst>
                  <a:outerShdw blurRad="38100" dist="38100" dir="2700000" algn="tl">
                    <a:srgbClr val="000000">
                      <a:alpha val="43137"/>
                    </a:srgbClr>
                  </a:outerShdw>
                </a:effectLst>
                <a:latin typeface="+mn-lt"/>
              </a:rPr>
              <a:t>Genomic imprinting and uniparental </a:t>
            </a:r>
            <a:r>
              <a:rPr lang="en-GB" sz="4000" dirty="0" err="1">
                <a:solidFill>
                  <a:schemeClr val="accent1">
                    <a:lumMod val="75000"/>
                  </a:schemeClr>
                </a:solidFill>
                <a:effectLst>
                  <a:outerShdw blurRad="38100" dist="38100" dir="2700000" algn="tl">
                    <a:srgbClr val="000000">
                      <a:alpha val="43137"/>
                    </a:srgbClr>
                  </a:outerShdw>
                </a:effectLst>
                <a:latin typeface="+mn-lt"/>
              </a:rPr>
              <a:t>disomy</a:t>
            </a:r>
            <a:r>
              <a:rPr lang="en-GB" sz="4000" dirty="0">
                <a:solidFill>
                  <a:schemeClr val="accent1">
                    <a:lumMod val="75000"/>
                  </a:schemeClr>
                </a:solidFill>
                <a:effectLst>
                  <a:outerShdw blurRad="38100" dist="38100" dir="2700000" algn="tl">
                    <a:srgbClr val="000000">
                      <a:alpha val="43137"/>
                    </a:srgbClr>
                  </a:outerShdw>
                </a:effectLst>
                <a:latin typeface="+mn-lt"/>
              </a:rPr>
              <a:t> disorders tested by MLPA</a:t>
            </a:r>
          </a:p>
        </p:txBody>
      </p:sp>
      <p:graphicFrame>
        <p:nvGraphicFramePr>
          <p:cNvPr id="7" name="Table 6"/>
          <p:cNvGraphicFramePr>
            <a:graphicFrameLocks noGrp="1"/>
          </p:cNvGraphicFramePr>
          <p:nvPr>
            <p:extLst>
              <p:ext uri="{D42A27DB-BD31-4B8C-83A1-F6EECF244321}">
                <p14:modId xmlns:p14="http://schemas.microsoft.com/office/powerpoint/2010/main" val="2082202516"/>
              </p:ext>
            </p:extLst>
          </p:nvPr>
        </p:nvGraphicFramePr>
        <p:xfrm>
          <a:off x="628650" y="1638302"/>
          <a:ext cx="7886700" cy="4007035"/>
        </p:xfrm>
        <a:graphic>
          <a:graphicData uri="http://schemas.openxmlformats.org/drawingml/2006/table">
            <a:tbl>
              <a:tblPr>
                <a:tableStyleId>{5C22544A-7EE6-4342-B048-85BDC9FD1C3A}</a:tableStyleId>
              </a:tblPr>
              <a:tblGrid>
                <a:gridCol w="4608145">
                  <a:extLst>
                    <a:ext uri="{9D8B030D-6E8A-4147-A177-3AD203B41FA5}">
                      <a16:colId xmlns:a16="http://schemas.microsoft.com/office/drawing/2014/main" val="84733718"/>
                    </a:ext>
                  </a:extLst>
                </a:gridCol>
                <a:gridCol w="3278555">
                  <a:extLst>
                    <a:ext uri="{9D8B030D-6E8A-4147-A177-3AD203B41FA5}">
                      <a16:colId xmlns:a16="http://schemas.microsoft.com/office/drawing/2014/main" val="3721306230"/>
                    </a:ext>
                  </a:extLst>
                </a:gridCol>
              </a:tblGrid>
              <a:tr h="349023">
                <a:tc>
                  <a:txBody>
                    <a:bodyPr/>
                    <a:lstStyle/>
                    <a:p>
                      <a:pPr algn="l" fontAlgn="b"/>
                      <a:r>
                        <a:rPr lang="en-GB" sz="1400" b="1" u="none" strike="noStrike" dirty="0">
                          <a:effectLst/>
                        </a:rPr>
                        <a:t>Clinical Indication</a:t>
                      </a:r>
                      <a:endParaRPr lang="en-GB" sz="1400" b="1" i="0" u="none" strike="noStrike" dirty="0">
                        <a:solidFill>
                          <a:srgbClr val="000000"/>
                        </a:solidFill>
                        <a:effectLst/>
                        <a:latin typeface="Calibri" panose="020F0502020204030204" pitchFamily="34" charset="0"/>
                      </a:endParaRPr>
                    </a:p>
                  </a:txBody>
                  <a:tcPr marL="6194" marR="6194" marT="6194" marB="0" anchor="b">
                    <a:solidFill>
                      <a:schemeClr val="accent1">
                        <a:lumMod val="20000"/>
                        <a:lumOff val="80000"/>
                      </a:schemeClr>
                    </a:solidFill>
                  </a:tcPr>
                </a:tc>
                <a:tc>
                  <a:txBody>
                    <a:bodyPr/>
                    <a:lstStyle/>
                    <a:p>
                      <a:pPr algn="l" fontAlgn="b"/>
                      <a:r>
                        <a:rPr lang="en-GB" sz="1400" b="1" u="none" strike="noStrike" dirty="0">
                          <a:effectLst/>
                        </a:rPr>
                        <a:t>Target Regions/Genes</a:t>
                      </a:r>
                      <a:endParaRPr lang="en-GB" sz="1400" b="1" i="0" u="none" strike="noStrike" dirty="0">
                        <a:solidFill>
                          <a:srgbClr val="000000"/>
                        </a:solidFill>
                        <a:effectLst/>
                        <a:latin typeface="Calibri" panose="020F0502020204030204" pitchFamily="34" charset="0"/>
                      </a:endParaRPr>
                    </a:p>
                  </a:txBody>
                  <a:tcPr marL="6194" marR="6194" marT="6194" marB="0" anchor="b">
                    <a:solidFill>
                      <a:schemeClr val="accent1">
                        <a:lumMod val="20000"/>
                        <a:lumOff val="80000"/>
                      </a:schemeClr>
                    </a:solidFill>
                  </a:tcPr>
                </a:tc>
                <a:extLst>
                  <a:ext uri="{0D108BD9-81ED-4DB2-BD59-A6C34878D82A}">
                    <a16:rowId xmlns:a16="http://schemas.microsoft.com/office/drawing/2014/main" val="3398699121"/>
                  </a:ext>
                </a:extLst>
              </a:tr>
              <a:tr h="349023">
                <a:tc>
                  <a:txBody>
                    <a:bodyPr/>
                    <a:lstStyle/>
                    <a:p>
                      <a:pPr algn="l" fontAlgn="b"/>
                      <a:r>
                        <a:rPr lang="en-GB" sz="1400" u="none" strike="noStrike" dirty="0" err="1">
                          <a:effectLst/>
                        </a:rPr>
                        <a:t>Angelman</a:t>
                      </a:r>
                      <a:r>
                        <a:rPr lang="en-GB" sz="1400" u="none" strike="noStrike" dirty="0">
                          <a:effectLst/>
                        </a:rPr>
                        <a:t> syndrome</a:t>
                      </a:r>
                      <a:endParaRPr lang="en-GB" sz="1400" b="0" i="0" u="none" strike="noStrike" dirty="0">
                        <a:solidFill>
                          <a:srgbClr val="000000"/>
                        </a:solidFill>
                        <a:effectLst/>
                        <a:latin typeface="Calibri" panose="020F0502020204030204" pitchFamily="34" charset="0"/>
                      </a:endParaRPr>
                    </a:p>
                  </a:txBody>
                  <a:tcPr marL="6194" marR="6194" marT="6194" marB="0" anchor="b">
                    <a:solidFill>
                      <a:schemeClr val="accent1">
                        <a:lumMod val="20000"/>
                        <a:lumOff val="80000"/>
                      </a:schemeClr>
                    </a:solidFill>
                  </a:tcPr>
                </a:tc>
                <a:tc>
                  <a:txBody>
                    <a:bodyPr/>
                    <a:lstStyle/>
                    <a:p>
                      <a:pPr algn="l" fontAlgn="b"/>
                      <a:r>
                        <a:rPr lang="en-GB" sz="1400" u="none" strike="noStrike">
                          <a:effectLst/>
                        </a:rPr>
                        <a:t>AS/PWS critical region</a:t>
                      </a:r>
                      <a:endParaRPr lang="en-GB" sz="1400" b="0" i="0" u="none" strike="noStrike">
                        <a:solidFill>
                          <a:srgbClr val="000000"/>
                        </a:solidFill>
                        <a:effectLst/>
                        <a:latin typeface="Calibri" panose="020F0502020204030204" pitchFamily="34" charset="0"/>
                      </a:endParaRPr>
                    </a:p>
                  </a:txBody>
                  <a:tcPr marL="6194" marR="6194" marT="6194" marB="0" anchor="b">
                    <a:solidFill>
                      <a:schemeClr val="accent1">
                        <a:lumMod val="20000"/>
                        <a:lumOff val="80000"/>
                      </a:schemeClr>
                    </a:solidFill>
                  </a:tcPr>
                </a:tc>
                <a:extLst>
                  <a:ext uri="{0D108BD9-81ED-4DB2-BD59-A6C34878D82A}">
                    <a16:rowId xmlns:a16="http://schemas.microsoft.com/office/drawing/2014/main" val="3266254784"/>
                  </a:ext>
                </a:extLst>
              </a:tr>
              <a:tr h="349023">
                <a:tc>
                  <a:txBody>
                    <a:bodyPr/>
                    <a:lstStyle/>
                    <a:p>
                      <a:pPr algn="l" fontAlgn="b"/>
                      <a:r>
                        <a:rPr lang="en-GB" sz="1400" u="none" strike="noStrike" dirty="0" err="1">
                          <a:effectLst/>
                        </a:rPr>
                        <a:t>Prader</a:t>
                      </a:r>
                      <a:r>
                        <a:rPr lang="en-GB" sz="1400" u="none" strike="noStrike" dirty="0">
                          <a:effectLst/>
                        </a:rPr>
                        <a:t>-Willi syndrome</a:t>
                      </a:r>
                      <a:endParaRPr lang="en-GB" sz="1400" b="0" i="0" u="none" strike="noStrike" dirty="0">
                        <a:solidFill>
                          <a:srgbClr val="000000"/>
                        </a:solidFill>
                        <a:effectLst/>
                        <a:latin typeface="Calibri" panose="020F0502020204030204" pitchFamily="34" charset="0"/>
                      </a:endParaRPr>
                    </a:p>
                  </a:txBody>
                  <a:tcPr marL="6194" marR="6194" marT="6194" marB="0" anchor="b">
                    <a:solidFill>
                      <a:schemeClr val="accent1">
                        <a:lumMod val="20000"/>
                        <a:lumOff val="80000"/>
                      </a:schemeClr>
                    </a:solidFill>
                  </a:tcPr>
                </a:tc>
                <a:tc>
                  <a:txBody>
                    <a:bodyPr/>
                    <a:lstStyle/>
                    <a:p>
                      <a:pPr algn="l" fontAlgn="b"/>
                      <a:r>
                        <a:rPr lang="en-GB" sz="1400" u="none" strike="noStrike" dirty="0">
                          <a:effectLst/>
                        </a:rPr>
                        <a:t>AS/PWS critical region</a:t>
                      </a:r>
                      <a:endParaRPr lang="en-GB" sz="1400" b="0" i="0" u="none" strike="noStrike" dirty="0">
                        <a:solidFill>
                          <a:srgbClr val="000000"/>
                        </a:solidFill>
                        <a:effectLst/>
                        <a:latin typeface="Calibri" panose="020F0502020204030204" pitchFamily="34" charset="0"/>
                      </a:endParaRPr>
                    </a:p>
                  </a:txBody>
                  <a:tcPr marL="6194" marR="6194" marT="6194" marB="0" anchor="b">
                    <a:solidFill>
                      <a:schemeClr val="accent1">
                        <a:lumMod val="20000"/>
                        <a:lumOff val="80000"/>
                      </a:schemeClr>
                    </a:solidFill>
                  </a:tcPr>
                </a:tc>
                <a:extLst>
                  <a:ext uri="{0D108BD9-81ED-4DB2-BD59-A6C34878D82A}">
                    <a16:rowId xmlns:a16="http://schemas.microsoft.com/office/drawing/2014/main" val="2436970339"/>
                  </a:ext>
                </a:extLst>
              </a:tr>
              <a:tr h="349023">
                <a:tc>
                  <a:txBody>
                    <a:bodyPr/>
                    <a:lstStyle/>
                    <a:p>
                      <a:pPr algn="l" fontAlgn="b"/>
                      <a:r>
                        <a:rPr lang="en-GB" sz="1400" u="none" strike="noStrike">
                          <a:effectLst/>
                        </a:rPr>
                        <a:t>Hypotonic infant with a likely central cause</a:t>
                      </a:r>
                      <a:endParaRPr lang="en-GB" sz="1400" b="0" i="0" u="none" strike="noStrike">
                        <a:solidFill>
                          <a:srgbClr val="000000"/>
                        </a:solidFill>
                        <a:effectLst/>
                        <a:latin typeface="Calibri" panose="020F0502020204030204" pitchFamily="34" charset="0"/>
                      </a:endParaRPr>
                    </a:p>
                  </a:txBody>
                  <a:tcPr marL="6194" marR="6194" marT="6194" marB="0" anchor="b">
                    <a:solidFill>
                      <a:schemeClr val="accent1">
                        <a:lumMod val="20000"/>
                        <a:lumOff val="80000"/>
                      </a:schemeClr>
                    </a:solidFill>
                  </a:tcPr>
                </a:tc>
                <a:tc>
                  <a:txBody>
                    <a:bodyPr/>
                    <a:lstStyle/>
                    <a:p>
                      <a:pPr algn="l" fontAlgn="b"/>
                      <a:r>
                        <a:rPr lang="en-GB" sz="1400" u="none" strike="noStrike" dirty="0">
                          <a:effectLst/>
                        </a:rPr>
                        <a:t>SNRPN DMR</a:t>
                      </a:r>
                      <a:endParaRPr lang="en-GB" sz="1400" b="0" i="0" u="none" strike="noStrike" dirty="0">
                        <a:solidFill>
                          <a:srgbClr val="000000"/>
                        </a:solidFill>
                        <a:effectLst/>
                        <a:latin typeface="Calibri" panose="020F0502020204030204" pitchFamily="34" charset="0"/>
                      </a:endParaRPr>
                    </a:p>
                  </a:txBody>
                  <a:tcPr marL="6194" marR="6194" marT="6194" marB="0" anchor="b">
                    <a:solidFill>
                      <a:schemeClr val="accent1">
                        <a:lumMod val="20000"/>
                        <a:lumOff val="80000"/>
                      </a:schemeClr>
                    </a:solidFill>
                  </a:tcPr>
                </a:tc>
                <a:extLst>
                  <a:ext uri="{0D108BD9-81ED-4DB2-BD59-A6C34878D82A}">
                    <a16:rowId xmlns:a16="http://schemas.microsoft.com/office/drawing/2014/main" val="3610099015"/>
                  </a:ext>
                </a:extLst>
              </a:tr>
              <a:tr h="349023">
                <a:tc>
                  <a:txBody>
                    <a:bodyPr/>
                    <a:lstStyle/>
                    <a:p>
                      <a:pPr algn="l" fontAlgn="b"/>
                      <a:r>
                        <a:rPr lang="en-GB" sz="1400" u="none" strike="noStrike" dirty="0">
                          <a:effectLst/>
                        </a:rPr>
                        <a:t>Growth failure in early childhood</a:t>
                      </a:r>
                      <a:endParaRPr lang="en-GB" sz="1400" b="0" i="0" u="none" strike="noStrike" dirty="0">
                        <a:solidFill>
                          <a:srgbClr val="000000"/>
                        </a:solidFill>
                        <a:effectLst/>
                        <a:latin typeface="Calibri" panose="020F0502020204030204" pitchFamily="34" charset="0"/>
                      </a:endParaRPr>
                    </a:p>
                  </a:txBody>
                  <a:tcPr marL="6194" marR="6194" marT="6194" marB="0" anchor="b">
                    <a:solidFill>
                      <a:schemeClr val="accent1">
                        <a:lumMod val="20000"/>
                        <a:lumOff val="80000"/>
                      </a:schemeClr>
                    </a:solidFill>
                  </a:tcPr>
                </a:tc>
                <a:tc>
                  <a:txBody>
                    <a:bodyPr/>
                    <a:lstStyle/>
                    <a:p>
                      <a:pPr algn="l" fontAlgn="b"/>
                      <a:r>
                        <a:rPr lang="en-GB" sz="1400" u="none" strike="noStrike">
                          <a:effectLst/>
                        </a:rPr>
                        <a:t>11p15 imprinted growth regulatory region and UPD7 growth regulatory critical region</a:t>
                      </a:r>
                      <a:endParaRPr lang="en-GB" sz="1400" b="0" i="0" u="none" strike="noStrike">
                        <a:solidFill>
                          <a:srgbClr val="000000"/>
                        </a:solidFill>
                        <a:effectLst/>
                        <a:latin typeface="Calibri" panose="020F0502020204030204" pitchFamily="34" charset="0"/>
                      </a:endParaRPr>
                    </a:p>
                  </a:txBody>
                  <a:tcPr marL="6194" marR="6194" marT="6194" marB="0" anchor="b">
                    <a:solidFill>
                      <a:schemeClr val="accent1">
                        <a:lumMod val="20000"/>
                        <a:lumOff val="80000"/>
                      </a:schemeClr>
                    </a:solidFill>
                  </a:tcPr>
                </a:tc>
                <a:extLst>
                  <a:ext uri="{0D108BD9-81ED-4DB2-BD59-A6C34878D82A}">
                    <a16:rowId xmlns:a16="http://schemas.microsoft.com/office/drawing/2014/main" val="633298206"/>
                  </a:ext>
                </a:extLst>
              </a:tr>
              <a:tr h="349023">
                <a:tc>
                  <a:txBody>
                    <a:bodyPr/>
                    <a:lstStyle/>
                    <a:p>
                      <a:pPr algn="l" fontAlgn="b"/>
                      <a:r>
                        <a:rPr lang="en-GB" sz="1400" u="none" strike="noStrike" dirty="0">
                          <a:effectLst/>
                        </a:rPr>
                        <a:t>Beckwith-</a:t>
                      </a:r>
                      <a:r>
                        <a:rPr lang="en-GB" sz="1400" u="none" strike="noStrike" dirty="0" err="1">
                          <a:effectLst/>
                        </a:rPr>
                        <a:t>Wiedemann</a:t>
                      </a:r>
                      <a:r>
                        <a:rPr lang="en-GB" sz="1400" u="none" strike="noStrike" dirty="0">
                          <a:effectLst/>
                        </a:rPr>
                        <a:t> syndrome</a:t>
                      </a:r>
                      <a:endParaRPr lang="en-GB" sz="1400" b="0" i="0" u="none" strike="noStrike" dirty="0">
                        <a:solidFill>
                          <a:srgbClr val="000000"/>
                        </a:solidFill>
                        <a:effectLst/>
                        <a:latin typeface="Calibri" panose="020F0502020204030204" pitchFamily="34" charset="0"/>
                      </a:endParaRPr>
                    </a:p>
                  </a:txBody>
                  <a:tcPr marL="6194" marR="6194" marT="6194" marB="0" anchor="b">
                    <a:solidFill>
                      <a:schemeClr val="accent1">
                        <a:lumMod val="20000"/>
                        <a:lumOff val="80000"/>
                      </a:schemeClr>
                    </a:solidFill>
                  </a:tcPr>
                </a:tc>
                <a:tc>
                  <a:txBody>
                    <a:bodyPr/>
                    <a:lstStyle/>
                    <a:p>
                      <a:pPr algn="l" fontAlgn="b"/>
                      <a:r>
                        <a:rPr lang="en-GB" sz="1400" u="none" strike="noStrike" dirty="0">
                          <a:effectLst/>
                        </a:rPr>
                        <a:t>11p15 imprinted growth regulatory region</a:t>
                      </a:r>
                      <a:endParaRPr lang="en-GB" sz="1400" b="0" i="0" u="none" strike="noStrike" dirty="0">
                        <a:solidFill>
                          <a:srgbClr val="000000"/>
                        </a:solidFill>
                        <a:effectLst/>
                        <a:latin typeface="Calibri" panose="020F0502020204030204" pitchFamily="34" charset="0"/>
                      </a:endParaRPr>
                    </a:p>
                  </a:txBody>
                  <a:tcPr marL="6194" marR="6194" marT="6194" marB="0" anchor="b">
                    <a:solidFill>
                      <a:schemeClr val="accent1">
                        <a:lumMod val="20000"/>
                        <a:lumOff val="80000"/>
                      </a:schemeClr>
                    </a:solidFill>
                  </a:tcPr>
                </a:tc>
                <a:extLst>
                  <a:ext uri="{0D108BD9-81ED-4DB2-BD59-A6C34878D82A}">
                    <a16:rowId xmlns:a16="http://schemas.microsoft.com/office/drawing/2014/main" val="3753187185"/>
                  </a:ext>
                </a:extLst>
              </a:tr>
              <a:tr h="349023">
                <a:tc>
                  <a:txBody>
                    <a:bodyPr/>
                    <a:lstStyle/>
                    <a:p>
                      <a:pPr algn="l" fontAlgn="b"/>
                      <a:r>
                        <a:rPr lang="en-GB" sz="1400" u="none" strike="noStrike" dirty="0">
                          <a:effectLst/>
                        </a:rPr>
                        <a:t>Isolated </a:t>
                      </a:r>
                      <a:r>
                        <a:rPr lang="en-GB" sz="1400" u="none" strike="noStrike" dirty="0" err="1">
                          <a:effectLst/>
                        </a:rPr>
                        <a:t>hemihypertrophy</a:t>
                      </a:r>
                      <a:r>
                        <a:rPr lang="en-GB" sz="1400" u="none" strike="noStrike" dirty="0">
                          <a:effectLst/>
                        </a:rPr>
                        <a:t> or </a:t>
                      </a:r>
                      <a:r>
                        <a:rPr lang="en-GB" sz="1400" u="none" strike="noStrike" dirty="0" err="1">
                          <a:effectLst/>
                        </a:rPr>
                        <a:t>macroglossia</a:t>
                      </a:r>
                      <a:endParaRPr lang="en-GB" sz="1400" b="0" i="0" u="none" strike="noStrike" dirty="0">
                        <a:solidFill>
                          <a:srgbClr val="000000"/>
                        </a:solidFill>
                        <a:effectLst/>
                        <a:latin typeface="Calibri" panose="020F0502020204030204" pitchFamily="34" charset="0"/>
                      </a:endParaRPr>
                    </a:p>
                  </a:txBody>
                  <a:tcPr marL="6194" marR="6194" marT="6194" marB="0" anchor="b">
                    <a:solidFill>
                      <a:schemeClr val="accent1">
                        <a:lumMod val="20000"/>
                        <a:lumOff val="80000"/>
                      </a:schemeClr>
                    </a:solidFill>
                  </a:tcPr>
                </a:tc>
                <a:tc>
                  <a:txBody>
                    <a:bodyPr/>
                    <a:lstStyle/>
                    <a:p>
                      <a:pPr algn="l" fontAlgn="b"/>
                      <a:r>
                        <a:rPr lang="en-GB" sz="1400" u="none" strike="noStrike" dirty="0">
                          <a:effectLst/>
                        </a:rPr>
                        <a:t>11p15 imprinted growth regulatory region</a:t>
                      </a:r>
                      <a:endParaRPr lang="en-GB" sz="1400" b="0" i="0" u="none" strike="noStrike" dirty="0">
                        <a:solidFill>
                          <a:srgbClr val="000000"/>
                        </a:solidFill>
                        <a:effectLst/>
                        <a:latin typeface="Calibri" panose="020F0502020204030204" pitchFamily="34" charset="0"/>
                      </a:endParaRPr>
                    </a:p>
                  </a:txBody>
                  <a:tcPr marL="6194" marR="6194" marT="6194" marB="0" anchor="b">
                    <a:solidFill>
                      <a:schemeClr val="accent1">
                        <a:lumMod val="20000"/>
                        <a:lumOff val="80000"/>
                      </a:schemeClr>
                    </a:solidFill>
                  </a:tcPr>
                </a:tc>
                <a:extLst>
                  <a:ext uri="{0D108BD9-81ED-4DB2-BD59-A6C34878D82A}">
                    <a16:rowId xmlns:a16="http://schemas.microsoft.com/office/drawing/2014/main" val="3910820556"/>
                  </a:ext>
                </a:extLst>
              </a:tr>
              <a:tr h="349023">
                <a:tc>
                  <a:txBody>
                    <a:bodyPr/>
                    <a:lstStyle/>
                    <a:p>
                      <a:pPr algn="l" fontAlgn="b"/>
                      <a:r>
                        <a:rPr lang="en-GB" sz="1400" u="none" strike="noStrike" dirty="0">
                          <a:effectLst/>
                        </a:rPr>
                        <a:t>Temple syndrome - maternal uniparental </a:t>
                      </a:r>
                      <a:r>
                        <a:rPr lang="en-GB" sz="1400" u="none" strike="noStrike" dirty="0" err="1">
                          <a:effectLst/>
                        </a:rPr>
                        <a:t>disomy</a:t>
                      </a:r>
                      <a:r>
                        <a:rPr lang="en-GB" sz="1400" u="none" strike="noStrike" dirty="0">
                          <a:effectLst/>
                        </a:rPr>
                        <a:t> 14</a:t>
                      </a:r>
                      <a:endParaRPr lang="en-GB" sz="1400" b="0" i="0" u="none" strike="noStrike" dirty="0">
                        <a:solidFill>
                          <a:srgbClr val="000000"/>
                        </a:solidFill>
                        <a:effectLst/>
                        <a:latin typeface="Calibri" panose="020F0502020204030204" pitchFamily="34" charset="0"/>
                      </a:endParaRPr>
                    </a:p>
                  </a:txBody>
                  <a:tcPr marL="6194" marR="6194" marT="6194" marB="0" anchor="b">
                    <a:solidFill>
                      <a:schemeClr val="accent1">
                        <a:lumMod val="20000"/>
                        <a:lumOff val="80000"/>
                      </a:schemeClr>
                    </a:solidFill>
                  </a:tcPr>
                </a:tc>
                <a:tc>
                  <a:txBody>
                    <a:bodyPr/>
                    <a:lstStyle/>
                    <a:p>
                      <a:pPr algn="l" fontAlgn="b"/>
                      <a:r>
                        <a:rPr lang="en-GB" sz="1400" u="none" strike="noStrike" dirty="0">
                          <a:effectLst/>
                        </a:rPr>
                        <a:t>UPD14 critical region</a:t>
                      </a:r>
                      <a:endParaRPr lang="en-GB" sz="1400" b="0" i="0" u="none" strike="noStrike" dirty="0">
                        <a:solidFill>
                          <a:srgbClr val="000000"/>
                        </a:solidFill>
                        <a:effectLst/>
                        <a:latin typeface="Calibri" panose="020F0502020204030204" pitchFamily="34" charset="0"/>
                      </a:endParaRPr>
                    </a:p>
                  </a:txBody>
                  <a:tcPr marL="6194" marR="6194" marT="6194" marB="0" anchor="b">
                    <a:solidFill>
                      <a:schemeClr val="accent1">
                        <a:lumMod val="20000"/>
                        <a:lumOff val="80000"/>
                      </a:schemeClr>
                    </a:solidFill>
                  </a:tcPr>
                </a:tc>
                <a:extLst>
                  <a:ext uri="{0D108BD9-81ED-4DB2-BD59-A6C34878D82A}">
                    <a16:rowId xmlns:a16="http://schemas.microsoft.com/office/drawing/2014/main" val="701796699"/>
                  </a:ext>
                </a:extLst>
              </a:tr>
              <a:tr h="349023">
                <a:tc>
                  <a:txBody>
                    <a:bodyPr/>
                    <a:lstStyle/>
                    <a:p>
                      <a:pPr algn="l" fontAlgn="b"/>
                      <a:r>
                        <a:rPr lang="en-GB" sz="1400" u="none" strike="noStrike" dirty="0" err="1">
                          <a:effectLst/>
                        </a:rPr>
                        <a:t>Kagami</a:t>
                      </a:r>
                      <a:r>
                        <a:rPr lang="en-GB" sz="1400" u="none" strike="noStrike" dirty="0">
                          <a:effectLst/>
                        </a:rPr>
                        <a:t>-Ogata syndrome - paternal uniparental </a:t>
                      </a:r>
                      <a:r>
                        <a:rPr lang="en-GB" sz="1400" u="none" strike="noStrike" dirty="0" err="1">
                          <a:effectLst/>
                        </a:rPr>
                        <a:t>disomy</a:t>
                      </a:r>
                      <a:r>
                        <a:rPr lang="en-GB" sz="1400" u="none" strike="noStrike" dirty="0">
                          <a:effectLst/>
                        </a:rPr>
                        <a:t> 14</a:t>
                      </a:r>
                      <a:endParaRPr lang="en-GB" sz="1400" b="0" i="0" u="none" strike="noStrike" dirty="0">
                        <a:solidFill>
                          <a:srgbClr val="000000"/>
                        </a:solidFill>
                        <a:effectLst/>
                        <a:latin typeface="Calibri" panose="020F0502020204030204" pitchFamily="34" charset="0"/>
                      </a:endParaRPr>
                    </a:p>
                  </a:txBody>
                  <a:tcPr marL="6194" marR="6194" marT="6194" marB="0" anchor="b">
                    <a:solidFill>
                      <a:schemeClr val="accent1">
                        <a:lumMod val="20000"/>
                        <a:lumOff val="80000"/>
                      </a:schemeClr>
                    </a:solidFill>
                  </a:tcPr>
                </a:tc>
                <a:tc>
                  <a:txBody>
                    <a:bodyPr/>
                    <a:lstStyle/>
                    <a:p>
                      <a:pPr algn="l" fontAlgn="b"/>
                      <a:r>
                        <a:rPr lang="en-GB" sz="1400" u="none" strike="noStrike">
                          <a:effectLst/>
                        </a:rPr>
                        <a:t>UPD14 critical region</a:t>
                      </a:r>
                      <a:endParaRPr lang="en-GB" sz="1400" b="0" i="0" u="none" strike="noStrike">
                        <a:solidFill>
                          <a:srgbClr val="000000"/>
                        </a:solidFill>
                        <a:effectLst/>
                        <a:latin typeface="Calibri" panose="020F0502020204030204" pitchFamily="34" charset="0"/>
                      </a:endParaRPr>
                    </a:p>
                  </a:txBody>
                  <a:tcPr marL="6194" marR="6194" marT="6194" marB="0" anchor="b">
                    <a:solidFill>
                      <a:schemeClr val="accent1">
                        <a:lumMod val="20000"/>
                        <a:lumOff val="80000"/>
                      </a:schemeClr>
                    </a:solidFill>
                  </a:tcPr>
                </a:tc>
                <a:extLst>
                  <a:ext uri="{0D108BD9-81ED-4DB2-BD59-A6C34878D82A}">
                    <a16:rowId xmlns:a16="http://schemas.microsoft.com/office/drawing/2014/main" val="3625673344"/>
                  </a:ext>
                </a:extLst>
              </a:tr>
              <a:tr h="349023">
                <a:tc>
                  <a:txBody>
                    <a:bodyPr/>
                    <a:lstStyle/>
                    <a:p>
                      <a:pPr algn="l" fontAlgn="b"/>
                      <a:r>
                        <a:rPr lang="en-GB" sz="1400" u="none" strike="noStrike" dirty="0">
                          <a:effectLst/>
                        </a:rPr>
                        <a:t>Albright hereditary </a:t>
                      </a:r>
                      <a:r>
                        <a:rPr lang="en-GB" sz="1400" u="none" strike="noStrike" dirty="0" err="1">
                          <a:effectLst/>
                        </a:rPr>
                        <a:t>osteodystrophy</a:t>
                      </a:r>
                      <a:r>
                        <a:rPr lang="en-GB" sz="1400" u="none" strike="noStrike" dirty="0">
                          <a:effectLst/>
                        </a:rPr>
                        <a:t>, </a:t>
                      </a:r>
                      <a:r>
                        <a:rPr lang="en-GB" sz="1400" u="none" strike="noStrike" dirty="0" err="1">
                          <a:effectLst/>
                        </a:rPr>
                        <a:t>pseudohypoparathyroidism</a:t>
                      </a:r>
                      <a:r>
                        <a:rPr lang="en-GB" sz="1400" u="none" strike="noStrike" dirty="0">
                          <a:effectLst/>
                        </a:rPr>
                        <a:t> and </a:t>
                      </a:r>
                      <a:r>
                        <a:rPr lang="en-GB" sz="1400" u="none" strike="noStrike" dirty="0" err="1">
                          <a:effectLst/>
                        </a:rPr>
                        <a:t>pseudopseudohypoparathyroidism</a:t>
                      </a:r>
                      <a:endParaRPr lang="en-GB" sz="1400" b="0" i="0" u="none" strike="noStrike" dirty="0">
                        <a:solidFill>
                          <a:srgbClr val="000000"/>
                        </a:solidFill>
                        <a:effectLst/>
                        <a:latin typeface="Calibri" panose="020F0502020204030204" pitchFamily="34" charset="0"/>
                      </a:endParaRPr>
                    </a:p>
                  </a:txBody>
                  <a:tcPr marL="6194" marR="6194" marT="6194" marB="0" anchor="b">
                    <a:solidFill>
                      <a:schemeClr val="accent1">
                        <a:lumMod val="20000"/>
                        <a:lumOff val="80000"/>
                      </a:schemeClr>
                    </a:solidFill>
                  </a:tcPr>
                </a:tc>
                <a:tc>
                  <a:txBody>
                    <a:bodyPr/>
                    <a:lstStyle/>
                    <a:p>
                      <a:pPr algn="l" fontAlgn="b"/>
                      <a:r>
                        <a:rPr lang="en-GB" sz="1400" u="none" strike="noStrike">
                          <a:effectLst/>
                        </a:rPr>
                        <a:t>GNAS DMRs</a:t>
                      </a:r>
                      <a:endParaRPr lang="en-GB" sz="1400" b="0" i="0" u="none" strike="noStrike">
                        <a:solidFill>
                          <a:srgbClr val="000000"/>
                        </a:solidFill>
                        <a:effectLst/>
                        <a:latin typeface="Calibri" panose="020F0502020204030204" pitchFamily="34" charset="0"/>
                      </a:endParaRPr>
                    </a:p>
                  </a:txBody>
                  <a:tcPr marL="6194" marR="6194" marT="6194" marB="0" anchor="b">
                    <a:solidFill>
                      <a:schemeClr val="accent1">
                        <a:lumMod val="20000"/>
                        <a:lumOff val="80000"/>
                      </a:schemeClr>
                    </a:solidFill>
                  </a:tcPr>
                </a:tc>
                <a:extLst>
                  <a:ext uri="{0D108BD9-81ED-4DB2-BD59-A6C34878D82A}">
                    <a16:rowId xmlns:a16="http://schemas.microsoft.com/office/drawing/2014/main" val="648801222"/>
                  </a:ext>
                </a:extLst>
              </a:tr>
              <a:tr h="349023">
                <a:tc>
                  <a:txBody>
                    <a:bodyPr/>
                    <a:lstStyle/>
                    <a:p>
                      <a:pPr algn="l" fontAlgn="b"/>
                      <a:r>
                        <a:rPr lang="en-GB" sz="1400" u="none" strike="noStrike" dirty="0">
                          <a:effectLst/>
                        </a:rPr>
                        <a:t>Wilms tumour with features suggestive of predisposition</a:t>
                      </a:r>
                      <a:endParaRPr lang="en-GB" sz="1400" b="0" i="0" u="none" strike="noStrike" dirty="0">
                        <a:solidFill>
                          <a:srgbClr val="000000"/>
                        </a:solidFill>
                        <a:effectLst/>
                        <a:latin typeface="Calibri" panose="020F0502020204030204" pitchFamily="34" charset="0"/>
                      </a:endParaRPr>
                    </a:p>
                  </a:txBody>
                  <a:tcPr marL="6194" marR="6194" marT="6194" marB="0" anchor="b">
                    <a:solidFill>
                      <a:schemeClr val="accent1">
                        <a:lumMod val="20000"/>
                        <a:lumOff val="80000"/>
                      </a:schemeClr>
                    </a:solidFill>
                  </a:tcPr>
                </a:tc>
                <a:tc>
                  <a:txBody>
                    <a:bodyPr/>
                    <a:lstStyle/>
                    <a:p>
                      <a:pPr algn="l" fontAlgn="b"/>
                      <a:r>
                        <a:rPr lang="en-GB" sz="1400" u="none" strike="noStrike" dirty="0">
                          <a:effectLst/>
                        </a:rPr>
                        <a:t>11p15 imprinted growth regulatory region</a:t>
                      </a:r>
                      <a:endParaRPr lang="en-GB" sz="1400" b="0" i="0" u="none" strike="noStrike" dirty="0">
                        <a:solidFill>
                          <a:srgbClr val="000000"/>
                        </a:solidFill>
                        <a:effectLst/>
                        <a:latin typeface="Calibri" panose="020F0502020204030204" pitchFamily="34" charset="0"/>
                      </a:endParaRPr>
                    </a:p>
                  </a:txBody>
                  <a:tcPr marL="6194" marR="6194" marT="6194" marB="0" anchor="b">
                    <a:solidFill>
                      <a:schemeClr val="accent1">
                        <a:lumMod val="20000"/>
                        <a:lumOff val="80000"/>
                      </a:schemeClr>
                    </a:solidFill>
                  </a:tcPr>
                </a:tc>
                <a:extLst>
                  <a:ext uri="{0D108BD9-81ED-4DB2-BD59-A6C34878D82A}">
                    <a16:rowId xmlns:a16="http://schemas.microsoft.com/office/drawing/2014/main" val="3233117611"/>
                  </a:ext>
                </a:extLst>
              </a:tr>
            </a:tbl>
          </a:graphicData>
        </a:graphic>
      </p:graphicFrame>
      <p:sp>
        <p:nvSpPr>
          <p:cNvPr id="5" name="Footer Placeholder 3">
            <a:extLst>
              <a:ext uri="{FF2B5EF4-FFF2-40B4-BE49-F238E27FC236}">
                <a16:creationId xmlns:a16="http://schemas.microsoft.com/office/drawing/2014/main" id="{0AE3112C-A960-4085-94FA-7491EBEEA665}"/>
              </a:ext>
            </a:extLst>
          </p:cNvPr>
          <p:cNvSpPr>
            <a:spLocks noGrp="1"/>
          </p:cNvSpPr>
          <p:nvPr>
            <p:ph type="ftr" sz="quarter" idx="4294967295"/>
          </p:nvPr>
        </p:nvSpPr>
        <p:spPr>
          <a:xfrm>
            <a:off x="270263" y="6077593"/>
            <a:ext cx="4292373" cy="273844"/>
          </a:xfrm>
          <a:prstGeom prst="rect">
            <a:avLst/>
          </a:prstGeom>
        </p:spPr>
        <p:txBody>
          <a:bodyPr/>
          <a:lstStyle/>
          <a:p>
            <a:pPr algn="l"/>
            <a:r>
              <a:rPr lang="en-GB" sz="900" dirty="0">
                <a:solidFill>
                  <a:schemeClr val="bg1">
                    <a:lumMod val="75000"/>
                  </a:schemeClr>
                </a:solidFill>
                <a:latin typeface="Arial" panose="020B0604020202020204" pitchFamily="34" charset="0"/>
                <a:cs typeface="Arial" panose="020B0604020202020204" pitchFamily="34" charset="0"/>
              </a:rPr>
              <a:t>NTGLH005 - Clinical genetic testing methods</a:t>
            </a:r>
          </a:p>
        </p:txBody>
      </p:sp>
      <p:pic>
        <p:nvPicPr>
          <p:cNvPr id="3" name="Audio 2">
            <a:hlinkClick r:id="" action="ppaction://media"/>
            <a:extLst>
              <a:ext uri="{FF2B5EF4-FFF2-40B4-BE49-F238E27FC236}">
                <a16:creationId xmlns:a16="http://schemas.microsoft.com/office/drawing/2014/main" id="{D02CDE7B-C477-7643-8737-7B0AB432140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09666053"/>
      </p:ext>
    </p:extLst>
  </p:cSld>
  <p:clrMapOvr>
    <a:masterClrMapping/>
  </p:clrMapOvr>
  <mc:AlternateContent xmlns:mc="http://schemas.openxmlformats.org/markup-compatibility/2006" xmlns:p14="http://schemas.microsoft.com/office/powerpoint/2010/main">
    <mc:Choice Requires="p14">
      <p:transition spd="slow" p14:dur="2000" advTm="126625"/>
    </mc:Choice>
    <mc:Fallback xmlns="">
      <p:transition spd="slow" advTm="1266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5"/>
          <a:stretch>
            <a:fillRect/>
          </a:stretch>
        </p:blipFill>
        <p:spPr>
          <a:xfrm>
            <a:off x="295275" y="443706"/>
            <a:ext cx="8592868" cy="5118894"/>
          </a:xfrm>
          <a:prstGeom prst="rect">
            <a:avLst/>
          </a:prstGeom>
        </p:spPr>
      </p:pic>
      <p:sp>
        <p:nvSpPr>
          <p:cNvPr id="3" name="Footer Placeholder 3">
            <a:extLst>
              <a:ext uri="{FF2B5EF4-FFF2-40B4-BE49-F238E27FC236}">
                <a16:creationId xmlns:a16="http://schemas.microsoft.com/office/drawing/2014/main" id="{0AE3112C-A960-4085-94FA-7491EBEEA665}"/>
              </a:ext>
            </a:extLst>
          </p:cNvPr>
          <p:cNvSpPr>
            <a:spLocks noGrp="1"/>
          </p:cNvSpPr>
          <p:nvPr>
            <p:ph type="ftr" sz="quarter" idx="4294967295"/>
          </p:nvPr>
        </p:nvSpPr>
        <p:spPr>
          <a:xfrm>
            <a:off x="270263" y="6077593"/>
            <a:ext cx="4292373" cy="273844"/>
          </a:xfrm>
          <a:prstGeom prst="rect">
            <a:avLst/>
          </a:prstGeom>
        </p:spPr>
        <p:txBody>
          <a:bodyPr/>
          <a:lstStyle/>
          <a:p>
            <a:pPr algn="l"/>
            <a:r>
              <a:rPr lang="en-GB" sz="900" dirty="0">
                <a:solidFill>
                  <a:schemeClr val="bg1">
                    <a:lumMod val="75000"/>
                  </a:schemeClr>
                </a:solidFill>
                <a:latin typeface="Arial" panose="020B0604020202020204" pitchFamily="34" charset="0"/>
                <a:cs typeface="Arial" panose="020B0604020202020204" pitchFamily="34" charset="0"/>
              </a:rPr>
              <a:t>NTGLH005 - Clinical genetic testing methods</a:t>
            </a:r>
          </a:p>
        </p:txBody>
      </p:sp>
      <p:sp>
        <p:nvSpPr>
          <p:cNvPr id="5" name="Footer Placeholder 3">
            <a:extLst>
              <a:ext uri="{FF2B5EF4-FFF2-40B4-BE49-F238E27FC236}">
                <a16:creationId xmlns:a16="http://schemas.microsoft.com/office/drawing/2014/main" id="{0AE3112C-A960-4085-94FA-7491EBEEA665}"/>
              </a:ext>
            </a:extLst>
          </p:cNvPr>
          <p:cNvSpPr>
            <a:spLocks noGrp="1"/>
          </p:cNvSpPr>
          <p:nvPr>
            <p:ph type="ftr" sz="quarter" idx="4294967295"/>
          </p:nvPr>
        </p:nvSpPr>
        <p:spPr>
          <a:xfrm>
            <a:off x="7643446" y="6077593"/>
            <a:ext cx="1500554" cy="273844"/>
          </a:xfrm>
          <a:prstGeom prst="rect">
            <a:avLst/>
          </a:prstGeom>
        </p:spPr>
        <p:txBody>
          <a:bodyPr/>
          <a:lstStyle/>
          <a:p>
            <a:r>
              <a:rPr lang="en-GB" sz="900" dirty="0"/>
              <a:t>PMID: 22489151</a:t>
            </a:r>
          </a:p>
        </p:txBody>
      </p:sp>
      <p:pic>
        <p:nvPicPr>
          <p:cNvPr id="6" name="Audio 5">
            <a:hlinkClick r:id="" action="ppaction://media"/>
            <a:extLst>
              <a:ext uri="{FF2B5EF4-FFF2-40B4-BE49-F238E27FC236}">
                <a16:creationId xmlns:a16="http://schemas.microsoft.com/office/drawing/2014/main" id="{A3556D8C-C059-2C4B-9B6B-AB190D5F57D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276644820"/>
      </p:ext>
    </p:extLst>
  </p:cSld>
  <p:clrMapOvr>
    <a:masterClrMapping/>
  </p:clrMapOvr>
  <mc:AlternateContent xmlns:mc="http://schemas.openxmlformats.org/markup-compatibility/2006" xmlns:p14="http://schemas.microsoft.com/office/powerpoint/2010/main">
    <mc:Choice Requires="p14">
      <p:transition spd="slow" p14:dur="2000" advTm="112728"/>
    </mc:Choice>
    <mc:Fallback xmlns="">
      <p:transition spd="slow" advTm="1127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Image result for hospital clip ar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AutoShape 4" descr="Image result for genom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7" name="Picture 6">
            <a:extLst>
              <a:ext uri="{FF2B5EF4-FFF2-40B4-BE49-F238E27FC236}">
                <a16:creationId xmlns:a16="http://schemas.microsoft.com/office/drawing/2014/main" id="{9CC2F236-6503-4FA1-9F67-BE6ABF503BD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04248" y="5445224"/>
            <a:ext cx="2057093" cy="1044603"/>
          </a:xfrm>
          <a:prstGeom prst="rect">
            <a:avLst/>
          </a:prstGeom>
        </p:spPr>
      </p:pic>
      <p:sp>
        <p:nvSpPr>
          <p:cNvPr id="8" name="Title 1">
            <a:extLst>
              <a:ext uri="{FF2B5EF4-FFF2-40B4-BE49-F238E27FC236}">
                <a16:creationId xmlns:a16="http://schemas.microsoft.com/office/drawing/2014/main" id="{B732EF51-A59B-49D8-B145-C6D2C372DEBA}"/>
              </a:ext>
            </a:extLst>
          </p:cNvPr>
          <p:cNvSpPr txBox="1">
            <a:spLocks/>
          </p:cNvSpPr>
          <p:nvPr/>
        </p:nvSpPr>
        <p:spPr>
          <a:xfrm>
            <a:off x="460375" y="1066802"/>
            <a:ext cx="7981405" cy="376645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4000" dirty="0">
                <a:solidFill>
                  <a:srgbClr val="0070C0"/>
                </a:solidFill>
                <a:effectLst>
                  <a:outerShdw blurRad="38100" dist="38100" dir="2700000" algn="tl">
                    <a:srgbClr val="000000">
                      <a:alpha val="43137"/>
                    </a:srgbClr>
                  </a:outerShdw>
                </a:effectLst>
                <a:latin typeface="+mn-lt"/>
                <a:cs typeface="Arial" panose="020B0604020202020204" pitchFamily="34" charset="0"/>
              </a:rPr>
              <a:t>NTGHL005 </a:t>
            </a:r>
            <a:br>
              <a:rPr lang="en-GB" sz="4000" dirty="0">
                <a:solidFill>
                  <a:srgbClr val="0070C0"/>
                </a:solidFill>
                <a:effectLst>
                  <a:outerShdw blurRad="38100" dist="38100" dir="2700000" algn="tl">
                    <a:srgbClr val="000000">
                      <a:alpha val="43137"/>
                    </a:srgbClr>
                  </a:outerShdw>
                </a:effectLst>
                <a:latin typeface="+mn-lt"/>
                <a:cs typeface="Arial" panose="020B0604020202020204" pitchFamily="34" charset="0"/>
              </a:rPr>
            </a:br>
            <a:r>
              <a:rPr lang="en-GB" sz="4000" dirty="0">
                <a:solidFill>
                  <a:srgbClr val="0070C0"/>
                </a:solidFill>
                <a:effectLst>
                  <a:outerShdw blurRad="38100" dist="38100" dir="2700000" algn="tl">
                    <a:srgbClr val="000000">
                      <a:alpha val="43137"/>
                    </a:srgbClr>
                  </a:outerShdw>
                </a:effectLst>
                <a:latin typeface="+mn-lt"/>
                <a:cs typeface="Arial" panose="020B0604020202020204" pitchFamily="34" charset="0"/>
              </a:rPr>
              <a:t>Clinical genetic testing methods</a:t>
            </a:r>
          </a:p>
          <a:p>
            <a:endParaRPr lang="en-GB" sz="4000" dirty="0">
              <a:solidFill>
                <a:srgbClr val="0070C0"/>
              </a:solidFill>
              <a:effectLst>
                <a:outerShdw blurRad="38100" dist="38100" dir="2700000" algn="tl">
                  <a:srgbClr val="000000">
                    <a:alpha val="43137"/>
                  </a:srgbClr>
                </a:outerShdw>
              </a:effectLst>
              <a:latin typeface="+mn-lt"/>
              <a:cs typeface="Arial" panose="020B0604020202020204" pitchFamily="34" charset="0"/>
            </a:endParaRPr>
          </a:p>
          <a:p>
            <a:r>
              <a:rPr lang="en-GB" sz="4000" dirty="0">
                <a:solidFill>
                  <a:srgbClr val="0070C0"/>
                </a:solidFill>
                <a:effectLst>
                  <a:outerShdw blurRad="38100" dist="38100" dir="2700000" algn="tl">
                    <a:srgbClr val="000000">
                      <a:alpha val="43137"/>
                    </a:srgbClr>
                  </a:outerShdw>
                </a:effectLst>
                <a:latin typeface="+mn-lt"/>
              </a:rPr>
              <a:t>Information for healthcare professionals</a:t>
            </a:r>
            <a:endParaRPr lang="en-GB" sz="4000" dirty="0">
              <a:solidFill>
                <a:srgbClr val="0070C0"/>
              </a:solidFill>
              <a:effectLst>
                <a:outerShdw blurRad="38100" dist="38100" dir="2700000" algn="tl">
                  <a:srgbClr val="000000">
                    <a:alpha val="43137"/>
                  </a:srgbClr>
                </a:outerShdw>
              </a:effectLst>
              <a:latin typeface="+mn-lt"/>
              <a:cs typeface="Arial" panose="020B0604020202020204" pitchFamily="34" charset="0"/>
            </a:endParaRPr>
          </a:p>
        </p:txBody>
      </p:sp>
      <p:pic>
        <p:nvPicPr>
          <p:cNvPr id="3" name="Audio 2">
            <a:hlinkClick r:id="" action="ppaction://media"/>
            <a:extLst>
              <a:ext uri="{FF2B5EF4-FFF2-40B4-BE49-F238E27FC236}">
                <a16:creationId xmlns:a16="http://schemas.microsoft.com/office/drawing/2014/main" id="{CF63ED6C-53F3-2443-A506-E454856138D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467052397"/>
      </p:ext>
    </p:extLst>
  </p:cSld>
  <p:clrMapOvr>
    <a:masterClrMapping/>
  </p:clrMapOvr>
  <mc:AlternateContent xmlns:mc="http://schemas.openxmlformats.org/markup-compatibility/2006" xmlns:p14="http://schemas.microsoft.com/office/powerpoint/2010/main">
    <mc:Choice Requires="p14">
      <p:transition spd="slow" p14:dur="2000" advTm="7962"/>
    </mc:Choice>
    <mc:Fallback xmlns="">
      <p:transition spd="slow" advTm="79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28650" y="0"/>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4000" dirty="0">
                <a:solidFill>
                  <a:schemeClr val="accent1">
                    <a:lumMod val="75000"/>
                  </a:schemeClr>
                </a:solidFill>
                <a:effectLst>
                  <a:outerShdw blurRad="38100" dist="38100" dir="2700000" algn="tl">
                    <a:srgbClr val="000000">
                      <a:alpha val="43137"/>
                    </a:srgbClr>
                  </a:outerShdw>
                </a:effectLst>
                <a:latin typeface="+mn-lt"/>
              </a:rPr>
              <a:t>Next generation sequencing</a:t>
            </a:r>
          </a:p>
        </p:txBody>
      </p:sp>
      <p:pic>
        <p:nvPicPr>
          <p:cNvPr id="5" name="Content Placeholder 3"/>
          <p:cNvPicPr>
            <a:picLocks noGrp="1" noChangeAspect="1"/>
          </p:cNvPicPr>
          <p:nvPr>
            <p:ph idx="1"/>
          </p:nvPr>
        </p:nvPicPr>
        <p:blipFill rotWithShape="1">
          <a:blip r:embed="rId5" cstate="print">
            <a:extLst>
              <a:ext uri="{28A0092B-C50C-407E-A947-70E740481C1C}">
                <a14:useLocalDpi xmlns:a14="http://schemas.microsoft.com/office/drawing/2010/main" val="0"/>
              </a:ext>
            </a:extLst>
          </a:blip>
          <a:srcRect b="5221"/>
          <a:stretch/>
        </p:blipFill>
        <p:spPr>
          <a:xfrm>
            <a:off x="316420" y="1174177"/>
            <a:ext cx="1540561" cy="1202459"/>
          </a:xfrm>
        </p:spPr>
      </p:pic>
      <p:sp>
        <p:nvSpPr>
          <p:cNvPr id="2" name="Right Arrow 1"/>
          <p:cNvSpPr/>
          <p:nvPr/>
        </p:nvSpPr>
        <p:spPr>
          <a:xfrm>
            <a:off x="2171700" y="1771650"/>
            <a:ext cx="666750" cy="15514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ounded Rectangle 6"/>
          <p:cNvSpPr/>
          <p:nvPr/>
        </p:nvSpPr>
        <p:spPr>
          <a:xfrm>
            <a:off x="3143249" y="1268414"/>
            <a:ext cx="997329" cy="57149"/>
          </a:xfrm>
          <a:prstGeom prst="roundRect">
            <a:avLst/>
          </a:prstGeom>
          <a:solidFill>
            <a:schemeClr val="accent4">
              <a:lumMod val="20000"/>
              <a:lumOff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ounded Rectangle 7"/>
          <p:cNvSpPr/>
          <p:nvPr/>
        </p:nvSpPr>
        <p:spPr>
          <a:xfrm>
            <a:off x="3524249" y="1351755"/>
            <a:ext cx="997329" cy="57149"/>
          </a:xfrm>
          <a:prstGeom prst="round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ounded Rectangle 8"/>
          <p:cNvSpPr/>
          <p:nvPr/>
        </p:nvSpPr>
        <p:spPr>
          <a:xfrm>
            <a:off x="2838450" y="1462883"/>
            <a:ext cx="997329" cy="57149"/>
          </a:xfrm>
          <a:prstGeom prst="roundRect">
            <a:avLst/>
          </a:prstGeom>
          <a:solidFill>
            <a:schemeClr val="accent4">
              <a:lumMod val="20000"/>
              <a:lumOff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ounded Rectangle 9"/>
          <p:cNvSpPr/>
          <p:nvPr/>
        </p:nvSpPr>
        <p:spPr>
          <a:xfrm>
            <a:off x="3694410" y="1583874"/>
            <a:ext cx="446168" cy="45719"/>
          </a:xfrm>
          <a:prstGeom prst="round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ounded Rectangle 10"/>
          <p:cNvSpPr/>
          <p:nvPr/>
        </p:nvSpPr>
        <p:spPr>
          <a:xfrm>
            <a:off x="3246092" y="1690075"/>
            <a:ext cx="698688" cy="51596"/>
          </a:xfrm>
          <a:prstGeom prst="roundRect">
            <a:avLst/>
          </a:prstGeom>
          <a:solidFill>
            <a:schemeClr val="accent4">
              <a:lumMod val="20000"/>
              <a:lumOff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ounded Rectangle 11"/>
          <p:cNvSpPr/>
          <p:nvPr/>
        </p:nvSpPr>
        <p:spPr>
          <a:xfrm>
            <a:off x="3694410" y="1796825"/>
            <a:ext cx="997329" cy="57149"/>
          </a:xfrm>
          <a:prstGeom prst="round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ounded Rectangle 12"/>
          <p:cNvSpPr/>
          <p:nvPr/>
        </p:nvSpPr>
        <p:spPr>
          <a:xfrm>
            <a:off x="3096771" y="1917480"/>
            <a:ext cx="997329" cy="57149"/>
          </a:xfrm>
          <a:prstGeom prst="roundRect">
            <a:avLst/>
          </a:prstGeom>
          <a:solidFill>
            <a:schemeClr val="accent4">
              <a:lumMod val="20000"/>
              <a:lumOff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ounded Rectangle 13"/>
          <p:cNvSpPr/>
          <p:nvPr/>
        </p:nvSpPr>
        <p:spPr>
          <a:xfrm>
            <a:off x="3595435" y="2009560"/>
            <a:ext cx="997329" cy="57149"/>
          </a:xfrm>
          <a:prstGeom prst="round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ight Arrow 14"/>
          <p:cNvSpPr/>
          <p:nvPr/>
        </p:nvSpPr>
        <p:spPr>
          <a:xfrm>
            <a:off x="5133975" y="1741671"/>
            <a:ext cx="666750" cy="15514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9" name="Group 38"/>
          <p:cNvGrpSpPr/>
          <p:nvPr/>
        </p:nvGrpSpPr>
        <p:grpSpPr>
          <a:xfrm>
            <a:off x="6741350" y="2009560"/>
            <a:ext cx="2030683" cy="591685"/>
            <a:chOff x="5922692" y="1211265"/>
            <a:chExt cx="2030683" cy="591685"/>
          </a:xfrm>
        </p:grpSpPr>
        <p:sp>
          <p:nvSpPr>
            <p:cNvPr id="17" name="Rounded Rectangle 16"/>
            <p:cNvSpPr/>
            <p:nvPr/>
          </p:nvSpPr>
          <p:spPr>
            <a:xfrm>
              <a:off x="6333633" y="1211265"/>
              <a:ext cx="997329" cy="57149"/>
            </a:xfrm>
            <a:prstGeom prst="roundRect">
              <a:avLst/>
            </a:prstGeom>
            <a:solidFill>
              <a:schemeClr val="accent4">
                <a:lumMod val="20000"/>
                <a:lumOff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ounded Rectangle 17"/>
            <p:cNvSpPr/>
            <p:nvPr/>
          </p:nvSpPr>
          <p:spPr>
            <a:xfrm>
              <a:off x="6714633" y="1294606"/>
              <a:ext cx="997329" cy="57149"/>
            </a:xfrm>
            <a:prstGeom prst="round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ed Rectangle 18"/>
            <p:cNvSpPr/>
            <p:nvPr/>
          </p:nvSpPr>
          <p:spPr>
            <a:xfrm>
              <a:off x="6028834" y="1405734"/>
              <a:ext cx="997329" cy="57149"/>
            </a:xfrm>
            <a:prstGeom prst="roundRect">
              <a:avLst/>
            </a:prstGeom>
            <a:solidFill>
              <a:schemeClr val="accent4">
                <a:lumMod val="20000"/>
                <a:lumOff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ed Rectangle 19"/>
            <p:cNvSpPr/>
            <p:nvPr/>
          </p:nvSpPr>
          <p:spPr>
            <a:xfrm>
              <a:off x="6884794" y="1526725"/>
              <a:ext cx="446168" cy="45719"/>
            </a:xfrm>
            <a:prstGeom prst="round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ed Rectangle 20"/>
            <p:cNvSpPr/>
            <p:nvPr/>
          </p:nvSpPr>
          <p:spPr>
            <a:xfrm>
              <a:off x="6436476" y="1632926"/>
              <a:ext cx="698688" cy="51596"/>
            </a:xfrm>
            <a:prstGeom prst="roundRect">
              <a:avLst/>
            </a:prstGeom>
            <a:solidFill>
              <a:schemeClr val="accent4">
                <a:lumMod val="20000"/>
                <a:lumOff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ounded Rectangle 21"/>
            <p:cNvSpPr/>
            <p:nvPr/>
          </p:nvSpPr>
          <p:spPr>
            <a:xfrm>
              <a:off x="6884794" y="1739676"/>
              <a:ext cx="997329" cy="57149"/>
            </a:xfrm>
            <a:prstGeom prst="round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ounded Rectangle 24"/>
            <p:cNvSpPr/>
            <p:nvPr/>
          </p:nvSpPr>
          <p:spPr>
            <a:xfrm>
              <a:off x="7332392" y="1211265"/>
              <a:ext cx="116158" cy="57149"/>
            </a:xfrm>
            <a:prstGeom prst="roundRect">
              <a:avLst/>
            </a:prstGeom>
            <a:solidFill>
              <a:srgbClr val="FF0000"/>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ounded Rectangle 25"/>
            <p:cNvSpPr/>
            <p:nvPr/>
          </p:nvSpPr>
          <p:spPr>
            <a:xfrm>
              <a:off x="6598475" y="1296988"/>
              <a:ext cx="116158" cy="57149"/>
            </a:xfrm>
            <a:prstGeom prst="roundRect">
              <a:avLst/>
            </a:prstGeom>
            <a:solidFill>
              <a:srgbClr val="FF0000"/>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ed Rectangle 26"/>
            <p:cNvSpPr/>
            <p:nvPr/>
          </p:nvSpPr>
          <p:spPr>
            <a:xfrm>
              <a:off x="6769925" y="1525588"/>
              <a:ext cx="116158" cy="57149"/>
            </a:xfrm>
            <a:prstGeom prst="roundRect">
              <a:avLst/>
            </a:prstGeom>
            <a:solidFill>
              <a:srgbClr val="FF0000"/>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ed Rectangle 27"/>
            <p:cNvSpPr/>
            <p:nvPr/>
          </p:nvSpPr>
          <p:spPr>
            <a:xfrm>
              <a:off x="6769925" y="1745801"/>
              <a:ext cx="116158" cy="57149"/>
            </a:xfrm>
            <a:prstGeom prst="roundRect">
              <a:avLst/>
            </a:prstGeom>
            <a:solidFill>
              <a:srgbClr val="FF0000"/>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ounded Rectangle 28"/>
            <p:cNvSpPr/>
            <p:nvPr/>
          </p:nvSpPr>
          <p:spPr>
            <a:xfrm>
              <a:off x="7016638" y="1410833"/>
              <a:ext cx="116158" cy="57149"/>
            </a:xfrm>
            <a:prstGeom prst="roundRect">
              <a:avLst/>
            </a:prstGeom>
            <a:solidFill>
              <a:srgbClr val="FF0000"/>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ounded Rectangle 31"/>
            <p:cNvSpPr/>
            <p:nvPr/>
          </p:nvSpPr>
          <p:spPr>
            <a:xfrm>
              <a:off x="7675292" y="1296990"/>
              <a:ext cx="116158" cy="57149"/>
            </a:xfrm>
            <a:prstGeom prst="roundRect">
              <a:avLst/>
            </a:prstGeom>
            <a:solidFill>
              <a:srgbClr val="CC00FF"/>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ed Rectangle 32"/>
            <p:cNvSpPr/>
            <p:nvPr/>
          </p:nvSpPr>
          <p:spPr>
            <a:xfrm>
              <a:off x="7837217" y="1744665"/>
              <a:ext cx="116158" cy="57149"/>
            </a:xfrm>
            <a:prstGeom prst="roundRect">
              <a:avLst/>
            </a:prstGeom>
            <a:solidFill>
              <a:srgbClr val="CC00FF"/>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ounded Rectangle 35"/>
            <p:cNvSpPr/>
            <p:nvPr/>
          </p:nvSpPr>
          <p:spPr>
            <a:xfrm>
              <a:off x="6322742" y="1630365"/>
              <a:ext cx="116158" cy="57149"/>
            </a:xfrm>
            <a:prstGeom prst="roundRect">
              <a:avLst/>
            </a:prstGeom>
            <a:solidFill>
              <a:srgbClr val="CC00FF"/>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ounded Rectangle 36"/>
            <p:cNvSpPr/>
            <p:nvPr/>
          </p:nvSpPr>
          <p:spPr>
            <a:xfrm>
              <a:off x="5922692" y="1411290"/>
              <a:ext cx="116158" cy="57149"/>
            </a:xfrm>
            <a:prstGeom prst="roundRect">
              <a:avLst/>
            </a:prstGeom>
            <a:solidFill>
              <a:srgbClr val="CC00FF"/>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ounded Rectangle 37"/>
            <p:cNvSpPr/>
            <p:nvPr/>
          </p:nvSpPr>
          <p:spPr>
            <a:xfrm>
              <a:off x="6217967" y="1211265"/>
              <a:ext cx="116158" cy="57149"/>
            </a:xfrm>
            <a:prstGeom prst="roundRect">
              <a:avLst/>
            </a:prstGeom>
            <a:solidFill>
              <a:srgbClr val="CC00FF"/>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0" name="Group 39"/>
          <p:cNvGrpSpPr/>
          <p:nvPr/>
        </p:nvGrpSpPr>
        <p:grpSpPr>
          <a:xfrm>
            <a:off x="6065567" y="1173381"/>
            <a:ext cx="2030683" cy="801248"/>
            <a:chOff x="5922692" y="1211265"/>
            <a:chExt cx="2030683" cy="801248"/>
          </a:xfrm>
        </p:grpSpPr>
        <p:sp>
          <p:nvSpPr>
            <p:cNvPr id="41" name="Rounded Rectangle 40"/>
            <p:cNvSpPr/>
            <p:nvPr/>
          </p:nvSpPr>
          <p:spPr>
            <a:xfrm>
              <a:off x="6333633" y="1211265"/>
              <a:ext cx="997329" cy="57149"/>
            </a:xfrm>
            <a:prstGeom prst="roundRect">
              <a:avLst/>
            </a:prstGeom>
            <a:solidFill>
              <a:schemeClr val="accent4">
                <a:lumMod val="20000"/>
                <a:lumOff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ounded Rectangle 41"/>
            <p:cNvSpPr/>
            <p:nvPr/>
          </p:nvSpPr>
          <p:spPr>
            <a:xfrm>
              <a:off x="6714633" y="1294606"/>
              <a:ext cx="997329" cy="57149"/>
            </a:xfrm>
            <a:prstGeom prst="round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ounded Rectangle 42"/>
            <p:cNvSpPr/>
            <p:nvPr/>
          </p:nvSpPr>
          <p:spPr>
            <a:xfrm>
              <a:off x="6028834" y="1405734"/>
              <a:ext cx="997329" cy="57149"/>
            </a:xfrm>
            <a:prstGeom prst="roundRect">
              <a:avLst/>
            </a:prstGeom>
            <a:solidFill>
              <a:schemeClr val="accent4">
                <a:lumMod val="20000"/>
                <a:lumOff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ounded Rectangle 43"/>
            <p:cNvSpPr/>
            <p:nvPr/>
          </p:nvSpPr>
          <p:spPr>
            <a:xfrm>
              <a:off x="6884794" y="1526725"/>
              <a:ext cx="446168" cy="45719"/>
            </a:xfrm>
            <a:prstGeom prst="round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ounded Rectangle 44"/>
            <p:cNvSpPr/>
            <p:nvPr/>
          </p:nvSpPr>
          <p:spPr>
            <a:xfrm>
              <a:off x="6436476" y="1632926"/>
              <a:ext cx="698688" cy="51596"/>
            </a:xfrm>
            <a:prstGeom prst="roundRect">
              <a:avLst/>
            </a:prstGeom>
            <a:solidFill>
              <a:schemeClr val="accent4">
                <a:lumMod val="20000"/>
                <a:lumOff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ounded Rectangle 45"/>
            <p:cNvSpPr/>
            <p:nvPr/>
          </p:nvSpPr>
          <p:spPr>
            <a:xfrm>
              <a:off x="6884794" y="1739676"/>
              <a:ext cx="997329" cy="57149"/>
            </a:xfrm>
            <a:prstGeom prst="round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Rounded Rectangle 46"/>
            <p:cNvSpPr/>
            <p:nvPr/>
          </p:nvSpPr>
          <p:spPr>
            <a:xfrm>
              <a:off x="6287155" y="1860331"/>
              <a:ext cx="997329" cy="57149"/>
            </a:xfrm>
            <a:prstGeom prst="roundRect">
              <a:avLst/>
            </a:prstGeom>
            <a:solidFill>
              <a:schemeClr val="accent4">
                <a:lumMod val="20000"/>
                <a:lumOff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Rounded Rectangle 47"/>
            <p:cNvSpPr/>
            <p:nvPr/>
          </p:nvSpPr>
          <p:spPr>
            <a:xfrm>
              <a:off x="6785819" y="1952411"/>
              <a:ext cx="997329" cy="57149"/>
            </a:xfrm>
            <a:prstGeom prst="round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Rounded Rectangle 48"/>
            <p:cNvSpPr/>
            <p:nvPr/>
          </p:nvSpPr>
          <p:spPr>
            <a:xfrm>
              <a:off x="7332392" y="1211265"/>
              <a:ext cx="116158" cy="57149"/>
            </a:xfrm>
            <a:prstGeom prst="roundRect">
              <a:avLst/>
            </a:prstGeom>
            <a:solidFill>
              <a:srgbClr val="FF0000"/>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Rounded Rectangle 49"/>
            <p:cNvSpPr/>
            <p:nvPr/>
          </p:nvSpPr>
          <p:spPr>
            <a:xfrm>
              <a:off x="6598475" y="1296988"/>
              <a:ext cx="116158" cy="57149"/>
            </a:xfrm>
            <a:prstGeom prst="roundRect">
              <a:avLst/>
            </a:prstGeom>
            <a:solidFill>
              <a:srgbClr val="FF0000"/>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ounded Rectangle 50"/>
            <p:cNvSpPr/>
            <p:nvPr/>
          </p:nvSpPr>
          <p:spPr>
            <a:xfrm>
              <a:off x="6769925" y="1525588"/>
              <a:ext cx="116158" cy="57149"/>
            </a:xfrm>
            <a:prstGeom prst="roundRect">
              <a:avLst/>
            </a:prstGeom>
            <a:solidFill>
              <a:srgbClr val="FF0000"/>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Rounded Rectangle 51"/>
            <p:cNvSpPr/>
            <p:nvPr/>
          </p:nvSpPr>
          <p:spPr>
            <a:xfrm>
              <a:off x="6769925" y="1745801"/>
              <a:ext cx="116158" cy="57149"/>
            </a:xfrm>
            <a:prstGeom prst="roundRect">
              <a:avLst/>
            </a:prstGeom>
            <a:solidFill>
              <a:srgbClr val="FF0000"/>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Rounded Rectangle 52"/>
            <p:cNvSpPr/>
            <p:nvPr/>
          </p:nvSpPr>
          <p:spPr>
            <a:xfrm>
              <a:off x="7016638" y="1410833"/>
              <a:ext cx="116158" cy="57149"/>
            </a:xfrm>
            <a:prstGeom prst="roundRect">
              <a:avLst/>
            </a:prstGeom>
            <a:solidFill>
              <a:srgbClr val="FF0000"/>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Rounded Rectangle 53"/>
            <p:cNvSpPr/>
            <p:nvPr/>
          </p:nvSpPr>
          <p:spPr>
            <a:xfrm>
              <a:off x="6651854" y="1955364"/>
              <a:ext cx="116158" cy="57149"/>
            </a:xfrm>
            <a:prstGeom prst="roundRect">
              <a:avLst/>
            </a:prstGeom>
            <a:solidFill>
              <a:srgbClr val="FF0000"/>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Rounded Rectangle 54"/>
            <p:cNvSpPr/>
            <p:nvPr/>
          </p:nvSpPr>
          <p:spPr>
            <a:xfrm>
              <a:off x="7255208" y="1857161"/>
              <a:ext cx="116158" cy="57149"/>
            </a:xfrm>
            <a:prstGeom prst="roundRect">
              <a:avLst/>
            </a:prstGeom>
            <a:solidFill>
              <a:srgbClr val="FF0000"/>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Rounded Rectangle 55"/>
            <p:cNvSpPr/>
            <p:nvPr/>
          </p:nvSpPr>
          <p:spPr>
            <a:xfrm>
              <a:off x="7675292" y="1296990"/>
              <a:ext cx="116158" cy="57149"/>
            </a:xfrm>
            <a:prstGeom prst="roundRect">
              <a:avLst/>
            </a:prstGeom>
            <a:solidFill>
              <a:srgbClr val="CC00FF"/>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Rounded Rectangle 56"/>
            <p:cNvSpPr/>
            <p:nvPr/>
          </p:nvSpPr>
          <p:spPr>
            <a:xfrm>
              <a:off x="7837217" y="1744665"/>
              <a:ext cx="116158" cy="57149"/>
            </a:xfrm>
            <a:prstGeom prst="roundRect">
              <a:avLst/>
            </a:prstGeom>
            <a:solidFill>
              <a:srgbClr val="CC00FF"/>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Rounded Rectangle 57"/>
            <p:cNvSpPr/>
            <p:nvPr/>
          </p:nvSpPr>
          <p:spPr>
            <a:xfrm>
              <a:off x="7741967" y="1954215"/>
              <a:ext cx="116158" cy="57149"/>
            </a:xfrm>
            <a:prstGeom prst="roundRect">
              <a:avLst/>
            </a:prstGeom>
            <a:solidFill>
              <a:srgbClr val="CC00FF"/>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Rounded Rectangle 58"/>
            <p:cNvSpPr/>
            <p:nvPr/>
          </p:nvSpPr>
          <p:spPr>
            <a:xfrm>
              <a:off x="6170342" y="1858965"/>
              <a:ext cx="116158" cy="57149"/>
            </a:xfrm>
            <a:prstGeom prst="roundRect">
              <a:avLst/>
            </a:prstGeom>
            <a:solidFill>
              <a:srgbClr val="CC00FF"/>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Rounded Rectangle 59"/>
            <p:cNvSpPr/>
            <p:nvPr/>
          </p:nvSpPr>
          <p:spPr>
            <a:xfrm>
              <a:off x="6322742" y="1630365"/>
              <a:ext cx="116158" cy="57149"/>
            </a:xfrm>
            <a:prstGeom prst="roundRect">
              <a:avLst/>
            </a:prstGeom>
            <a:solidFill>
              <a:srgbClr val="CC00FF"/>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Rounded Rectangle 60"/>
            <p:cNvSpPr/>
            <p:nvPr/>
          </p:nvSpPr>
          <p:spPr>
            <a:xfrm>
              <a:off x="5922692" y="1411290"/>
              <a:ext cx="116158" cy="57149"/>
            </a:xfrm>
            <a:prstGeom prst="roundRect">
              <a:avLst/>
            </a:prstGeom>
            <a:solidFill>
              <a:srgbClr val="CC00FF"/>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Rounded Rectangle 61"/>
            <p:cNvSpPr/>
            <p:nvPr/>
          </p:nvSpPr>
          <p:spPr>
            <a:xfrm>
              <a:off x="6217967" y="1211265"/>
              <a:ext cx="116158" cy="57149"/>
            </a:xfrm>
            <a:prstGeom prst="roundRect">
              <a:avLst/>
            </a:prstGeom>
            <a:solidFill>
              <a:srgbClr val="CC00FF"/>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6" name="Rectangle 85"/>
          <p:cNvSpPr/>
          <p:nvPr/>
        </p:nvSpPr>
        <p:spPr>
          <a:xfrm rot="18597739">
            <a:off x="-232525" y="4588079"/>
            <a:ext cx="3490942" cy="533400"/>
          </a:xfrm>
          <a:prstGeom prst="rect">
            <a:avLst/>
          </a:prstGeom>
          <a:solidFill>
            <a:schemeClr val="tx1">
              <a:lumMod val="50000"/>
              <a:lumOff val="5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1" name="Rounded Rectangle 110"/>
          <p:cNvSpPr/>
          <p:nvPr/>
        </p:nvSpPr>
        <p:spPr>
          <a:xfrm>
            <a:off x="7264288" y="1592024"/>
            <a:ext cx="116158" cy="57149"/>
          </a:xfrm>
          <a:prstGeom prst="roundRect">
            <a:avLst/>
          </a:prstGeom>
          <a:solidFill>
            <a:srgbClr val="FF0000"/>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2" name="Rounded Rectangle 111"/>
          <p:cNvSpPr/>
          <p:nvPr/>
        </p:nvSpPr>
        <p:spPr>
          <a:xfrm>
            <a:off x="7446692" y="1487706"/>
            <a:ext cx="116158" cy="57149"/>
          </a:xfrm>
          <a:prstGeom prst="roundRect">
            <a:avLst/>
          </a:prstGeom>
          <a:solidFill>
            <a:srgbClr val="CC00FF"/>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3" name="Rounded Rectangle 112"/>
          <p:cNvSpPr/>
          <p:nvPr/>
        </p:nvSpPr>
        <p:spPr>
          <a:xfrm>
            <a:off x="8113442" y="2316381"/>
            <a:ext cx="116158" cy="57149"/>
          </a:xfrm>
          <a:prstGeom prst="roundRect">
            <a:avLst/>
          </a:prstGeom>
          <a:solidFill>
            <a:srgbClr val="CC00FF"/>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4" name="Rounded Rectangle 113"/>
          <p:cNvSpPr/>
          <p:nvPr/>
        </p:nvSpPr>
        <p:spPr>
          <a:xfrm>
            <a:off x="7949596" y="2428203"/>
            <a:ext cx="116158" cy="57149"/>
          </a:xfrm>
          <a:prstGeom prst="roundRect">
            <a:avLst/>
          </a:prstGeom>
          <a:solidFill>
            <a:srgbClr val="FF0000"/>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15" name="Group 114"/>
          <p:cNvGrpSpPr/>
          <p:nvPr/>
        </p:nvGrpSpPr>
        <p:grpSpPr>
          <a:xfrm rot="5400000">
            <a:off x="342007" y="4822866"/>
            <a:ext cx="1192976" cy="65537"/>
            <a:chOff x="6769925" y="1736276"/>
            <a:chExt cx="1192976" cy="65537"/>
          </a:xfrm>
        </p:grpSpPr>
        <p:sp>
          <p:nvSpPr>
            <p:cNvPr id="117" name="Rounded Rectangle 116"/>
            <p:cNvSpPr/>
            <p:nvPr/>
          </p:nvSpPr>
          <p:spPr>
            <a:xfrm>
              <a:off x="6884794" y="1739676"/>
              <a:ext cx="997329" cy="57149"/>
            </a:xfrm>
            <a:prstGeom prst="round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8" name="Rounded Rectangle 117"/>
            <p:cNvSpPr/>
            <p:nvPr/>
          </p:nvSpPr>
          <p:spPr>
            <a:xfrm>
              <a:off x="6769925" y="1736276"/>
              <a:ext cx="116158" cy="57149"/>
            </a:xfrm>
            <a:prstGeom prst="roundRect">
              <a:avLst/>
            </a:prstGeom>
            <a:solidFill>
              <a:srgbClr val="FF0000"/>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0" name="Rounded Rectangle 119"/>
            <p:cNvSpPr/>
            <p:nvPr/>
          </p:nvSpPr>
          <p:spPr>
            <a:xfrm>
              <a:off x="7846743" y="1744664"/>
              <a:ext cx="116158" cy="57149"/>
            </a:xfrm>
            <a:prstGeom prst="roundRect">
              <a:avLst/>
            </a:prstGeom>
            <a:solidFill>
              <a:srgbClr val="CC00FF"/>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3" name="Group 62"/>
          <p:cNvGrpSpPr/>
          <p:nvPr/>
        </p:nvGrpSpPr>
        <p:grpSpPr>
          <a:xfrm rot="16200000">
            <a:off x="1161126" y="3600765"/>
            <a:ext cx="1210105" cy="61576"/>
            <a:chOff x="5922692" y="1401307"/>
            <a:chExt cx="1210105" cy="61576"/>
          </a:xfrm>
        </p:grpSpPr>
        <p:sp>
          <p:nvSpPr>
            <p:cNvPr id="66" name="Rounded Rectangle 65"/>
            <p:cNvSpPr/>
            <p:nvPr/>
          </p:nvSpPr>
          <p:spPr>
            <a:xfrm>
              <a:off x="6028834" y="1405734"/>
              <a:ext cx="997329" cy="57149"/>
            </a:xfrm>
            <a:prstGeom prst="roundRect">
              <a:avLst/>
            </a:prstGeom>
            <a:solidFill>
              <a:schemeClr val="accent4">
                <a:lumMod val="20000"/>
                <a:lumOff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Rounded Rectangle 75"/>
            <p:cNvSpPr/>
            <p:nvPr/>
          </p:nvSpPr>
          <p:spPr>
            <a:xfrm>
              <a:off x="7016639" y="1401307"/>
              <a:ext cx="116158" cy="57149"/>
            </a:xfrm>
            <a:prstGeom prst="roundRect">
              <a:avLst/>
            </a:prstGeom>
            <a:solidFill>
              <a:srgbClr val="FF0000"/>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 name="Rounded Rectangle 83"/>
            <p:cNvSpPr/>
            <p:nvPr/>
          </p:nvSpPr>
          <p:spPr>
            <a:xfrm>
              <a:off x="5922692" y="1401765"/>
              <a:ext cx="116158" cy="57149"/>
            </a:xfrm>
            <a:prstGeom prst="roundRect">
              <a:avLst/>
            </a:prstGeom>
            <a:solidFill>
              <a:srgbClr val="CC00FF"/>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22" name="Group 121"/>
          <p:cNvGrpSpPr/>
          <p:nvPr/>
        </p:nvGrpSpPr>
        <p:grpSpPr>
          <a:xfrm rot="16200000">
            <a:off x="1304551" y="3600764"/>
            <a:ext cx="1210105" cy="61576"/>
            <a:chOff x="5922692" y="1401307"/>
            <a:chExt cx="1210105" cy="61576"/>
          </a:xfrm>
        </p:grpSpPr>
        <p:sp>
          <p:nvSpPr>
            <p:cNvPr id="123" name="Rounded Rectangle 122"/>
            <p:cNvSpPr/>
            <p:nvPr/>
          </p:nvSpPr>
          <p:spPr>
            <a:xfrm>
              <a:off x="6028834" y="1405734"/>
              <a:ext cx="997329" cy="57149"/>
            </a:xfrm>
            <a:prstGeom prst="roundRect">
              <a:avLst/>
            </a:prstGeom>
            <a:solidFill>
              <a:schemeClr val="accent4">
                <a:lumMod val="20000"/>
                <a:lumOff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4" name="Rounded Rectangle 123"/>
            <p:cNvSpPr/>
            <p:nvPr/>
          </p:nvSpPr>
          <p:spPr>
            <a:xfrm>
              <a:off x="7016639" y="1401307"/>
              <a:ext cx="116158" cy="57149"/>
            </a:xfrm>
            <a:prstGeom prst="roundRect">
              <a:avLst/>
            </a:prstGeom>
            <a:solidFill>
              <a:srgbClr val="FF0000"/>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5" name="Rounded Rectangle 124"/>
            <p:cNvSpPr/>
            <p:nvPr/>
          </p:nvSpPr>
          <p:spPr>
            <a:xfrm>
              <a:off x="5922692" y="1401765"/>
              <a:ext cx="116158" cy="57149"/>
            </a:xfrm>
            <a:prstGeom prst="roundRect">
              <a:avLst/>
            </a:prstGeom>
            <a:solidFill>
              <a:srgbClr val="CC00FF"/>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26" name="Group 125"/>
          <p:cNvGrpSpPr/>
          <p:nvPr/>
        </p:nvGrpSpPr>
        <p:grpSpPr>
          <a:xfrm rot="16200000">
            <a:off x="1443550" y="3600763"/>
            <a:ext cx="1210105" cy="61576"/>
            <a:chOff x="5922692" y="1401307"/>
            <a:chExt cx="1210105" cy="61576"/>
          </a:xfrm>
        </p:grpSpPr>
        <p:sp>
          <p:nvSpPr>
            <p:cNvPr id="127" name="Rounded Rectangle 126"/>
            <p:cNvSpPr/>
            <p:nvPr/>
          </p:nvSpPr>
          <p:spPr>
            <a:xfrm>
              <a:off x="6028834" y="1405734"/>
              <a:ext cx="997329" cy="57149"/>
            </a:xfrm>
            <a:prstGeom prst="roundRect">
              <a:avLst/>
            </a:prstGeom>
            <a:solidFill>
              <a:schemeClr val="accent4">
                <a:lumMod val="20000"/>
                <a:lumOff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8" name="Rounded Rectangle 127"/>
            <p:cNvSpPr/>
            <p:nvPr/>
          </p:nvSpPr>
          <p:spPr>
            <a:xfrm>
              <a:off x="7016639" y="1401307"/>
              <a:ext cx="116158" cy="57149"/>
            </a:xfrm>
            <a:prstGeom prst="roundRect">
              <a:avLst/>
            </a:prstGeom>
            <a:solidFill>
              <a:srgbClr val="FF0000"/>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9" name="Rounded Rectangle 128"/>
            <p:cNvSpPr/>
            <p:nvPr/>
          </p:nvSpPr>
          <p:spPr>
            <a:xfrm>
              <a:off x="5922692" y="1401765"/>
              <a:ext cx="116158" cy="57149"/>
            </a:xfrm>
            <a:prstGeom prst="roundRect">
              <a:avLst/>
            </a:prstGeom>
            <a:solidFill>
              <a:srgbClr val="CC00FF"/>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30" name="Group 129"/>
          <p:cNvGrpSpPr/>
          <p:nvPr/>
        </p:nvGrpSpPr>
        <p:grpSpPr>
          <a:xfrm rot="16200000">
            <a:off x="1580442" y="3570083"/>
            <a:ext cx="1210105" cy="66216"/>
            <a:chOff x="5922692" y="1401765"/>
            <a:chExt cx="1210105" cy="66216"/>
          </a:xfrm>
        </p:grpSpPr>
        <p:sp>
          <p:nvSpPr>
            <p:cNvPr id="131" name="Rounded Rectangle 130"/>
            <p:cNvSpPr/>
            <p:nvPr/>
          </p:nvSpPr>
          <p:spPr>
            <a:xfrm>
              <a:off x="6028834" y="1405734"/>
              <a:ext cx="997329" cy="57149"/>
            </a:xfrm>
            <a:prstGeom prst="roundRect">
              <a:avLst/>
            </a:prstGeom>
            <a:solidFill>
              <a:schemeClr val="accent4">
                <a:lumMod val="20000"/>
                <a:lumOff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2" name="Rounded Rectangle 131"/>
            <p:cNvSpPr/>
            <p:nvPr/>
          </p:nvSpPr>
          <p:spPr>
            <a:xfrm>
              <a:off x="7016639" y="1410832"/>
              <a:ext cx="116158" cy="57149"/>
            </a:xfrm>
            <a:prstGeom prst="roundRect">
              <a:avLst/>
            </a:prstGeom>
            <a:solidFill>
              <a:srgbClr val="FF0000"/>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3" name="Rounded Rectangle 132"/>
            <p:cNvSpPr/>
            <p:nvPr/>
          </p:nvSpPr>
          <p:spPr>
            <a:xfrm>
              <a:off x="5922692" y="1401765"/>
              <a:ext cx="116158" cy="57149"/>
            </a:xfrm>
            <a:prstGeom prst="roundRect">
              <a:avLst/>
            </a:prstGeom>
            <a:solidFill>
              <a:srgbClr val="CC00FF"/>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34" name="Group 133"/>
          <p:cNvGrpSpPr/>
          <p:nvPr/>
        </p:nvGrpSpPr>
        <p:grpSpPr>
          <a:xfrm rot="16200000">
            <a:off x="1313526" y="3753165"/>
            <a:ext cx="1210105" cy="61576"/>
            <a:chOff x="5922692" y="1401307"/>
            <a:chExt cx="1210105" cy="61576"/>
          </a:xfrm>
        </p:grpSpPr>
        <p:sp>
          <p:nvSpPr>
            <p:cNvPr id="135" name="Rounded Rectangle 134"/>
            <p:cNvSpPr/>
            <p:nvPr/>
          </p:nvSpPr>
          <p:spPr>
            <a:xfrm>
              <a:off x="6028834" y="1405734"/>
              <a:ext cx="997329" cy="57149"/>
            </a:xfrm>
            <a:prstGeom prst="roundRect">
              <a:avLst/>
            </a:prstGeom>
            <a:solidFill>
              <a:schemeClr val="accent4">
                <a:lumMod val="20000"/>
                <a:lumOff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6" name="Rounded Rectangle 135"/>
            <p:cNvSpPr/>
            <p:nvPr/>
          </p:nvSpPr>
          <p:spPr>
            <a:xfrm>
              <a:off x="7016639" y="1401307"/>
              <a:ext cx="116158" cy="57149"/>
            </a:xfrm>
            <a:prstGeom prst="roundRect">
              <a:avLst/>
            </a:prstGeom>
            <a:solidFill>
              <a:srgbClr val="FF0000"/>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7" name="Rounded Rectangle 136"/>
            <p:cNvSpPr/>
            <p:nvPr/>
          </p:nvSpPr>
          <p:spPr>
            <a:xfrm>
              <a:off x="5922692" y="1401765"/>
              <a:ext cx="116158" cy="57149"/>
            </a:xfrm>
            <a:prstGeom prst="roundRect">
              <a:avLst/>
            </a:prstGeom>
            <a:solidFill>
              <a:srgbClr val="CC00FF"/>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38" name="Group 137"/>
          <p:cNvGrpSpPr/>
          <p:nvPr/>
        </p:nvGrpSpPr>
        <p:grpSpPr>
          <a:xfrm rot="16200000">
            <a:off x="1456951" y="3753164"/>
            <a:ext cx="1210105" cy="61576"/>
            <a:chOff x="5922692" y="1401307"/>
            <a:chExt cx="1210105" cy="61576"/>
          </a:xfrm>
        </p:grpSpPr>
        <p:sp>
          <p:nvSpPr>
            <p:cNvPr id="139" name="Rounded Rectangle 138"/>
            <p:cNvSpPr/>
            <p:nvPr/>
          </p:nvSpPr>
          <p:spPr>
            <a:xfrm>
              <a:off x="6028834" y="1405734"/>
              <a:ext cx="997329" cy="57149"/>
            </a:xfrm>
            <a:prstGeom prst="roundRect">
              <a:avLst/>
            </a:prstGeom>
            <a:solidFill>
              <a:schemeClr val="accent4">
                <a:lumMod val="20000"/>
                <a:lumOff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0" name="Rounded Rectangle 139"/>
            <p:cNvSpPr/>
            <p:nvPr/>
          </p:nvSpPr>
          <p:spPr>
            <a:xfrm>
              <a:off x="7016639" y="1401307"/>
              <a:ext cx="116158" cy="57149"/>
            </a:xfrm>
            <a:prstGeom prst="roundRect">
              <a:avLst/>
            </a:prstGeom>
            <a:solidFill>
              <a:srgbClr val="FF0000"/>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1" name="Rounded Rectangle 140"/>
            <p:cNvSpPr/>
            <p:nvPr/>
          </p:nvSpPr>
          <p:spPr>
            <a:xfrm>
              <a:off x="5922692" y="1401765"/>
              <a:ext cx="116158" cy="57149"/>
            </a:xfrm>
            <a:prstGeom prst="roundRect">
              <a:avLst/>
            </a:prstGeom>
            <a:solidFill>
              <a:srgbClr val="CC00FF"/>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42" name="Group 141"/>
          <p:cNvGrpSpPr/>
          <p:nvPr/>
        </p:nvGrpSpPr>
        <p:grpSpPr>
          <a:xfrm rot="16200000">
            <a:off x="1595950" y="3753163"/>
            <a:ext cx="1210105" cy="61576"/>
            <a:chOff x="5922692" y="1401307"/>
            <a:chExt cx="1210105" cy="61576"/>
          </a:xfrm>
        </p:grpSpPr>
        <p:sp>
          <p:nvSpPr>
            <p:cNvPr id="143" name="Rounded Rectangle 142"/>
            <p:cNvSpPr/>
            <p:nvPr/>
          </p:nvSpPr>
          <p:spPr>
            <a:xfrm>
              <a:off x="6028834" y="1405734"/>
              <a:ext cx="997329" cy="57149"/>
            </a:xfrm>
            <a:prstGeom prst="roundRect">
              <a:avLst/>
            </a:prstGeom>
            <a:solidFill>
              <a:schemeClr val="accent4">
                <a:lumMod val="20000"/>
                <a:lumOff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4" name="Rounded Rectangle 143"/>
            <p:cNvSpPr/>
            <p:nvPr/>
          </p:nvSpPr>
          <p:spPr>
            <a:xfrm>
              <a:off x="7016639" y="1401307"/>
              <a:ext cx="116158" cy="57149"/>
            </a:xfrm>
            <a:prstGeom prst="roundRect">
              <a:avLst/>
            </a:prstGeom>
            <a:solidFill>
              <a:srgbClr val="FF0000"/>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5" name="Rounded Rectangle 144"/>
            <p:cNvSpPr/>
            <p:nvPr/>
          </p:nvSpPr>
          <p:spPr>
            <a:xfrm>
              <a:off x="5922692" y="1401765"/>
              <a:ext cx="116158" cy="57149"/>
            </a:xfrm>
            <a:prstGeom prst="roundRect">
              <a:avLst/>
            </a:prstGeom>
            <a:solidFill>
              <a:srgbClr val="CC00FF"/>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46" name="Group 145"/>
          <p:cNvGrpSpPr/>
          <p:nvPr/>
        </p:nvGrpSpPr>
        <p:grpSpPr>
          <a:xfrm rot="16200000">
            <a:off x="1705126" y="3644701"/>
            <a:ext cx="1210105" cy="66216"/>
            <a:chOff x="5922692" y="1401765"/>
            <a:chExt cx="1210105" cy="66216"/>
          </a:xfrm>
        </p:grpSpPr>
        <p:sp>
          <p:nvSpPr>
            <p:cNvPr id="147" name="Rounded Rectangle 146"/>
            <p:cNvSpPr/>
            <p:nvPr/>
          </p:nvSpPr>
          <p:spPr>
            <a:xfrm>
              <a:off x="6028834" y="1405734"/>
              <a:ext cx="997329" cy="57149"/>
            </a:xfrm>
            <a:prstGeom prst="roundRect">
              <a:avLst/>
            </a:prstGeom>
            <a:solidFill>
              <a:schemeClr val="accent4">
                <a:lumMod val="20000"/>
                <a:lumOff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8" name="Rounded Rectangle 147"/>
            <p:cNvSpPr/>
            <p:nvPr/>
          </p:nvSpPr>
          <p:spPr>
            <a:xfrm>
              <a:off x="7016639" y="1410832"/>
              <a:ext cx="116158" cy="57149"/>
            </a:xfrm>
            <a:prstGeom prst="roundRect">
              <a:avLst/>
            </a:prstGeom>
            <a:solidFill>
              <a:srgbClr val="FF0000"/>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9" name="Rounded Rectangle 148"/>
            <p:cNvSpPr/>
            <p:nvPr/>
          </p:nvSpPr>
          <p:spPr>
            <a:xfrm>
              <a:off x="5922692" y="1401765"/>
              <a:ext cx="116158" cy="57149"/>
            </a:xfrm>
            <a:prstGeom prst="roundRect">
              <a:avLst/>
            </a:prstGeom>
            <a:solidFill>
              <a:srgbClr val="CC00FF"/>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50" name="Group 149"/>
          <p:cNvGrpSpPr/>
          <p:nvPr/>
        </p:nvGrpSpPr>
        <p:grpSpPr>
          <a:xfrm rot="5400000">
            <a:off x="494407" y="4975266"/>
            <a:ext cx="1192976" cy="65537"/>
            <a:chOff x="6769925" y="1736276"/>
            <a:chExt cx="1192976" cy="65537"/>
          </a:xfrm>
        </p:grpSpPr>
        <p:sp>
          <p:nvSpPr>
            <p:cNvPr id="151" name="Rounded Rectangle 150"/>
            <p:cNvSpPr/>
            <p:nvPr/>
          </p:nvSpPr>
          <p:spPr>
            <a:xfrm>
              <a:off x="6884794" y="1739676"/>
              <a:ext cx="997329" cy="57149"/>
            </a:xfrm>
            <a:prstGeom prst="round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2" name="Rounded Rectangle 151"/>
            <p:cNvSpPr/>
            <p:nvPr/>
          </p:nvSpPr>
          <p:spPr>
            <a:xfrm>
              <a:off x="6769925" y="1736276"/>
              <a:ext cx="116158" cy="57149"/>
            </a:xfrm>
            <a:prstGeom prst="roundRect">
              <a:avLst/>
            </a:prstGeom>
            <a:solidFill>
              <a:srgbClr val="FF0000"/>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3" name="Rounded Rectangle 152"/>
            <p:cNvSpPr/>
            <p:nvPr/>
          </p:nvSpPr>
          <p:spPr>
            <a:xfrm>
              <a:off x="7846743" y="1744664"/>
              <a:ext cx="116158" cy="57149"/>
            </a:xfrm>
            <a:prstGeom prst="roundRect">
              <a:avLst/>
            </a:prstGeom>
            <a:solidFill>
              <a:srgbClr val="CC00FF"/>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54" name="Group 153"/>
          <p:cNvGrpSpPr/>
          <p:nvPr/>
        </p:nvGrpSpPr>
        <p:grpSpPr>
          <a:xfrm rot="5400000">
            <a:off x="215576" y="5019700"/>
            <a:ext cx="1192976" cy="65537"/>
            <a:chOff x="6769925" y="1736276"/>
            <a:chExt cx="1192976" cy="65537"/>
          </a:xfrm>
        </p:grpSpPr>
        <p:sp>
          <p:nvSpPr>
            <p:cNvPr id="155" name="Rounded Rectangle 154"/>
            <p:cNvSpPr/>
            <p:nvPr/>
          </p:nvSpPr>
          <p:spPr>
            <a:xfrm>
              <a:off x="6884794" y="1739676"/>
              <a:ext cx="997329" cy="57149"/>
            </a:xfrm>
            <a:prstGeom prst="round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6" name="Rounded Rectangle 155"/>
            <p:cNvSpPr/>
            <p:nvPr/>
          </p:nvSpPr>
          <p:spPr>
            <a:xfrm>
              <a:off x="6769925" y="1736276"/>
              <a:ext cx="116158" cy="57149"/>
            </a:xfrm>
            <a:prstGeom prst="roundRect">
              <a:avLst/>
            </a:prstGeom>
            <a:solidFill>
              <a:srgbClr val="FF0000"/>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7" name="Rounded Rectangle 156"/>
            <p:cNvSpPr/>
            <p:nvPr/>
          </p:nvSpPr>
          <p:spPr>
            <a:xfrm>
              <a:off x="7846743" y="1744664"/>
              <a:ext cx="116158" cy="57149"/>
            </a:xfrm>
            <a:prstGeom prst="roundRect">
              <a:avLst/>
            </a:prstGeom>
            <a:solidFill>
              <a:srgbClr val="CC00FF"/>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58" name="Group 157"/>
          <p:cNvGrpSpPr/>
          <p:nvPr/>
        </p:nvGrpSpPr>
        <p:grpSpPr>
          <a:xfrm rot="5400000">
            <a:off x="310032" y="5134570"/>
            <a:ext cx="1192976" cy="65537"/>
            <a:chOff x="6769925" y="1736276"/>
            <a:chExt cx="1192976" cy="65537"/>
          </a:xfrm>
        </p:grpSpPr>
        <p:sp>
          <p:nvSpPr>
            <p:cNvPr id="159" name="Rounded Rectangle 158"/>
            <p:cNvSpPr/>
            <p:nvPr/>
          </p:nvSpPr>
          <p:spPr>
            <a:xfrm>
              <a:off x="6884794" y="1739676"/>
              <a:ext cx="997329" cy="57149"/>
            </a:xfrm>
            <a:prstGeom prst="round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0" name="Rounded Rectangle 159"/>
            <p:cNvSpPr/>
            <p:nvPr/>
          </p:nvSpPr>
          <p:spPr>
            <a:xfrm>
              <a:off x="6769925" y="1736276"/>
              <a:ext cx="116158" cy="57149"/>
            </a:xfrm>
            <a:prstGeom prst="roundRect">
              <a:avLst/>
            </a:prstGeom>
            <a:solidFill>
              <a:srgbClr val="FF0000"/>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1" name="Rounded Rectangle 160"/>
            <p:cNvSpPr/>
            <p:nvPr/>
          </p:nvSpPr>
          <p:spPr>
            <a:xfrm>
              <a:off x="7846743" y="1744664"/>
              <a:ext cx="116158" cy="57149"/>
            </a:xfrm>
            <a:prstGeom prst="roundRect">
              <a:avLst/>
            </a:prstGeom>
            <a:solidFill>
              <a:srgbClr val="CC00FF"/>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62" name="Group 161"/>
          <p:cNvGrpSpPr/>
          <p:nvPr/>
        </p:nvGrpSpPr>
        <p:grpSpPr>
          <a:xfrm rot="5400000">
            <a:off x="427732" y="5120925"/>
            <a:ext cx="1192976" cy="65537"/>
            <a:chOff x="6769925" y="1736276"/>
            <a:chExt cx="1192976" cy="65537"/>
          </a:xfrm>
        </p:grpSpPr>
        <p:sp>
          <p:nvSpPr>
            <p:cNvPr id="163" name="Rounded Rectangle 162"/>
            <p:cNvSpPr/>
            <p:nvPr/>
          </p:nvSpPr>
          <p:spPr>
            <a:xfrm>
              <a:off x="6884794" y="1739676"/>
              <a:ext cx="997329" cy="57149"/>
            </a:xfrm>
            <a:prstGeom prst="round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4" name="Rounded Rectangle 163"/>
            <p:cNvSpPr/>
            <p:nvPr/>
          </p:nvSpPr>
          <p:spPr>
            <a:xfrm>
              <a:off x="6769925" y="1736276"/>
              <a:ext cx="116158" cy="57149"/>
            </a:xfrm>
            <a:prstGeom prst="roundRect">
              <a:avLst/>
            </a:prstGeom>
            <a:solidFill>
              <a:srgbClr val="FF0000"/>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5" name="Rounded Rectangle 164"/>
            <p:cNvSpPr/>
            <p:nvPr/>
          </p:nvSpPr>
          <p:spPr>
            <a:xfrm>
              <a:off x="7846743" y="1744664"/>
              <a:ext cx="116158" cy="57149"/>
            </a:xfrm>
            <a:prstGeom prst="roundRect">
              <a:avLst/>
            </a:prstGeom>
            <a:solidFill>
              <a:srgbClr val="CC00FF"/>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66" name="Group 165"/>
          <p:cNvGrpSpPr/>
          <p:nvPr/>
        </p:nvGrpSpPr>
        <p:grpSpPr>
          <a:xfrm rot="5400000">
            <a:off x="617437" y="4873384"/>
            <a:ext cx="1192976" cy="65537"/>
            <a:chOff x="6769925" y="1736276"/>
            <a:chExt cx="1192976" cy="65537"/>
          </a:xfrm>
        </p:grpSpPr>
        <p:sp>
          <p:nvSpPr>
            <p:cNvPr id="167" name="Rounded Rectangle 166"/>
            <p:cNvSpPr/>
            <p:nvPr/>
          </p:nvSpPr>
          <p:spPr>
            <a:xfrm>
              <a:off x="6884794" y="1739676"/>
              <a:ext cx="997329" cy="57149"/>
            </a:xfrm>
            <a:prstGeom prst="round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8" name="Rounded Rectangle 167"/>
            <p:cNvSpPr/>
            <p:nvPr/>
          </p:nvSpPr>
          <p:spPr>
            <a:xfrm>
              <a:off x="6769925" y="1736276"/>
              <a:ext cx="116158" cy="57149"/>
            </a:xfrm>
            <a:prstGeom prst="roundRect">
              <a:avLst/>
            </a:prstGeom>
            <a:solidFill>
              <a:srgbClr val="FF0000"/>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9" name="Rounded Rectangle 168"/>
            <p:cNvSpPr/>
            <p:nvPr/>
          </p:nvSpPr>
          <p:spPr>
            <a:xfrm>
              <a:off x="7846743" y="1744664"/>
              <a:ext cx="116158" cy="57149"/>
            </a:xfrm>
            <a:prstGeom prst="roundRect">
              <a:avLst/>
            </a:prstGeom>
            <a:solidFill>
              <a:srgbClr val="CC00FF"/>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70" name="Group 169"/>
          <p:cNvGrpSpPr/>
          <p:nvPr/>
        </p:nvGrpSpPr>
        <p:grpSpPr>
          <a:xfrm rot="16200000">
            <a:off x="3275164" y="3505112"/>
            <a:ext cx="1210105" cy="61576"/>
            <a:chOff x="5922692" y="1401307"/>
            <a:chExt cx="1210105" cy="61576"/>
          </a:xfrm>
        </p:grpSpPr>
        <p:sp>
          <p:nvSpPr>
            <p:cNvPr id="171" name="Rounded Rectangle 170"/>
            <p:cNvSpPr/>
            <p:nvPr/>
          </p:nvSpPr>
          <p:spPr>
            <a:xfrm>
              <a:off x="6028834" y="1405734"/>
              <a:ext cx="997329" cy="57149"/>
            </a:xfrm>
            <a:prstGeom prst="roundRect">
              <a:avLst/>
            </a:prstGeom>
            <a:solidFill>
              <a:schemeClr val="accent4">
                <a:lumMod val="20000"/>
                <a:lumOff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2" name="Rounded Rectangle 171"/>
            <p:cNvSpPr/>
            <p:nvPr/>
          </p:nvSpPr>
          <p:spPr>
            <a:xfrm>
              <a:off x="7016639" y="1401307"/>
              <a:ext cx="116158" cy="57149"/>
            </a:xfrm>
            <a:prstGeom prst="roundRect">
              <a:avLst/>
            </a:prstGeom>
            <a:solidFill>
              <a:srgbClr val="FF0000"/>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3" name="Rounded Rectangle 172"/>
            <p:cNvSpPr/>
            <p:nvPr/>
          </p:nvSpPr>
          <p:spPr>
            <a:xfrm>
              <a:off x="5922692" y="1401765"/>
              <a:ext cx="116158" cy="57149"/>
            </a:xfrm>
            <a:prstGeom prst="roundRect">
              <a:avLst/>
            </a:prstGeom>
            <a:solidFill>
              <a:srgbClr val="CC00FF"/>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74" name="TextBox 173"/>
          <p:cNvSpPr txBox="1"/>
          <p:nvPr/>
        </p:nvSpPr>
        <p:spPr>
          <a:xfrm>
            <a:off x="525902" y="2413122"/>
            <a:ext cx="1045397" cy="338554"/>
          </a:xfrm>
          <a:prstGeom prst="rect">
            <a:avLst/>
          </a:prstGeom>
          <a:noFill/>
        </p:spPr>
        <p:txBody>
          <a:bodyPr wrap="square" rtlCol="0">
            <a:spAutoFit/>
          </a:bodyPr>
          <a:lstStyle/>
          <a:p>
            <a:r>
              <a:rPr lang="en-GB" sz="1600" dirty="0"/>
              <a:t>Genome</a:t>
            </a:r>
          </a:p>
        </p:txBody>
      </p:sp>
      <p:sp>
        <p:nvSpPr>
          <p:cNvPr id="175" name="TextBox 174"/>
          <p:cNvSpPr txBox="1"/>
          <p:nvPr/>
        </p:nvSpPr>
        <p:spPr>
          <a:xfrm>
            <a:off x="2868301" y="2394569"/>
            <a:ext cx="2152957" cy="338554"/>
          </a:xfrm>
          <a:prstGeom prst="rect">
            <a:avLst/>
          </a:prstGeom>
          <a:noFill/>
        </p:spPr>
        <p:txBody>
          <a:bodyPr wrap="square" rtlCol="0">
            <a:spAutoFit/>
          </a:bodyPr>
          <a:lstStyle/>
          <a:p>
            <a:r>
              <a:rPr lang="en-GB" sz="1600" b="1" dirty="0"/>
              <a:t>Genome fragmented</a:t>
            </a:r>
          </a:p>
        </p:txBody>
      </p:sp>
      <p:sp>
        <p:nvSpPr>
          <p:cNvPr id="176" name="TextBox 175"/>
          <p:cNvSpPr txBox="1"/>
          <p:nvPr/>
        </p:nvSpPr>
        <p:spPr>
          <a:xfrm>
            <a:off x="6065567" y="2643373"/>
            <a:ext cx="2201641" cy="584775"/>
          </a:xfrm>
          <a:prstGeom prst="rect">
            <a:avLst/>
          </a:prstGeom>
          <a:noFill/>
        </p:spPr>
        <p:txBody>
          <a:bodyPr wrap="square" rtlCol="0">
            <a:spAutoFit/>
          </a:bodyPr>
          <a:lstStyle/>
          <a:p>
            <a:pPr algn="just"/>
            <a:r>
              <a:rPr lang="en-GB" sz="1600" b="1" dirty="0"/>
              <a:t>Prepare sample </a:t>
            </a:r>
            <a:r>
              <a:rPr lang="en-GB" sz="1600" dirty="0"/>
              <a:t>- DNA modified and amplified.</a:t>
            </a:r>
          </a:p>
        </p:txBody>
      </p:sp>
      <p:sp>
        <p:nvSpPr>
          <p:cNvPr id="177" name="TextBox 176"/>
          <p:cNvSpPr txBox="1"/>
          <p:nvPr/>
        </p:nvSpPr>
        <p:spPr>
          <a:xfrm>
            <a:off x="1340291" y="5305978"/>
            <a:ext cx="1756480" cy="1077218"/>
          </a:xfrm>
          <a:prstGeom prst="rect">
            <a:avLst/>
          </a:prstGeom>
          <a:noFill/>
        </p:spPr>
        <p:txBody>
          <a:bodyPr wrap="square" rtlCol="0">
            <a:spAutoFit/>
          </a:bodyPr>
          <a:lstStyle/>
          <a:p>
            <a:pPr algn="just"/>
            <a:r>
              <a:rPr lang="en-GB" sz="1600" b="1" dirty="0"/>
              <a:t>Cluster generation </a:t>
            </a:r>
            <a:r>
              <a:rPr lang="en-GB" sz="1600" dirty="0"/>
              <a:t>- results in clonal amplification of all fragments. </a:t>
            </a:r>
          </a:p>
        </p:txBody>
      </p:sp>
      <p:grpSp>
        <p:nvGrpSpPr>
          <p:cNvPr id="178" name="Group 177"/>
          <p:cNvGrpSpPr/>
          <p:nvPr/>
        </p:nvGrpSpPr>
        <p:grpSpPr>
          <a:xfrm rot="16200000">
            <a:off x="3729029" y="3138872"/>
            <a:ext cx="473460" cy="57149"/>
            <a:chOff x="6659337" y="1410832"/>
            <a:chExt cx="473460" cy="57149"/>
          </a:xfrm>
        </p:grpSpPr>
        <p:sp>
          <p:nvSpPr>
            <p:cNvPr id="179" name="Rounded Rectangle 178"/>
            <p:cNvSpPr/>
            <p:nvPr/>
          </p:nvSpPr>
          <p:spPr>
            <a:xfrm>
              <a:off x="6659337" y="1415259"/>
              <a:ext cx="366826" cy="47625"/>
            </a:xfrm>
            <a:prstGeom prst="roundRect">
              <a:avLst/>
            </a:prstGeom>
            <a:solidFill>
              <a:schemeClr val="bg1">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0" name="Rounded Rectangle 179"/>
            <p:cNvSpPr/>
            <p:nvPr/>
          </p:nvSpPr>
          <p:spPr>
            <a:xfrm>
              <a:off x="7016639" y="1410832"/>
              <a:ext cx="116158" cy="57149"/>
            </a:xfrm>
            <a:prstGeom prst="roundRect">
              <a:avLst/>
            </a:prstGeom>
            <a:solidFill>
              <a:srgbClr val="FF0000"/>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82" name="TextBox 181"/>
          <p:cNvSpPr txBox="1"/>
          <p:nvPr/>
        </p:nvSpPr>
        <p:spPr>
          <a:xfrm>
            <a:off x="3698328" y="4381965"/>
            <a:ext cx="2599115" cy="2062103"/>
          </a:xfrm>
          <a:prstGeom prst="rect">
            <a:avLst/>
          </a:prstGeom>
          <a:noFill/>
        </p:spPr>
        <p:txBody>
          <a:bodyPr wrap="square" rtlCol="0">
            <a:spAutoFit/>
          </a:bodyPr>
          <a:lstStyle/>
          <a:p>
            <a:pPr algn="just"/>
            <a:r>
              <a:rPr lang="en-GB" sz="1600" b="1" dirty="0"/>
              <a:t>Sequencing by synthesis </a:t>
            </a:r>
            <a:r>
              <a:rPr lang="en-GB" sz="1600" dirty="0"/>
              <a:t>- nucleotide added one at a time, using template. Each nucleotide addition is ‘excited’, emitting light specific to the nucleotide (A,C,G.,T) and imaged. Image converted to a sequence</a:t>
            </a:r>
          </a:p>
        </p:txBody>
      </p:sp>
      <p:cxnSp>
        <p:nvCxnSpPr>
          <p:cNvPr id="186" name="Straight Arrow Connector 185"/>
          <p:cNvCxnSpPr>
            <a:stCxn id="179" idx="1"/>
          </p:cNvCxnSpPr>
          <p:nvPr/>
        </p:nvCxnSpPr>
        <p:spPr>
          <a:xfrm flipH="1">
            <a:off x="3965424" y="3404177"/>
            <a:ext cx="1" cy="4193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8" name="Straight Arrow Connector 187"/>
          <p:cNvCxnSpPr/>
          <p:nvPr/>
        </p:nvCxnSpPr>
        <p:spPr>
          <a:xfrm>
            <a:off x="4025369" y="3439716"/>
            <a:ext cx="358587" cy="237478"/>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90" name="Right Arrow 189"/>
          <p:cNvSpPr/>
          <p:nvPr/>
        </p:nvSpPr>
        <p:spPr>
          <a:xfrm>
            <a:off x="2924727" y="3938267"/>
            <a:ext cx="666750" cy="15514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1" name="Right Arrow 190"/>
          <p:cNvSpPr/>
          <p:nvPr/>
        </p:nvSpPr>
        <p:spPr>
          <a:xfrm>
            <a:off x="154103" y="3936943"/>
            <a:ext cx="666750" cy="15514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2" name="Right Arrow 191"/>
          <p:cNvSpPr/>
          <p:nvPr/>
        </p:nvSpPr>
        <p:spPr>
          <a:xfrm>
            <a:off x="6065567" y="3926268"/>
            <a:ext cx="666750" cy="15514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3" name="TextBox 192"/>
          <p:cNvSpPr txBox="1"/>
          <p:nvPr/>
        </p:nvSpPr>
        <p:spPr>
          <a:xfrm>
            <a:off x="6856650" y="4849193"/>
            <a:ext cx="1830115" cy="1569660"/>
          </a:xfrm>
          <a:prstGeom prst="rect">
            <a:avLst/>
          </a:prstGeom>
          <a:noFill/>
        </p:spPr>
        <p:txBody>
          <a:bodyPr wrap="square" rtlCol="0">
            <a:spAutoFit/>
          </a:bodyPr>
          <a:lstStyle/>
          <a:p>
            <a:pPr algn="just"/>
            <a:r>
              <a:rPr lang="en-GB" sz="1600" b="1" dirty="0"/>
              <a:t>Data analysis </a:t>
            </a:r>
            <a:r>
              <a:rPr lang="en-GB" sz="1600" dirty="0"/>
              <a:t>- all fragments aligned against a reference genome. Variants against reference identified.</a:t>
            </a:r>
          </a:p>
        </p:txBody>
      </p:sp>
      <p:sp>
        <p:nvSpPr>
          <p:cNvPr id="194" name="Rounded Rectangle 193"/>
          <p:cNvSpPr/>
          <p:nvPr/>
        </p:nvSpPr>
        <p:spPr>
          <a:xfrm flipV="1">
            <a:off x="6858937" y="3651538"/>
            <a:ext cx="1913096" cy="45719"/>
          </a:xfrm>
          <a:prstGeom prst="roundRect">
            <a:avLst/>
          </a:prstGeom>
          <a:solidFill>
            <a:schemeClr val="accent6">
              <a:lumMod val="75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5" name="Rounded Rectangle 194"/>
          <p:cNvSpPr/>
          <p:nvPr/>
        </p:nvSpPr>
        <p:spPr>
          <a:xfrm>
            <a:off x="6847493" y="3879794"/>
            <a:ext cx="407642" cy="45719"/>
          </a:xfrm>
          <a:prstGeom prst="roundRect">
            <a:avLst/>
          </a:prstGeom>
          <a:solidFill>
            <a:schemeClr val="accent4">
              <a:lumMod val="20000"/>
              <a:lumOff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6" name="Rounded Rectangle 195"/>
          <p:cNvSpPr/>
          <p:nvPr/>
        </p:nvSpPr>
        <p:spPr>
          <a:xfrm>
            <a:off x="7356172" y="3876253"/>
            <a:ext cx="272228" cy="45719"/>
          </a:xfrm>
          <a:prstGeom prst="round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9" name="Rounded Rectangle 198"/>
          <p:cNvSpPr/>
          <p:nvPr/>
        </p:nvSpPr>
        <p:spPr>
          <a:xfrm>
            <a:off x="7106599" y="3982711"/>
            <a:ext cx="407642" cy="45719"/>
          </a:xfrm>
          <a:prstGeom prst="roundRect">
            <a:avLst/>
          </a:prstGeom>
          <a:solidFill>
            <a:schemeClr val="accent4">
              <a:lumMod val="20000"/>
              <a:lumOff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0" name="Rounded Rectangle 199"/>
          <p:cNvSpPr/>
          <p:nvPr/>
        </p:nvSpPr>
        <p:spPr>
          <a:xfrm>
            <a:off x="7615278" y="3979170"/>
            <a:ext cx="272228" cy="45719"/>
          </a:xfrm>
          <a:prstGeom prst="round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1" name="Rounded Rectangle 200"/>
          <p:cNvSpPr/>
          <p:nvPr/>
        </p:nvSpPr>
        <p:spPr>
          <a:xfrm>
            <a:off x="7614346" y="3801711"/>
            <a:ext cx="407642" cy="45719"/>
          </a:xfrm>
          <a:prstGeom prst="roundRect">
            <a:avLst/>
          </a:prstGeom>
          <a:solidFill>
            <a:schemeClr val="accent4">
              <a:lumMod val="20000"/>
              <a:lumOff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2" name="Rounded Rectangle 201"/>
          <p:cNvSpPr/>
          <p:nvPr/>
        </p:nvSpPr>
        <p:spPr>
          <a:xfrm>
            <a:off x="8123025" y="3798170"/>
            <a:ext cx="272228" cy="45719"/>
          </a:xfrm>
          <a:prstGeom prst="round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3" name="Rounded Rectangle 202"/>
          <p:cNvSpPr/>
          <p:nvPr/>
        </p:nvSpPr>
        <p:spPr>
          <a:xfrm>
            <a:off x="6910887" y="4069670"/>
            <a:ext cx="407642" cy="45719"/>
          </a:xfrm>
          <a:prstGeom prst="roundRect">
            <a:avLst/>
          </a:prstGeom>
          <a:solidFill>
            <a:schemeClr val="accent4">
              <a:lumMod val="20000"/>
              <a:lumOff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4" name="Rounded Rectangle 203"/>
          <p:cNvSpPr/>
          <p:nvPr/>
        </p:nvSpPr>
        <p:spPr>
          <a:xfrm>
            <a:off x="7419566" y="4066129"/>
            <a:ext cx="272228" cy="45719"/>
          </a:xfrm>
          <a:prstGeom prst="round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5" name="Rounded Rectangle 204"/>
          <p:cNvSpPr/>
          <p:nvPr/>
        </p:nvSpPr>
        <p:spPr>
          <a:xfrm>
            <a:off x="7782382" y="4144494"/>
            <a:ext cx="407642" cy="45719"/>
          </a:xfrm>
          <a:prstGeom prst="roundRect">
            <a:avLst/>
          </a:prstGeom>
          <a:solidFill>
            <a:schemeClr val="accent4">
              <a:lumMod val="20000"/>
              <a:lumOff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6" name="Rounded Rectangle 205"/>
          <p:cNvSpPr/>
          <p:nvPr/>
        </p:nvSpPr>
        <p:spPr>
          <a:xfrm>
            <a:off x="8291061" y="4140953"/>
            <a:ext cx="272228" cy="45719"/>
          </a:xfrm>
          <a:prstGeom prst="round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7" name="Rounded Rectangle 206"/>
          <p:cNvSpPr/>
          <p:nvPr/>
        </p:nvSpPr>
        <p:spPr>
          <a:xfrm>
            <a:off x="7782382" y="4241122"/>
            <a:ext cx="407642" cy="45719"/>
          </a:xfrm>
          <a:prstGeom prst="roundRect">
            <a:avLst/>
          </a:prstGeom>
          <a:solidFill>
            <a:schemeClr val="accent4">
              <a:lumMod val="20000"/>
              <a:lumOff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8" name="Rounded Rectangle 207"/>
          <p:cNvSpPr/>
          <p:nvPr/>
        </p:nvSpPr>
        <p:spPr>
          <a:xfrm>
            <a:off x="8291061" y="4237581"/>
            <a:ext cx="272228" cy="45719"/>
          </a:xfrm>
          <a:prstGeom prst="round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9" name="Rounded Rectangle 208"/>
          <p:cNvSpPr/>
          <p:nvPr/>
        </p:nvSpPr>
        <p:spPr>
          <a:xfrm>
            <a:off x="7782382" y="4344756"/>
            <a:ext cx="407642" cy="45719"/>
          </a:xfrm>
          <a:prstGeom prst="roundRect">
            <a:avLst/>
          </a:prstGeom>
          <a:solidFill>
            <a:schemeClr val="accent4">
              <a:lumMod val="20000"/>
              <a:lumOff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0" name="Rounded Rectangle 209"/>
          <p:cNvSpPr/>
          <p:nvPr/>
        </p:nvSpPr>
        <p:spPr>
          <a:xfrm>
            <a:off x="8291061" y="4341215"/>
            <a:ext cx="272228" cy="45719"/>
          </a:xfrm>
          <a:prstGeom prst="round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1" name="Rounded Rectangle 210"/>
          <p:cNvSpPr/>
          <p:nvPr/>
        </p:nvSpPr>
        <p:spPr>
          <a:xfrm>
            <a:off x="6965217" y="4241122"/>
            <a:ext cx="407642" cy="45719"/>
          </a:xfrm>
          <a:prstGeom prst="roundRect">
            <a:avLst/>
          </a:prstGeom>
          <a:solidFill>
            <a:schemeClr val="accent4">
              <a:lumMod val="20000"/>
              <a:lumOff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2" name="Rounded Rectangle 211"/>
          <p:cNvSpPr/>
          <p:nvPr/>
        </p:nvSpPr>
        <p:spPr>
          <a:xfrm>
            <a:off x="7473896" y="4237581"/>
            <a:ext cx="272228" cy="45719"/>
          </a:xfrm>
          <a:prstGeom prst="round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3" name="TextBox 212"/>
          <p:cNvSpPr txBox="1"/>
          <p:nvPr/>
        </p:nvSpPr>
        <p:spPr>
          <a:xfrm>
            <a:off x="7038483" y="3429144"/>
            <a:ext cx="2105517" cy="307777"/>
          </a:xfrm>
          <a:prstGeom prst="rect">
            <a:avLst/>
          </a:prstGeom>
          <a:noFill/>
        </p:spPr>
        <p:txBody>
          <a:bodyPr wrap="square" rtlCol="0">
            <a:spAutoFit/>
          </a:bodyPr>
          <a:lstStyle/>
          <a:p>
            <a:r>
              <a:rPr lang="en-GB" sz="1400" dirty="0">
                <a:solidFill>
                  <a:schemeClr val="accent6">
                    <a:lumMod val="75000"/>
                  </a:schemeClr>
                </a:solidFill>
              </a:rPr>
              <a:t>Reference genome</a:t>
            </a:r>
          </a:p>
        </p:txBody>
      </p:sp>
      <p:sp>
        <p:nvSpPr>
          <p:cNvPr id="181" name="Footer Placeholder 3">
            <a:extLst>
              <a:ext uri="{FF2B5EF4-FFF2-40B4-BE49-F238E27FC236}">
                <a16:creationId xmlns:a16="http://schemas.microsoft.com/office/drawing/2014/main" id="{0AE3112C-A960-4085-94FA-7491EBEEA665}"/>
              </a:ext>
            </a:extLst>
          </p:cNvPr>
          <p:cNvSpPr>
            <a:spLocks noGrp="1"/>
          </p:cNvSpPr>
          <p:nvPr>
            <p:ph type="ftr" sz="quarter" idx="4294967295"/>
          </p:nvPr>
        </p:nvSpPr>
        <p:spPr>
          <a:xfrm>
            <a:off x="15266" y="6522597"/>
            <a:ext cx="4292373" cy="273844"/>
          </a:xfrm>
          <a:prstGeom prst="rect">
            <a:avLst/>
          </a:prstGeom>
        </p:spPr>
        <p:txBody>
          <a:bodyPr/>
          <a:lstStyle/>
          <a:p>
            <a:pPr algn="l"/>
            <a:r>
              <a:rPr lang="en-GB" sz="900" dirty="0">
                <a:solidFill>
                  <a:schemeClr val="bg1">
                    <a:lumMod val="75000"/>
                  </a:schemeClr>
                </a:solidFill>
                <a:latin typeface="Arial" panose="020B0604020202020204" pitchFamily="34" charset="0"/>
                <a:cs typeface="Arial" panose="020B0604020202020204" pitchFamily="34" charset="0"/>
              </a:rPr>
              <a:t>NTGLH005 - Clinical genetic testing methods</a:t>
            </a:r>
          </a:p>
        </p:txBody>
      </p:sp>
      <p:pic>
        <p:nvPicPr>
          <p:cNvPr id="6" name="Audio 5">
            <a:hlinkClick r:id="" action="ppaction://media"/>
            <a:extLst>
              <a:ext uri="{FF2B5EF4-FFF2-40B4-BE49-F238E27FC236}">
                <a16:creationId xmlns:a16="http://schemas.microsoft.com/office/drawing/2014/main" id="{68059714-B4E4-034C-AF8C-6C167D02061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358163122"/>
      </p:ext>
    </p:extLst>
  </p:cSld>
  <p:clrMapOvr>
    <a:masterClrMapping/>
  </p:clrMapOvr>
  <mc:AlternateContent xmlns:mc="http://schemas.openxmlformats.org/markup-compatibility/2006" xmlns:p14="http://schemas.microsoft.com/office/powerpoint/2010/main">
    <mc:Choice Requires="p14">
      <p:transition spd="slow" p14:dur="2000" advTm="65940"/>
    </mc:Choice>
    <mc:Fallback xmlns="">
      <p:transition spd="slow" advTm="659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TextBox 11">
            <a:extLst>
              <a:ext uri="{FF2B5EF4-FFF2-40B4-BE49-F238E27FC236}">
                <a16:creationId xmlns:a16="http://schemas.microsoft.com/office/drawing/2014/main" id="{257F9266-4DA2-2642-B1CA-E5183199D876}"/>
              </a:ext>
            </a:extLst>
          </p:cNvPr>
          <p:cNvSpPr txBox="1">
            <a:spLocks noChangeArrowheads="1"/>
          </p:cNvSpPr>
          <p:nvPr/>
        </p:nvSpPr>
        <p:spPr bwMode="auto">
          <a:xfrm>
            <a:off x="521493" y="1212056"/>
            <a:ext cx="8101013" cy="4721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har char="–"/>
              <a:defRPr sz="20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9pPr>
          </a:lstStyle>
          <a:p>
            <a:pPr algn="just">
              <a:spcBef>
                <a:spcPts val="450"/>
              </a:spcBef>
              <a:buNone/>
            </a:pPr>
            <a:r>
              <a:rPr lang="en-GB" altLang="en-US" sz="2000" b="1" dirty="0">
                <a:latin typeface="Calibri" panose="020F0502020204030204" pitchFamily="34" charset="0"/>
                <a:cs typeface="Calibri" panose="020F0502020204030204" pitchFamily="34" charset="0"/>
              </a:rPr>
              <a:t>Whole genome sequencing (WGS) </a:t>
            </a:r>
            <a:r>
              <a:rPr lang="en-GB" altLang="en-US" sz="2000" dirty="0">
                <a:latin typeface="Calibri" panose="020F0502020204030204" pitchFamily="34" charset="0"/>
                <a:cs typeface="Calibri" panose="020F0502020204030204" pitchFamily="34" charset="0"/>
              </a:rPr>
              <a:t>- sequencing all of the genome.</a:t>
            </a:r>
          </a:p>
          <a:p>
            <a:pPr algn="just">
              <a:spcBef>
                <a:spcPts val="450"/>
              </a:spcBef>
              <a:buNone/>
            </a:pPr>
            <a:endParaRPr lang="en-GB" altLang="en-US" sz="2000" dirty="0">
              <a:latin typeface="Calibri" panose="020F0502020204030204" pitchFamily="34" charset="0"/>
              <a:cs typeface="Calibri" panose="020F0502020204030204" pitchFamily="34" charset="0"/>
            </a:endParaRPr>
          </a:p>
          <a:p>
            <a:pPr algn="just">
              <a:spcBef>
                <a:spcPts val="450"/>
              </a:spcBef>
              <a:buNone/>
            </a:pPr>
            <a:r>
              <a:rPr lang="en-GB" altLang="en-US" sz="2000" b="1" dirty="0">
                <a:latin typeface="Calibri" panose="020F0502020204030204" pitchFamily="34" charset="0"/>
                <a:cs typeface="Calibri" panose="020F0502020204030204" pitchFamily="34" charset="0"/>
              </a:rPr>
              <a:t>Whole exome sequencing (WES) </a:t>
            </a:r>
            <a:r>
              <a:rPr lang="en-GB" altLang="en-US" sz="2000" dirty="0">
                <a:latin typeface="Calibri" panose="020F0502020204030204" pitchFamily="34" charset="0"/>
                <a:cs typeface="Calibri" panose="020F0502020204030204" pitchFamily="34" charset="0"/>
              </a:rPr>
              <a:t>- targets all known protein genes that represent less than 2% of the genetic code, but contains ~85% of known disease-related variants.</a:t>
            </a:r>
          </a:p>
          <a:p>
            <a:pPr algn="just">
              <a:spcBef>
                <a:spcPts val="450"/>
              </a:spcBef>
              <a:buNone/>
            </a:pPr>
            <a:endParaRPr lang="en-GB" altLang="en-US" sz="2000" dirty="0">
              <a:latin typeface="Calibri" panose="020F0502020204030204" pitchFamily="34" charset="0"/>
              <a:cs typeface="Calibri" panose="020F0502020204030204" pitchFamily="34" charset="0"/>
            </a:endParaRPr>
          </a:p>
          <a:p>
            <a:pPr algn="just">
              <a:spcBef>
                <a:spcPts val="450"/>
              </a:spcBef>
              <a:buNone/>
            </a:pPr>
            <a:r>
              <a:rPr lang="en-GB" altLang="en-US" sz="2000" b="1" dirty="0">
                <a:latin typeface="Calibri" panose="020F0502020204030204" pitchFamily="34" charset="0"/>
                <a:cs typeface="Calibri" panose="020F0502020204030204" pitchFamily="34" charset="0"/>
              </a:rPr>
              <a:t>Clinical exome </a:t>
            </a:r>
            <a:r>
              <a:rPr lang="en-GB" altLang="en-US" sz="2000" dirty="0">
                <a:latin typeface="Calibri" panose="020F0502020204030204" pitchFamily="34" charset="0"/>
                <a:cs typeface="Calibri" panose="020F0502020204030204" pitchFamily="34" charset="0"/>
              </a:rPr>
              <a:t>- targets genes known to be disease causing. For example, </a:t>
            </a:r>
            <a:r>
              <a:rPr lang="en-GB" altLang="en-US" sz="2000" dirty="0" err="1">
                <a:latin typeface="Calibri" panose="020F0502020204030204" pitchFamily="34" charset="0"/>
                <a:cs typeface="Calibri" panose="020F0502020204030204" pitchFamily="34" charset="0"/>
              </a:rPr>
              <a:t>GOSHome</a:t>
            </a:r>
            <a:r>
              <a:rPr lang="en-GB" altLang="en-US" sz="2000" dirty="0">
                <a:latin typeface="Calibri" panose="020F0502020204030204" pitchFamily="34" charset="0"/>
                <a:cs typeface="Calibri" panose="020F0502020204030204" pitchFamily="34" charset="0"/>
              </a:rPr>
              <a:t> targets ~ 6000 genes.</a:t>
            </a:r>
          </a:p>
          <a:p>
            <a:pPr algn="just">
              <a:spcBef>
                <a:spcPts val="450"/>
              </a:spcBef>
              <a:buNone/>
            </a:pPr>
            <a:endParaRPr lang="en-GB" altLang="en-US" sz="2000" dirty="0">
              <a:latin typeface="Calibri" panose="020F0502020204030204" pitchFamily="34" charset="0"/>
              <a:cs typeface="Calibri" panose="020F0502020204030204" pitchFamily="34" charset="0"/>
            </a:endParaRPr>
          </a:p>
          <a:p>
            <a:pPr eaLnBrk="1" hangingPunct="1">
              <a:spcBef>
                <a:spcPct val="0"/>
              </a:spcBef>
              <a:buFontTx/>
              <a:buNone/>
            </a:pPr>
            <a:r>
              <a:rPr lang="en-GB" altLang="en-US" sz="2000" b="1" dirty="0">
                <a:latin typeface="Calibri" panose="020F0502020204030204" pitchFamily="34" charset="0"/>
                <a:cs typeface="Calibri" panose="020F0502020204030204" pitchFamily="34" charset="0"/>
              </a:rPr>
              <a:t>Targeted clinical exome </a:t>
            </a:r>
            <a:r>
              <a:rPr lang="en-GB" altLang="en-US" sz="2000" dirty="0">
                <a:latin typeface="Calibri" panose="020F0502020204030204" pitchFamily="34" charset="0"/>
                <a:cs typeface="Calibri" panose="020F0502020204030204" pitchFamily="34" charset="0"/>
              </a:rPr>
              <a:t>- targets specific disease causing genes for the phenotype(s) in question. For example, skeletal panel of </a:t>
            </a:r>
            <a:r>
              <a:rPr lang="en-GB" altLang="en-US" sz="2000" dirty="0" err="1">
                <a:latin typeface="Calibri" panose="020F0502020204030204" pitchFamily="34" charset="0"/>
                <a:cs typeface="Calibri" panose="020F0502020204030204" pitchFamily="34" charset="0"/>
              </a:rPr>
              <a:t>GOSHome</a:t>
            </a:r>
            <a:r>
              <a:rPr lang="en-GB" altLang="en-US" sz="2000" dirty="0">
                <a:latin typeface="Calibri" panose="020F0502020204030204" pitchFamily="34" charset="0"/>
                <a:cs typeface="Calibri" panose="020F0502020204030204" pitchFamily="34" charset="0"/>
              </a:rPr>
              <a:t> includes 240 genes where variants can cause skeletal anomalies.</a:t>
            </a:r>
          </a:p>
          <a:p>
            <a:pPr eaLnBrk="1" hangingPunct="1">
              <a:spcBef>
                <a:spcPct val="0"/>
              </a:spcBef>
              <a:buFontTx/>
              <a:buNone/>
            </a:pPr>
            <a:endParaRPr lang="en-GB" altLang="en-US" sz="2000" dirty="0">
              <a:latin typeface="Calibri" panose="020F0502020204030204" pitchFamily="34" charset="0"/>
              <a:cs typeface="Calibri" panose="020F0502020204030204" pitchFamily="34" charset="0"/>
            </a:endParaRPr>
          </a:p>
          <a:p>
            <a:pPr eaLnBrk="1" hangingPunct="1">
              <a:spcBef>
                <a:spcPct val="0"/>
              </a:spcBef>
              <a:buFontTx/>
              <a:buNone/>
            </a:pPr>
            <a:r>
              <a:rPr lang="en-GB" altLang="en-US" sz="2000" b="1" dirty="0">
                <a:latin typeface="Calibri" panose="020F0502020204030204" pitchFamily="34" charset="0"/>
                <a:cs typeface="Calibri" panose="020F0502020204030204" pitchFamily="34" charset="0"/>
              </a:rPr>
              <a:t>Small panel </a:t>
            </a:r>
            <a:r>
              <a:rPr lang="en-GB" altLang="en-US" sz="2000" dirty="0">
                <a:latin typeface="Calibri" panose="020F0502020204030204" pitchFamily="34" charset="0"/>
                <a:cs typeface="Calibri" panose="020F0502020204030204" pitchFamily="34" charset="0"/>
              </a:rPr>
              <a:t>- targets (usually) ten to 100 or more disease causing genes. </a:t>
            </a:r>
          </a:p>
        </p:txBody>
      </p:sp>
      <p:sp>
        <p:nvSpPr>
          <p:cNvPr id="6" name="Title 14">
            <a:extLst>
              <a:ext uri="{FF2B5EF4-FFF2-40B4-BE49-F238E27FC236}">
                <a16:creationId xmlns:a16="http://schemas.microsoft.com/office/drawing/2014/main" id="{3BA5FB4D-522B-3644-9304-8D8A21714F6F}"/>
              </a:ext>
            </a:extLst>
          </p:cNvPr>
          <p:cNvSpPr txBox="1">
            <a:spLocks/>
          </p:cNvSpPr>
          <p:nvPr/>
        </p:nvSpPr>
        <p:spPr>
          <a:xfrm>
            <a:off x="1076325" y="138113"/>
            <a:ext cx="6858000" cy="611982"/>
          </a:xfrm>
          <a:prstGeom prst="rect">
            <a:avLst/>
          </a:prstGeom>
          <a:noFill/>
          <a:ln>
            <a:noFill/>
          </a:ln>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900"/>
              </a:spcBef>
              <a:defRPr/>
            </a:pPr>
            <a:endParaRPr lang="en-GB" sz="2100" b="1" kern="0" dirty="0">
              <a:solidFill>
                <a:srgbClr val="000099"/>
              </a:solidFill>
              <a:cs typeface="Calibri"/>
            </a:endParaRPr>
          </a:p>
        </p:txBody>
      </p:sp>
      <p:sp>
        <p:nvSpPr>
          <p:cNvPr id="8" name="Rectangle 2">
            <a:extLst>
              <a:ext uri="{FF2B5EF4-FFF2-40B4-BE49-F238E27FC236}">
                <a16:creationId xmlns:a16="http://schemas.microsoft.com/office/drawing/2014/main" id="{6912C777-3AC1-C649-AAF5-A756DD681940}"/>
              </a:ext>
            </a:extLst>
          </p:cNvPr>
          <p:cNvSpPr txBox="1">
            <a:spLocks noChangeArrowheads="1"/>
          </p:cNvSpPr>
          <p:nvPr/>
        </p:nvSpPr>
        <p:spPr bwMode="auto">
          <a:xfrm>
            <a:off x="1143000" y="178595"/>
            <a:ext cx="6858000" cy="571500"/>
          </a:xfrm>
          <a:prstGeom prst="rect">
            <a:avLst/>
          </a:prstGeom>
          <a:noFill/>
          <a:ln w="9525">
            <a:noFill/>
            <a:miter lim="800000"/>
            <a:headEnd/>
            <a:tailEnd/>
          </a:ln>
        </p:spPr>
        <p:txBody>
          <a:bodyPr anchor="ctr"/>
          <a:lstStyle/>
          <a:p>
            <a:pPr algn="ctr">
              <a:defRPr/>
            </a:pPr>
            <a:r>
              <a:rPr lang="en-GB" sz="4000" kern="0" dirty="0">
                <a:solidFill>
                  <a:schemeClr val="accent1">
                    <a:lumMod val="75000"/>
                  </a:schemeClr>
                </a:solidFill>
                <a:effectLst>
                  <a:outerShdw blurRad="38100" dist="38100" dir="2700000" algn="tl">
                    <a:srgbClr val="000000">
                      <a:alpha val="43137"/>
                    </a:srgbClr>
                  </a:outerShdw>
                </a:effectLst>
                <a:latin typeface="Calibri"/>
                <a:ea typeface="+mj-ea"/>
                <a:cs typeface="Calibri"/>
              </a:rPr>
              <a:t>Types of NGS sequencing</a:t>
            </a:r>
          </a:p>
        </p:txBody>
      </p:sp>
      <p:sp>
        <p:nvSpPr>
          <p:cNvPr id="5" name="Footer Placeholder 3">
            <a:extLst>
              <a:ext uri="{FF2B5EF4-FFF2-40B4-BE49-F238E27FC236}">
                <a16:creationId xmlns:a16="http://schemas.microsoft.com/office/drawing/2014/main" id="{0AE3112C-A960-4085-94FA-7491EBEEA665}"/>
              </a:ext>
            </a:extLst>
          </p:cNvPr>
          <p:cNvSpPr>
            <a:spLocks noGrp="1"/>
          </p:cNvSpPr>
          <p:nvPr>
            <p:ph type="ftr" sz="quarter" idx="4294967295"/>
          </p:nvPr>
        </p:nvSpPr>
        <p:spPr>
          <a:xfrm>
            <a:off x="270263" y="6077593"/>
            <a:ext cx="4292373" cy="273844"/>
          </a:xfrm>
          <a:prstGeom prst="rect">
            <a:avLst/>
          </a:prstGeom>
        </p:spPr>
        <p:txBody>
          <a:bodyPr/>
          <a:lstStyle/>
          <a:p>
            <a:pPr algn="l"/>
            <a:r>
              <a:rPr lang="en-GB" sz="900" dirty="0">
                <a:solidFill>
                  <a:schemeClr val="bg1">
                    <a:lumMod val="75000"/>
                  </a:schemeClr>
                </a:solidFill>
                <a:latin typeface="Arial" panose="020B0604020202020204" pitchFamily="34" charset="0"/>
                <a:cs typeface="Arial" panose="020B0604020202020204" pitchFamily="34" charset="0"/>
              </a:rPr>
              <a:t>NTGLH005 - Clinical genetic testing methods</a:t>
            </a:r>
          </a:p>
        </p:txBody>
      </p:sp>
      <p:pic>
        <p:nvPicPr>
          <p:cNvPr id="2" name="Audio 1">
            <a:hlinkClick r:id="" action="ppaction://media"/>
            <a:extLst>
              <a:ext uri="{FF2B5EF4-FFF2-40B4-BE49-F238E27FC236}">
                <a16:creationId xmlns:a16="http://schemas.microsoft.com/office/drawing/2014/main" id="{32443CE0-2548-5242-9BC4-5290C6652DB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3195131"/>
      </p:ext>
    </p:extLst>
  </p:cSld>
  <p:clrMapOvr>
    <a:masterClrMapping/>
  </p:clrMapOvr>
  <mc:AlternateContent xmlns:mc="http://schemas.openxmlformats.org/markup-compatibility/2006" xmlns:p14="http://schemas.microsoft.com/office/powerpoint/2010/main">
    <mc:Choice Requires="p14">
      <p:transition spd="slow" p14:dur="2000" advTm="64443"/>
    </mc:Choice>
    <mc:Fallback xmlns="">
      <p:transition spd="slow" advTm="644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https://www.baseclear.com/wp-content/uploads/Figure-1-Variant-detection.png"/>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 name="Rectangle 2">
            <a:extLst>
              <a:ext uri="{FF2B5EF4-FFF2-40B4-BE49-F238E27FC236}">
                <a16:creationId xmlns:a16="http://schemas.microsoft.com/office/drawing/2014/main" id="{6912C777-3AC1-C649-AAF5-A756DD681940}"/>
              </a:ext>
            </a:extLst>
          </p:cNvPr>
          <p:cNvSpPr txBox="1">
            <a:spLocks noChangeArrowheads="1"/>
          </p:cNvSpPr>
          <p:nvPr/>
        </p:nvSpPr>
        <p:spPr bwMode="auto">
          <a:xfrm>
            <a:off x="270263" y="178595"/>
            <a:ext cx="8723835" cy="571500"/>
          </a:xfrm>
          <a:prstGeom prst="rect">
            <a:avLst/>
          </a:prstGeom>
          <a:noFill/>
          <a:ln w="9525">
            <a:noFill/>
            <a:miter lim="800000"/>
            <a:headEnd/>
            <a:tailEnd/>
          </a:ln>
        </p:spPr>
        <p:txBody>
          <a:bodyPr anchor="ctr"/>
          <a:lstStyle/>
          <a:p>
            <a:pPr algn="ctr">
              <a:defRPr/>
            </a:pPr>
            <a:r>
              <a:rPr lang="en-GB" sz="4000" kern="0" dirty="0">
                <a:solidFill>
                  <a:schemeClr val="accent1">
                    <a:lumMod val="75000"/>
                  </a:schemeClr>
                </a:solidFill>
                <a:effectLst>
                  <a:outerShdw blurRad="38100" dist="38100" dir="2700000" algn="tl">
                    <a:srgbClr val="000000">
                      <a:alpha val="43137"/>
                    </a:srgbClr>
                  </a:outerShdw>
                </a:effectLst>
                <a:latin typeface="Calibri"/>
                <a:ea typeface="+mj-ea"/>
                <a:cs typeface="Calibri"/>
              </a:rPr>
              <a:t>Alignment, depth of coverage, variant</a:t>
            </a:r>
          </a:p>
        </p:txBody>
      </p:sp>
      <p:grpSp>
        <p:nvGrpSpPr>
          <p:cNvPr id="64" name="Group 63"/>
          <p:cNvGrpSpPr/>
          <p:nvPr/>
        </p:nvGrpSpPr>
        <p:grpSpPr>
          <a:xfrm>
            <a:off x="414896" y="1701434"/>
            <a:ext cx="7586104" cy="4154451"/>
            <a:chOff x="414896" y="1701434"/>
            <a:chExt cx="7586104" cy="4154451"/>
          </a:xfrm>
        </p:grpSpPr>
        <p:sp>
          <p:nvSpPr>
            <p:cNvPr id="7" name="Rounded Rectangle 6"/>
            <p:cNvSpPr/>
            <p:nvPr/>
          </p:nvSpPr>
          <p:spPr>
            <a:xfrm>
              <a:off x="1524936" y="2020856"/>
              <a:ext cx="6247463" cy="217518"/>
            </a:xfrm>
            <a:prstGeom prst="roundRect">
              <a:avLst/>
            </a:prstGeom>
            <a:solidFill>
              <a:schemeClr val="accent6">
                <a:lumMod val="75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ounded Rectangle 7"/>
            <p:cNvSpPr/>
            <p:nvPr/>
          </p:nvSpPr>
          <p:spPr>
            <a:xfrm>
              <a:off x="1524937" y="2449480"/>
              <a:ext cx="2361264" cy="236569"/>
            </a:xfrm>
            <a:prstGeom prst="roundRect">
              <a:avLst/>
            </a:prstGeom>
            <a:solidFill>
              <a:schemeClr val="accent4">
                <a:lumMod val="20000"/>
                <a:lumOff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ounded Rectangle 8"/>
            <p:cNvSpPr/>
            <p:nvPr/>
          </p:nvSpPr>
          <p:spPr>
            <a:xfrm>
              <a:off x="1696855" y="2735230"/>
              <a:ext cx="2361264" cy="236569"/>
            </a:xfrm>
            <a:prstGeom prst="roundRect">
              <a:avLst/>
            </a:prstGeom>
            <a:solidFill>
              <a:schemeClr val="accent4">
                <a:lumMod val="20000"/>
                <a:lumOff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ounded Rectangle 9"/>
            <p:cNvSpPr/>
            <p:nvPr/>
          </p:nvSpPr>
          <p:spPr>
            <a:xfrm>
              <a:off x="1849255" y="3018550"/>
              <a:ext cx="3541896" cy="236569"/>
            </a:xfrm>
            <a:prstGeom prst="roundRect">
              <a:avLst/>
            </a:prstGeom>
            <a:solidFill>
              <a:schemeClr val="accent4">
                <a:lumMod val="20000"/>
                <a:lumOff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ounded Rectangle 10"/>
            <p:cNvSpPr/>
            <p:nvPr/>
          </p:nvSpPr>
          <p:spPr>
            <a:xfrm>
              <a:off x="1524936" y="3311833"/>
              <a:ext cx="2361264" cy="236569"/>
            </a:xfrm>
            <a:prstGeom prst="roundRect">
              <a:avLst/>
            </a:prstGeom>
            <a:solidFill>
              <a:schemeClr val="accent4">
                <a:lumMod val="20000"/>
                <a:lumOff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ounded Rectangle 11"/>
            <p:cNvSpPr/>
            <p:nvPr/>
          </p:nvSpPr>
          <p:spPr>
            <a:xfrm>
              <a:off x="5391151" y="3549522"/>
              <a:ext cx="2361264" cy="236569"/>
            </a:xfrm>
            <a:prstGeom prst="roundRect">
              <a:avLst/>
            </a:prstGeom>
            <a:solidFill>
              <a:schemeClr val="accent4">
                <a:lumMod val="20000"/>
                <a:lumOff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ounded Rectangle 12"/>
            <p:cNvSpPr/>
            <p:nvPr/>
          </p:nvSpPr>
          <p:spPr>
            <a:xfrm>
              <a:off x="5029199" y="3828173"/>
              <a:ext cx="1542583" cy="236569"/>
            </a:xfrm>
            <a:prstGeom prst="roundRect">
              <a:avLst/>
            </a:prstGeom>
            <a:solidFill>
              <a:schemeClr val="accent4">
                <a:lumMod val="20000"/>
                <a:lumOff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ounded Rectangle 13"/>
            <p:cNvSpPr/>
            <p:nvPr/>
          </p:nvSpPr>
          <p:spPr>
            <a:xfrm>
              <a:off x="2667935" y="4105517"/>
              <a:ext cx="2361264" cy="236569"/>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ounded Rectangle 14"/>
            <p:cNvSpPr/>
            <p:nvPr/>
          </p:nvSpPr>
          <p:spPr>
            <a:xfrm>
              <a:off x="1849255" y="4403901"/>
              <a:ext cx="1808345" cy="236569"/>
            </a:xfrm>
            <a:prstGeom prst="roundRect">
              <a:avLst/>
            </a:prstGeom>
            <a:solidFill>
              <a:schemeClr val="accent4">
                <a:lumMod val="20000"/>
                <a:lumOff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ounded Rectangle 15"/>
            <p:cNvSpPr/>
            <p:nvPr/>
          </p:nvSpPr>
          <p:spPr>
            <a:xfrm>
              <a:off x="1572795" y="4684790"/>
              <a:ext cx="2361264" cy="236569"/>
            </a:xfrm>
            <a:prstGeom prst="roundRect">
              <a:avLst/>
            </a:prstGeom>
            <a:solidFill>
              <a:schemeClr val="accent4">
                <a:lumMod val="20000"/>
                <a:lumOff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ounded Rectangle 16"/>
            <p:cNvSpPr/>
            <p:nvPr/>
          </p:nvSpPr>
          <p:spPr>
            <a:xfrm>
              <a:off x="3487087" y="4955474"/>
              <a:ext cx="2361264" cy="236569"/>
            </a:xfrm>
            <a:prstGeom prst="roundRect">
              <a:avLst/>
            </a:prstGeom>
            <a:solidFill>
              <a:schemeClr val="accent4">
                <a:lumMod val="20000"/>
                <a:lumOff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ounded Rectangle 17"/>
            <p:cNvSpPr/>
            <p:nvPr/>
          </p:nvSpPr>
          <p:spPr>
            <a:xfrm>
              <a:off x="1534928" y="5222021"/>
              <a:ext cx="2361264" cy="236569"/>
            </a:xfrm>
            <a:prstGeom prst="roundRect">
              <a:avLst/>
            </a:prstGeom>
            <a:solidFill>
              <a:schemeClr val="accent4">
                <a:lumMod val="20000"/>
                <a:lumOff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ed Rectangle 18"/>
            <p:cNvSpPr/>
            <p:nvPr/>
          </p:nvSpPr>
          <p:spPr>
            <a:xfrm>
              <a:off x="1524936" y="3820642"/>
              <a:ext cx="2361264" cy="236569"/>
            </a:xfrm>
            <a:prstGeom prst="roundRect">
              <a:avLst/>
            </a:prstGeom>
            <a:solidFill>
              <a:schemeClr val="accent4">
                <a:lumMod val="20000"/>
                <a:lumOff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ed Rectangle 19"/>
            <p:cNvSpPr/>
            <p:nvPr/>
          </p:nvSpPr>
          <p:spPr>
            <a:xfrm>
              <a:off x="5411135" y="3027954"/>
              <a:ext cx="2361264" cy="236569"/>
            </a:xfrm>
            <a:prstGeom prst="roundRect">
              <a:avLst/>
            </a:prstGeom>
            <a:solidFill>
              <a:schemeClr val="accent4">
                <a:lumMod val="20000"/>
                <a:lumOff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ed Rectangle 20"/>
            <p:cNvSpPr/>
            <p:nvPr/>
          </p:nvSpPr>
          <p:spPr>
            <a:xfrm>
              <a:off x="3934059" y="2445932"/>
              <a:ext cx="1542583" cy="236569"/>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ounded Rectangle 21"/>
            <p:cNvSpPr/>
            <p:nvPr/>
          </p:nvSpPr>
          <p:spPr>
            <a:xfrm>
              <a:off x="4058119" y="2730807"/>
              <a:ext cx="1542583" cy="236569"/>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ounded Rectangle 22"/>
            <p:cNvSpPr/>
            <p:nvPr/>
          </p:nvSpPr>
          <p:spPr>
            <a:xfrm>
              <a:off x="5639736" y="2435968"/>
              <a:ext cx="2112679" cy="236569"/>
            </a:xfrm>
            <a:prstGeom prst="roundRect">
              <a:avLst/>
            </a:prstGeom>
            <a:solidFill>
              <a:schemeClr val="accent4">
                <a:lumMod val="20000"/>
                <a:lumOff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ounded Rectangle 23"/>
            <p:cNvSpPr/>
            <p:nvPr/>
          </p:nvSpPr>
          <p:spPr>
            <a:xfrm>
              <a:off x="5220169" y="3292686"/>
              <a:ext cx="1962150" cy="236569"/>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ounded Rectangle 24"/>
            <p:cNvSpPr/>
            <p:nvPr/>
          </p:nvSpPr>
          <p:spPr>
            <a:xfrm>
              <a:off x="5106335" y="4105517"/>
              <a:ext cx="2361264" cy="236569"/>
            </a:xfrm>
            <a:prstGeom prst="roundRect">
              <a:avLst/>
            </a:prstGeom>
            <a:solidFill>
              <a:schemeClr val="accent4">
                <a:lumMod val="20000"/>
                <a:lumOff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ounded Rectangle 25"/>
            <p:cNvSpPr/>
            <p:nvPr/>
          </p:nvSpPr>
          <p:spPr>
            <a:xfrm>
              <a:off x="4058118" y="4692321"/>
              <a:ext cx="1542583" cy="236569"/>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ed Rectangle 26"/>
            <p:cNvSpPr/>
            <p:nvPr/>
          </p:nvSpPr>
          <p:spPr>
            <a:xfrm>
              <a:off x="5639736" y="4684789"/>
              <a:ext cx="1542583" cy="236569"/>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ed Rectangle 27"/>
            <p:cNvSpPr/>
            <p:nvPr/>
          </p:nvSpPr>
          <p:spPr>
            <a:xfrm>
              <a:off x="6477001" y="4411037"/>
              <a:ext cx="1275884" cy="236569"/>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ounded Rectangle 28"/>
            <p:cNvSpPr/>
            <p:nvPr/>
          </p:nvSpPr>
          <p:spPr>
            <a:xfrm>
              <a:off x="5153961" y="5248120"/>
              <a:ext cx="1542583" cy="236569"/>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ounded Rectangle 29"/>
            <p:cNvSpPr/>
            <p:nvPr/>
          </p:nvSpPr>
          <p:spPr>
            <a:xfrm>
              <a:off x="6762752" y="5248120"/>
              <a:ext cx="1009647" cy="236569"/>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p:cNvSpPr txBox="1"/>
            <p:nvPr/>
          </p:nvSpPr>
          <p:spPr>
            <a:xfrm>
              <a:off x="1438275" y="1701434"/>
              <a:ext cx="1933575" cy="369332"/>
            </a:xfrm>
            <a:prstGeom prst="rect">
              <a:avLst/>
            </a:prstGeom>
            <a:noFill/>
          </p:spPr>
          <p:txBody>
            <a:bodyPr wrap="square" rtlCol="0">
              <a:spAutoFit/>
            </a:bodyPr>
            <a:lstStyle/>
            <a:p>
              <a:r>
                <a:rPr lang="en-GB" dirty="0"/>
                <a:t>Reference genome</a:t>
              </a:r>
            </a:p>
          </p:txBody>
        </p:sp>
        <p:sp>
          <p:nvSpPr>
            <p:cNvPr id="31" name="Rounded Rectangle 30"/>
            <p:cNvSpPr/>
            <p:nvPr/>
          </p:nvSpPr>
          <p:spPr>
            <a:xfrm>
              <a:off x="1633770" y="3559920"/>
              <a:ext cx="3690705" cy="236569"/>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ounded Rectangle 2"/>
            <p:cNvSpPr/>
            <p:nvPr/>
          </p:nvSpPr>
          <p:spPr>
            <a:xfrm>
              <a:off x="2819400" y="2445932"/>
              <a:ext cx="200025" cy="2266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ounded Rectangle 31"/>
            <p:cNvSpPr/>
            <p:nvPr/>
          </p:nvSpPr>
          <p:spPr>
            <a:xfrm>
              <a:off x="2819400" y="2738538"/>
              <a:ext cx="200025" cy="2266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ed Rectangle 32"/>
            <p:cNvSpPr/>
            <p:nvPr/>
          </p:nvSpPr>
          <p:spPr>
            <a:xfrm>
              <a:off x="2819400" y="3568811"/>
              <a:ext cx="200025" cy="2266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ed Rectangle 33"/>
            <p:cNvSpPr/>
            <p:nvPr/>
          </p:nvSpPr>
          <p:spPr>
            <a:xfrm>
              <a:off x="2809226" y="4101290"/>
              <a:ext cx="200025" cy="2266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ounded Rectangle 34"/>
            <p:cNvSpPr/>
            <p:nvPr/>
          </p:nvSpPr>
          <p:spPr>
            <a:xfrm>
              <a:off x="2819400" y="4692216"/>
              <a:ext cx="200025" cy="2266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ounded Rectangle 35"/>
            <p:cNvSpPr/>
            <p:nvPr/>
          </p:nvSpPr>
          <p:spPr>
            <a:xfrm>
              <a:off x="4572000" y="3016657"/>
              <a:ext cx="200025" cy="2266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ounded Rectangle 36"/>
            <p:cNvSpPr/>
            <p:nvPr/>
          </p:nvSpPr>
          <p:spPr>
            <a:xfrm>
              <a:off x="6762752" y="2444660"/>
              <a:ext cx="200025" cy="2266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ounded Rectangle 37"/>
            <p:cNvSpPr/>
            <p:nvPr/>
          </p:nvSpPr>
          <p:spPr>
            <a:xfrm>
              <a:off x="6762752" y="3026682"/>
              <a:ext cx="200025" cy="2266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ounded Rectangle 38"/>
            <p:cNvSpPr/>
            <p:nvPr/>
          </p:nvSpPr>
          <p:spPr>
            <a:xfrm>
              <a:off x="6762752" y="3559486"/>
              <a:ext cx="200025" cy="2266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ounded Rectangle 39"/>
            <p:cNvSpPr/>
            <p:nvPr/>
          </p:nvSpPr>
          <p:spPr>
            <a:xfrm>
              <a:off x="6762752" y="3304325"/>
              <a:ext cx="200025" cy="2266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ounded Rectangle 40"/>
            <p:cNvSpPr/>
            <p:nvPr/>
          </p:nvSpPr>
          <p:spPr>
            <a:xfrm>
              <a:off x="6762752" y="4105517"/>
              <a:ext cx="200025" cy="2266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ounded Rectangle 41"/>
            <p:cNvSpPr/>
            <p:nvPr/>
          </p:nvSpPr>
          <p:spPr>
            <a:xfrm>
              <a:off x="6762754" y="4684789"/>
              <a:ext cx="200025" cy="2266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ounded Rectangle 42"/>
            <p:cNvSpPr/>
            <p:nvPr/>
          </p:nvSpPr>
          <p:spPr>
            <a:xfrm>
              <a:off x="6763691" y="5246593"/>
              <a:ext cx="200025" cy="2266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TextBox 43"/>
            <p:cNvSpPr txBox="1"/>
            <p:nvPr/>
          </p:nvSpPr>
          <p:spPr>
            <a:xfrm>
              <a:off x="2214563" y="5484689"/>
              <a:ext cx="1609724" cy="369332"/>
            </a:xfrm>
            <a:prstGeom prst="rect">
              <a:avLst/>
            </a:prstGeom>
            <a:noFill/>
          </p:spPr>
          <p:txBody>
            <a:bodyPr wrap="square" rtlCol="0">
              <a:spAutoFit/>
            </a:bodyPr>
            <a:lstStyle/>
            <a:p>
              <a:r>
                <a:rPr lang="en-GB" dirty="0"/>
                <a:t>Heterozygote</a:t>
              </a:r>
            </a:p>
          </p:txBody>
        </p:sp>
        <p:sp>
          <p:nvSpPr>
            <p:cNvPr id="45" name="TextBox 44"/>
            <p:cNvSpPr txBox="1"/>
            <p:nvPr/>
          </p:nvSpPr>
          <p:spPr>
            <a:xfrm>
              <a:off x="4415307" y="5486553"/>
              <a:ext cx="1609724" cy="369332"/>
            </a:xfrm>
            <a:prstGeom prst="rect">
              <a:avLst/>
            </a:prstGeom>
            <a:noFill/>
          </p:spPr>
          <p:txBody>
            <a:bodyPr wrap="square" rtlCol="0">
              <a:spAutoFit/>
            </a:bodyPr>
            <a:lstStyle/>
            <a:p>
              <a:r>
                <a:rPr lang="en-GB" dirty="0"/>
                <a:t>Error</a:t>
              </a:r>
            </a:p>
          </p:txBody>
        </p:sp>
        <p:sp>
          <p:nvSpPr>
            <p:cNvPr id="46" name="TextBox 45"/>
            <p:cNvSpPr txBox="1"/>
            <p:nvPr/>
          </p:nvSpPr>
          <p:spPr>
            <a:xfrm>
              <a:off x="6319838" y="5484689"/>
              <a:ext cx="1681162" cy="369332"/>
            </a:xfrm>
            <a:prstGeom prst="rect">
              <a:avLst/>
            </a:prstGeom>
            <a:noFill/>
          </p:spPr>
          <p:txBody>
            <a:bodyPr wrap="square" rtlCol="0">
              <a:spAutoFit/>
            </a:bodyPr>
            <a:lstStyle/>
            <a:p>
              <a:r>
                <a:rPr lang="en-GB" dirty="0"/>
                <a:t>Homozygote</a:t>
              </a:r>
            </a:p>
          </p:txBody>
        </p:sp>
        <p:sp>
          <p:nvSpPr>
            <p:cNvPr id="47" name="TextBox 46"/>
            <p:cNvSpPr txBox="1"/>
            <p:nvPr/>
          </p:nvSpPr>
          <p:spPr>
            <a:xfrm rot="16200000">
              <a:off x="-1011985" y="3363736"/>
              <a:ext cx="3223093" cy="369332"/>
            </a:xfrm>
            <a:prstGeom prst="rect">
              <a:avLst/>
            </a:prstGeom>
            <a:noFill/>
          </p:spPr>
          <p:txBody>
            <a:bodyPr wrap="square" rtlCol="0">
              <a:spAutoFit/>
            </a:bodyPr>
            <a:lstStyle/>
            <a:p>
              <a:r>
                <a:rPr lang="en-GB" dirty="0"/>
                <a:t>Aligned sequence reads</a:t>
              </a:r>
            </a:p>
          </p:txBody>
        </p:sp>
        <p:sp>
          <p:nvSpPr>
            <p:cNvPr id="48" name="TextBox 47"/>
            <p:cNvSpPr txBox="1"/>
            <p:nvPr/>
          </p:nvSpPr>
          <p:spPr>
            <a:xfrm>
              <a:off x="2779715" y="1973990"/>
              <a:ext cx="314325" cy="338554"/>
            </a:xfrm>
            <a:prstGeom prst="rect">
              <a:avLst/>
            </a:prstGeom>
            <a:noFill/>
          </p:spPr>
          <p:txBody>
            <a:bodyPr wrap="square" rtlCol="0">
              <a:spAutoFit/>
            </a:bodyPr>
            <a:lstStyle/>
            <a:p>
              <a:r>
                <a:rPr lang="en-GB" sz="1600" dirty="0">
                  <a:solidFill>
                    <a:schemeClr val="bg1"/>
                  </a:solidFill>
                </a:rPr>
                <a:t>A</a:t>
              </a:r>
            </a:p>
          </p:txBody>
        </p:sp>
        <p:sp>
          <p:nvSpPr>
            <p:cNvPr id="49" name="TextBox 48"/>
            <p:cNvSpPr txBox="1"/>
            <p:nvPr/>
          </p:nvSpPr>
          <p:spPr>
            <a:xfrm>
              <a:off x="2779715" y="2383422"/>
              <a:ext cx="314325" cy="338554"/>
            </a:xfrm>
            <a:prstGeom prst="rect">
              <a:avLst/>
            </a:prstGeom>
            <a:noFill/>
          </p:spPr>
          <p:txBody>
            <a:bodyPr wrap="square" rtlCol="0">
              <a:spAutoFit/>
            </a:bodyPr>
            <a:lstStyle/>
            <a:p>
              <a:r>
                <a:rPr lang="en-GB" sz="1600" dirty="0">
                  <a:solidFill>
                    <a:schemeClr val="bg1"/>
                  </a:solidFill>
                </a:rPr>
                <a:t>T</a:t>
              </a:r>
            </a:p>
          </p:txBody>
        </p:sp>
        <p:sp>
          <p:nvSpPr>
            <p:cNvPr id="50" name="TextBox 49"/>
            <p:cNvSpPr txBox="1"/>
            <p:nvPr/>
          </p:nvSpPr>
          <p:spPr>
            <a:xfrm>
              <a:off x="2779714" y="2687529"/>
              <a:ext cx="314325" cy="338554"/>
            </a:xfrm>
            <a:prstGeom prst="rect">
              <a:avLst/>
            </a:prstGeom>
            <a:noFill/>
          </p:spPr>
          <p:txBody>
            <a:bodyPr wrap="square" rtlCol="0">
              <a:spAutoFit/>
            </a:bodyPr>
            <a:lstStyle/>
            <a:p>
              <a:r>
                <a:rPr lang="en-GB" sz="1600" dirty="0">
                  <a:solidFill>
                    <a:schemeClr val="bg1"/>
                  </a:solidFill>
                </a:rPr>
                <a:t>T</a:t>
              </a:r>
            </a:p>
          </p:txBody>
        </p:sp>
        <p:sp>
          <p:nvSpPr>
            <p:cNvPr id="51" name="TextBox 50"/>
            <p:cNvSpPr txBox="1"/>
            <p:nvPr/>
          </p:nvSpPr>
          <p:spPr>
            <a:xfrm>
              <a:off x="2779714" y="3516542"/>
              <a:ext cx="314325" cy="338554"/>
            </a:xfrm>
            <a:prstGeom prst="rect">
              <a:avLst/>
            </a:prstGeom>
            <a:noFill/>
          </p:spPr>
          <p:txBody>
            <a:bodyPr wrap="square" rtlCol="0">
              <a:spAutoFit/>
            </a:bodyPr>
            <a:lstStyle/>
            <a:p>
              <a:r>
                <a:rPr lang="en-GB" sz="1600" dirty="0">
                  <a:solidFill>
                    <a:schemeClr val="bg1"/>
                  </a:solidFill>
                </a:rPr>
                <a:t>T</a:t>
              </a:r>
            </a:p>
          </p:txBody>
        </p:sp>
        <p:sp>
          <p:nvSpPr>
            <p:cNvPr id="52" name="TextBox 51"/>
            <p:cNvSpPr txBox="1"/>
            <p:nvPr/>
          </p:nvSpPr>
          <p:spPr>
            <a:xfrm>
              <a:off x="2779714" y="4050012"/>
              <a:ext cx="314325" cy="338554"/>
            </a:xfrm>
            <a:prstGeom prst="rect">
              <a:avLst/>
            </a:prstGeom>
            <a:noFill/>
          </p:spPr>
          <p:txBody>
            <a:bodyPr wrap="square" rtlCol="0">
              <a:spAutoFit/>
            </a:bodyPr>
            <a:lstStyle/>
            <a:p>
              <a:r>
                <a:rPr lang="en-GB" sz="1600" dirty="0">
                  <a:solidFill>
                    <a:schemeClr val="bg1"/>
                  </a:solidFill>
                </a:rPr>
                <a:t>T</a:t>
              </a:r>
            </a:p>
          </p:txBody>
        </p:sp>
        <p:sp>
          <p:nvSpPr>
            <p:cNvPr id="53" name="TextBox 52"/>
            <p:cNvSpPr txBox="1"/>
            <p:nvPr/>
          </p:nvSpPr>
          <p:spPr>
            <a:xfrm>
              <a:off x="2789239" y="4640470"/>
              <a:ext cx="314325" cy="338554"/>
            </a:xfrm>
            <a:prstGeom prst="rect">
              <a:avLst/>
            </a:prstGeom>
            <a:noFill/>
          </p:spPr>
          <p:txBody>
            <a:bodyPr wrap="square" rtlCol="0">
              <a:spAutoFit/>
            </a:bodyPr>
            <a:lstStyle/>
            <a:p>
              <a:r>
                <a:rPr lang="en-GB" sz="1600" dirty="0">
                  <a:solidFill>
                    <a:schemeClr val="bg1"/>
                  </a:solidFill>
                </a:rPr>
                <a:t>T</a:t>
              </a:r>
            </a:p>
          </p:txBody>
        </p:sp>
        <p:sp>
          <p:nvSpPr>
            <p:cNvPr id="54" name="TextBox 53"/>
            <p:cNvSpPr txBox="1"/>
            <p:nvPr/>
          </p:nvSpPr>
          <p:spPr>
            <a:xfrm>
              <a:off x="4530493" y="2973279"/>
              <a:ext cx="314325" cy="338554"/>
            </a:xfrm>
            <a:prstGeom prst="rect">
              <a:avLst/>
            </a:prstGeom>
            <a:noFill/>
          </p:spPr>
          <p:txBody>
            <a:bodyPr wrap="square" rtlCol="0">
              <a:spAutoFit/>
            </a:bodyPr>
            <a:lstStyle/>
            <a:p>
              <a:r>
                <a:rPr lang="en-GB" sz="1600" dirty="0">
                  <a:solidFill>
                    <a:schemeClr val="bg1"/>
                  </a:solidFill>
                </a:rPr>
                <a:t>T</a:t>
              </a:r>
            </a:p>
          </p:txBody>
        </p:sp>
        <p:sp>
          <p:nvSpPr>
            <p:cNvPr id="55" name="TextBox 54"/>
            <p:cNvSpPr txBox="1"/>
            <p:nvPr/>
          </p:nvSpPr>
          <p:spPr>
            <a:xfrm>
              <a:off x="6722877" y="2401736"/>
              <a:ext cx="314325" cy="338554"/>
            </a:xfrm>
            <a:prstGeom prst="rect">
              <a:avLst/>
            </a:prstGeom>
            <a:noFill/>
          </p:spPr>
          <p:txBody>
            <a:bodyPr wrap="square" rtlCol="0">
              <a:spAutoFit/>
            </a:bodyPr>
            <a:lstStyle/>
            <a:p>
              <a:r>
                <a:rPr lang="en-GB" sz="1600" dirty="0">
                  <a:solidFill>
                    <a:schemeClr val="bg1"/>
                  </a:solidFill>
                </a:rPr>
                <a:t>T</a:t>
              </a:r>
            </a:p>
          </p:txBody>
        </p:sp>
        <p:sp>
          <p:nvSpPr>
            <p:cNvPr id="56" name="TextBox 55"/>
            <p:cNvSpPr txBox="1"/>
            <p:nvPr/>
          </p:nvSpPr>
          <p:spPr>
            <a:xfrm>
              <a:off x="6743609" y="2973279"/>
              <a:ext cx="314325" cy="338554"/>
            </a:xfrm>
            <a:prstGeom prst="rect">
              <a:avLst/>
            </a:prstGeom>
            <a:noFill/>
          </p:spPr>
          <p:txBody>
            <a:bodyPr wrap="square" rtlCol="0">
              <a:spAutoFit/>
            </a:bodyPr>
            <a:lstStyle/>
            <a:p>
              <a:r>
                <a:rPr lang="en-GB" sz="1600" dirty="0">
                  <a:solidFill>
                    <a:schemeClr val="bg1"/>
                  </a:solidFill>
                </a:rPr>
                <a:t>T</a:t>
              </a:r>
            </a:p>
          </p:txBody>
        </p:sp>
        <p:sp>
          <p:nvSpPr>
            <p:cNvPr id="57" name="TextBox 56"/>
            <p:cNvSpPr txBox="1"/>
            <p:nvPr/>
          </p:nvSpPr>
          <p:spPr>
            <a:xfrm>
              <a:off x="6738939" y="3248656"/>
              <a:ext cx="314325" cy="338554"/>
            </a:xfrm>
            <a:prstGeom prst="rect">
              <a:avLst/>
            </a:prstGeom>
            <a:noFill/>
          </p:spPr>
          <p:txBody>
            <a:bodyPr wrap="square" rtlCol="0">
              <a:spAutoFit/>
            </a:bodyPr>
            <a:lstStyle/>
            <a:p>
              <a:r>
                <a:rPr lang="en-GB" sz="1600" dirty="0">
                  <a:solidFill>
                    <a:schemeClr val="bg1"/>
                  </a:solidFill>
                </a:rPr>
                <a:t>T</a:t>
              </a:r>
            </a:p>
          </p:txBody>
        </p:sp>
        <p:sp>
          <p:nvSpPr>
            <p:cNvPr id="58" name="TextBox 57"/>
            <p:cNvSpPr txBox="1"/>
            <p:nvPr/>
          </p:nvSpPr>
          <p:spPr>
            <a:xfrm>
              <a:off x="6732497" y="3497395"/>
              <a:ext cx="314325" cy="338554"/>
            </a:xfrm>
            <a:prstGeom prst="rect">
              <a:avLst/>
            </a:prstGeom>
            <a:noFill/>
          </p:spPr>
          <p:txBody>
            <a:bodyPr wrap="square" rtlCol="0">
              <a:spAutoFit/>
            </a:bodyPr>
            <a:lstStyle/>
            <a:p>
              <a:r>
                <a:rPr lang="en-GB" sz="1600" dirty="0">
                  <a:solidFill>
                    <a:schemeClr val="bg1"/>
                  </a:solidFill>
                </a:rPr>
                <a:t>T</a:t>
              </a:r>
            </a:p>
          </p:txBody>
        </p:sp>
        <p:sp>
          <p:nvSpPr>
            <p:cNvPr id="59" name="TextBox 58"/>
            <p:cNvSpPr txBox="1"/>
            <p:nvPr/>
          </p:nvSpPr>
          <p:spPr>
            <a:xfrm>
              <a:off x="6738939" y="4050012"/>
              <a:ext cx="314325" cy="338554"/>
            </a:xfrm>
            <a:prstGeom prst="rect">
              <a:avLst/>
            </a:prstGeom>
            <a:noFill/>
          </p:spPr>
          <p:txBody>
            <a:bodyPr wrap="square" rtlCol="0">
              <a:spAutoFit/>
            </a:bodyPr>
            <a:lstStyle/>
            <a:p>
              <a:r>
                <a:rPr lang="en-GB" sz="1600" dirty="0">
                  <a:solidFill>
                    <a:schemeClr val="bg1"/>
                  </a:solidFill>
                </a:rPr>
                <a:t>T</a:t>
              </a:r>
            </a:p>
          </p:txBody>
        </p:sp>
        <p:sp>
          <p:nvSpPr>
            <p:cNvPr id="60" name="TextBox 59"/>
            <p:cNvSpPr txBox="1"/>
            <p:nvPr/>
          </p:nvSpPr>
          <p:spPr>
            <a:xfrm>
              <a:off x="6725026" y="4630147"/>
              <a:ext cx="314325" cy="338554"/>
            </a:xfrm>
            <a:prstGeom prst="rect">
              <a:avLst/>
            </a:prstGeom>
            <a:noFill/>
          </p:spPr>
          <p:txBody>
            <a:bodyPr wrap="square" rtlCol="0">
              <a:spAutoFit/>
            </a:bodyPr>
            <a:lstStyle/>
            <a:p>
              <a:r>
                <a:rPr lang="en-GB" sz="1600" dirty="0">
                  <a:solidFill>
                    <a:schemeClr val="bg1"/>
                  </a:solidFill>
                </a:rPr>
                <a:t>T</a:t>
              </a:r>
            </a:p>
          </p:txBody>
        </p:sp>
        <p:sp>
          <p:nvSpPr>
            <p:cNvPr id="61" name="TextBox 60"/>
            <p:cNvSpPr txBox="1"/>
            <p:nvPr/>
          </p:nvSpPr>
          <p:spPr>
            <a:xfrm>
              <a:off x="6732496" y="5181516"/>
              <a:ext cx="314325" cy="338554"/>
            </a:xfrm>
            <a:prstGeom prst="rect">
              <a:avLst/>
            </a:prstGeom>
            <a:noFill/>
          </p:spPr>
          <p:txBody>
            <a:bodyPr wrap="square" rtlCol="0">
              <a:spAutoFit/>
            </a:bodyPr>
            <a:lstStyle/>
            <a:p>
              <a:r>
                <a:rPr lang="en-GB" sz="1600" dirty="0">
                  <a:solidFill>
                    <a:schemeClr val="bg1"/>
                  </a:solidFill>
                </a:rPr>
                <a:t>T</a:t>
              </a:r>
            </a:p>
          </p:txBody>
        </p:sp>
        <p:sp>
          <p:nvSpPr>
            <p:cNvPr id="62" name="TextBox 61"/>
            <p:cNvSpPr txBox="1"/>
            <p:nvPr/>
          </p:nvSpPr>
          <p:spPr>
            <a:xfrm>
              <a:off x="4531497" y="1964231"/>
              <a:ext cx="314325" cy="338554"/>
            </a:xfrm>
            <a:prstGeom prst="rect">
              <a:avLst/>
            </a:prstGeom>
            <a:noFill/>
          </p:spPr>
          <p:txBody>
            <a:bodyPr wrap="square" rtlCol="0">
              <a:spAutoFit/>
            </a:bodyPr>
            <a:lstStyle/>
            <a:p>
              <a:r>
                <a:rPr lang="en-GB" sz="1600" dirty="0">
                  <a:solidFill>
                    <a:schemeClr val="bg1"/>
                  </a:solidFill>
                </a:rPr>
                <a:t>A</a:t>
              </a:r>
            </a:p>
          </p:txBody>
        </p:sp>
        <p:sp>
          <p:nvSpPr>
            <p:cNvPr id="63" name="TextBox 62"/>
            <p:cNvSpPr txBox="1"/>
            <p:nvPr/>
          </p:nvSpPr>
          <p:spPr>
            <a:xfrm>
              <a:off x="6722876" y="1964231"/>
              <a:ext cx="314325" cy="338554"/>
            </a:xfrm>
            <a:prstGeom prst="rect">
              <a:avLst/>
            </a:prstGeom>
            <a:noFill/>
          </p:spPr>
          <p:txBody>
            <a:bodyPr wrap="square" rtlCol="0">
              <a:spAutoFit/>
            </a:bodyPr>
            <a:lstStyle/>
            <a:p>
              <a:r>
                <a:rPr lang="en-GB" sz="1600" dirty="0">
                  <a:solidFill>
                    <a:schemeClr val="bg1"/>
                  </a:solidFill>
                </a:rPr>
                <a:t>A</a:t>
              </a:r>
            </a:p>
          </p:txBody>
        </p:sp>
      </p:grpSp>
      <p:sp>
        <p:nvSpPr>
          <p:cNvPr id="68" name="Rounded Rectangle 67"/>
          <p:cNvSpPr/>
          <p:nvPr/>
        </p:nvSpPr>
        <p:spPr>
          <a:xfrm>
            <a:off x="6762752" y="4408690"/>
            <a:ext cx="200025" cy="2266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TextBox 64"/>
          <p:cNvSpPr txBox="1"/>
          <p:nvPr/>
        </p:nvSpPr>
        <p:spPr>
          <a:xfrm>
            <a:off x="6734083" y="4363926"/>
            <a:ext cx="314325" cy="338554"/>
          </a:xfrm>
          <a:prstGeom prst="rect">
            <a:avLst/>
          </a:prstGeom>
          <a:noFill/>
        </p:spPr>
        <p:txBody>
          <a:bodyPr wrap="square" rtlCol="0">
            <a:spAutoFit/>
          </a:bodyPr>
          <a:lstStyle/>
          <a:p>
            <a:r>
              <a:rPr lang="en-GB" sz="1600" dirty="0">
                <a:solidFill>
                  <a:schemeClr val="bg1"/>
                </a:solidFill>
              </a:rPr>
              <a:t>T</a:t>
            </a:r>
          </a:p>
        </p:txBody>
      </p:sp>
      <p:sp>
        <p:nvSpPr>
          <p:cNvPr id="66" name="Footer Placeholder 3">
            <a:extLst>
              <a:ext uri="{FF2B5EF4-FFF2-40B4-BE49-F238E27FC236}">
                <a16:creationId xmlns:a16="http://schemas.microsoft.com/office/drawing/2014/main" id="{0AE3112C-A960-4085-94FA-7491EBEEA665}"/>
              </a:ext>
            </a:extLst>
          </p:cNvPr>
          <p:cNvSpPr>
            <a:spLocks noGrp="1"/>
          </p:cNvSpPr>
          <p:nvPr>
            <p:ph type="ftr" sz="quarter" idx="4294967295"/>
          </p:nvPr>
        </p:nvSpPr>
        <p:spPr>
          <a:xfrm>
            <a:off x="270263" y="6077593"/>
            <a:ext cx="4292373" cy="273844"/>
          </a:xfrm>
          <a:prstGeom prst="rect">
            <a:avLst/>
          </a:prstGeom>
        </p:spPr>
        <p:txBody>
          <a:bodyPr/>
          <a:lstStyle/>
          <a:p>
            <a:pPr algn="l"/>
            <a:r>
              <a:rPr lang="en-GB" sz="900" dirty="0">
                <a:solidFill>
                  <a:schemeClr val="bg1">
                    <a:lumMod val="75000"/>
                  </a:schemeClr>
                </a:solidFill>
                <a:latin typeface="Arial" panose="020B0604020202020204" pitchFamily="34" charset="0"/>
                <a:cs typeface="Arial" panose="020B0604020202020204" pitchFamily="34" charset="0"/>
              </a:rPr>
              <a:t>NTGLH005 - Clinical genetic testing methods</a:t>
            </a:r>
          </a:p>
        </p:txBody>
      </p:sp>
      <p:pic>
        <p:nvPicPr>
          <p:cNvPr id="5" name="Audio 4">
            <a:hlinkClick r:id="" action="ppaction://media"/>
            <a:extLst>
              <a:ext uri="{FF2B5EF4-FFF2-40B4-BE49-F238E27FC236}">
                <a16:creationId xmlns:a16="http://schemas.microsoft.com/office/drawing/2014/main" id="{6794BF52-68CA-D84F-9731-4FEAD1783FB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4179980106"/>
      </p:ext>
    </p:extLst>
  </p:cSld>
  <p:clrMapOvr>
    <a:masterClrMapping/>
  </p:clrMapOvr>
  <mc:AlternateContent xmlns:mc="http://schemas.openxmlformats.org/markup-compatibility/2006" xmlns:p14="http://schemas.microsoft.com/office/powerpoint/2010/main">
    <mc:Choice Requires="p14">
      <p:transition spd="slow" p14:dur="2000" advTm="37992"/>
    </mc:Choice>
    <mc:Fallback xmlns="">
      <p:transition spd="slow" advTm="379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912C777-3AC1-C649-AAF5-A756DD681940}"/>
              </a:ext>
            </a:extLst>
          </p:cNvPr>
          <p:cNvSpPr txBox="1">
            <a:spLocks noChangeArrowheads="1"/>
          </p:cNvSpPr>
          <p:nvPr/>
        </p:nvSpPr>
        <p:spPr bwMode="auto">
          <a:xfrm>
            <a:off x="270263" y="178595"/>
            <a:ext cx="8723835" cy="571500"/>
          </a:xfrm>
          <a:prstGeom prst="rect">
            <a:avLst/>
          </a:prstGeom>
          <a:noFill/>
          <a:ln w="9525">
            <a:noFill/>
            <a:miter lim="800000"/>
            <a:headEnd/>
            <a:tailEnd/>
          </a:ln>
        </p:spPr>
        <p:txBody>
          <a:bodyPr anchor="ctr"/>
          <a:lstStyle/>
          <a:p>
            <a:pPr algn="ctr">
              <a:defRPr/>
            </a:pPr>
            <a:r>
              <a:rPr lang="en-GB" sz="4000" kern="0" dirty="0">
                <a:solidFill>
                  <a:schemeClr val="accent1">
                    <a:lumMod val="75000"/>
                  </a:schemeClr>
                </a:solidFill>
                <a:effectLst>
                  <a:outerShdw blurRad="38100" dist="38100" dir="2700000" algn="tl">
                    <a:srgbClr val="000000">
                      <a:alpha val="43137"/>
                    </a:srgbClr>
                  </a:outerShdw>
                </a:effectLst>
                <a:latin typeface="Calibri"/>
                <a:ea typeface="+mj-ea"/>
                <a:cs typeface="Calibri"/>
              </a:rPr>
              <a:t>Depth of coverage</a:t>
            </a: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2961" y="2121782"/>
            <a:ext cx="8238437" cy="2045483"/>
          </a:xfrm>
          <a:prstGeom prst="rect">
            <a:avLst/>
          </a:prstGeom>
        </p:spPr>
      </p:pic>
      <p:sp>
        <p:nvSpPr>
          <p:cNvPr id="5" name="Footer Placeholder 3">
            <a:extLst>
              <a:ext uri="{FF2B5EF4-FFF2-40B4-BE49-F238E27FC236}">
                <a16:creationId xmlns:a16="http://schemas.microsoft.com/office/drawing/2014/main" id="{0AE3112C-A960-4085-94FA-7491EBEEA665}"/>
              </a:ext>
            </a:extLst>
          </p:cNvPr>
          <p:cNvSpPr>
            <a:spLocks noGrp="1"/>
          </p:cNvSpPr>
          <p:nvPr>
            <p:ph type="ftr" sz="quarter" idx="4294967295"/>
          </p:nvPr>
        </p:nvSpPr>
        <p:spPr>
          <a:xfrm>
            <a:off x="270263" y="6077593"/>
            <a:ext cx="4292373" cy="273844"/>
          </a:xfrm>
          <a:prstGeom prst="rect">
            <a:avLst/>
          </a:prstGeom>
        </p:spPr>
        <p:txBody>
          <a:bodyPr/>
          <a:lstStyle/>
          <a:p>
            <a:pPr algn="l"/>
            <a:r>
              <a:rPr lang="en-GB" sz="900" dirty="0">
                <a:solidFill>
                  <a:schemeClr val="bg1">
                    <a:lumMod val="75000"/>
                  </a:schemeClr>
                </a:solidFill>
                <a:latin typeface="Arial" panose="020B0604020202020204" pitchFamily="34" charset="0"/>
                <a:cs typeface="Arial" panose="020B0604020202020204" pitchFamily="34" charset="0"/>
              </a:rPr>
              <a:t>NTGLH005 - Clinical genetic testing methods</a:t>
            </a:r>
          </a:p>
        </p:txBody>
      </p:sp>
      <p:pic>
        <p:nvPicPr>
          <p:cNvPr id="2" name="Audio 1">
            <a:hlinkClick r:id="" action="ppaction://media"/>
            <a:extLst>
              <a:ext uri="{FF2B5EF4-FFF2-40B4-BE49-F238E27FC236}">
                <a16:creationId xmlns:a16="http://schemas.microsoft.com/office/drawing/2014/main" id="{8BC3A4F9-4491-2749-A752-E733D8622AA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90887085"/>
      </p:ext>
    </p:extLst>
  </p:cSld>
  <p:clrMapOvr>
    <a:masterClrMapping/>
  </p:clrMapOvr>
  <mc:AlternateContent xmlns:mc="http://schemas.openxmlformats.org/markup-compatibility/2006" xmlns:p14="http://schemas.microsoft.com/office/powerpoint/2010/main">
    <mc:Choice Requires="p14">
      <p:transition spd="slow" p14:dur="2000" advTm="22026"/>
    </mc:Choice>
    <mc:Fallback xmlns="">
      <p:transition spd="slow" advTm="220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457200" y="72232"/>
            <a:ext cx="8229600" cy="1143000"/>
          </a:xfrm>
        </p:spPr>
        <p:txBody>
          <a:bodyPr>
            <a:normAutofit/>
          </a:bodyPr>
          <a:lstStyle/>
          <a:p>
            <a:pPr algn="ctr"/>
            <a:r>
              <a:rPr lang="en-GB" sz="4000" dirty="0">
                <a:solidFill>
                  <a:schemeClr val="accent1">
                    <a:lumMod val="75000"/>
                  </a:schemeClr>
                </a:solidFill>
                <a:effectLst>
                  <a:outerShdw blurRad="38100" dist="38100" dir="2700000" algn="tl">
                    <a:srgbClr val="000000">
                      <a:alpha val="43137"/>
                    </a:srgbClr>
                  </a:outerShdw>
                </a:effectLst>
                <a:latin typeface="+mn-lt"/>
              </a:rPr>
              <a:t>WES v WGS</a:t>
            </a:r>
          </a:p>
        </p:txBody>
      </p:sp>
      <p:sp>
        <p:nvSpPr>
          <p:cNvPr id="10" name="Text Placeholder 6"/>
          <p:cNvSpPr txBox="1">
            <a:spLocks/>
          </p:cNvSpPr>
          <p:nvPr/>
        </p:nvSpPr>
        <p:spPr>
          <a:xfrm>
            <a:off x="457200" y="1535113"/>
            <a:ext cx="4040188" cy="6397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dirty="0"/>
              <a:t>WES</a:t>
            </a:r>
          </a:p>
        </p:txBody>
      </p:sp>
      <p:sp>
        <p:nvSpPr>
          <p:cNvPr id="11" name="Content Placeholder 4"/>
          <p:cNvSpPr>
            <a:spLocks noGrp="1"/>
          </p:cNvSpPr>
          <p:nvPr>
            <p:ph sz="half" idx="4294967295"/>
          </p:nvPr>
        </p:nvSpPr>
        <p:spPr>
          <a:xfrm>
            <a:off x="457200" y="2174875"/>
            <a:ext cx="4040188" cy="3951288"/>
          </a:xfrm>
          <a:prstGeom prst="rect">
            <a:avLst/>
          </a:prstGeom>
        </p:spPr>
        <p:txBody>
          <a:bodyPr/>
          <a:lstStyle/>
          <a:p>
            <a:r>
              <a:rPr lang="en-GB" dirty="0"/>
              <a:t>Cheaper</a:t>
            </a:r>
          </a:p>
          <a:p>
            <a:r>
              <a:rPr lang="en-GB" dirty="0"/>
              <a:t>Majority of disease causing variants will be in the exome</a:t>
            </a:r>
          </a:p>
          <a:p>
            <a:r>
              <a:rPr lang="en-GB" dirty="0"/>
              <a:t>Less analysis time required</a:t>
            </a:r>
          </a:p>
          <a:p>
            <a:r>
              <a:rPr lang="en-GB" dirty="0"/>
              <a:t>Highly variable coverage</a:t>
            </a:r>
          </a:p>
        </p:txBody>
      </p:sp>
      <p:sp>
        <p:nvSpPr>
          <p:cNvPr id="12" name="Text Placeholder 7"/>
          <p:cNvSpPr txBox="1">
            <a:spLocks/>
          </p:cNvSpPr>
          <p:nvPr/>
        </p:nvSpPr>
        <p:spPr>
          <a:xfrm>
            <a:off x="4645025" y="1535113"/>
            <a:ext cx="4041775" cy="63976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dirty="0"/>
              <a:t>WGS</a:t>
            </a:r>
          </a:p>
        </p:txBody>
      </p:sp>
      <p:sp>
        <p:nvSpPr>
          <p:cNvPr id="13" name="Content Placeholder 8"/>
          <p:cNvSpPr>
            <a:spLocks noGrp="1"/>
          </p:cNvSpPr>
          <p:nvPr>
            <p:ph sz="quarter" idx="4294967295"/>
          </p:nvPr>
        </p:nvSpPr>
        <p:spPr>
          <a:xfrm>
            <a:off x="4645025" y="2174875"/>
            <a:ext cx="4041775" cy="3951288"/>
          </a:xfrm>
          <a:prstGeom prst="rect">
            <a:avLst/>
          </a:prstGeom>
        </p:spPr>
        <p:txBody>
          <a:bodyPr/>
          <a:lstStyle/>
          <a:p>
            <a:r>
              <a:rPr lang="en-GB" dirty="0"/>
              <a:t>Capture info on all genome</a:t>
            </a:r>
          </a:p>
          <a:p>
            <a:pPr lvl="1"/>
            <a:r>
              <a:rPr lang="en-GB" dirty="0"/>
              <a:t>Future proof</a:t>
            </a:r>
          </a:p>
          <a:p>
            <a:r>
              <a:rPr lang="en-GB" dirty="0"/>
              <a:t>More reliable sequence coverage</a:t>
            </a:r>
          </a:p>
          <a:p>
            <a:r>
              <a:rPr lang="en-GB" dirty="0"/>
              <a:t>Limited ability to interpret</a:t>
            </a:r>
          </a:p>
          <a:p>
            <a:endParaRPr lang="en-GB" dirty="0">
              <a:solidFill>
                <a:srgbClr val="FF0000"/>
              </a:solidFill>
            </a:endParaRPr>
          </a:p>
          <a:p>
            <a:endParaRPr lang="en-GB" dirty="0"/>
          </a:p>
        </p:txBody>
      </p:sp>
      <p:sp>
        <p:nvSpPr>
          <p:cNvPr id="14" name="Footer Placeholder 3">
            <a:extLst>
              <a:ext uri="{FF2B5EF4-FFF2-40B4-BE49-F238E27FC236}">
                <a16:creationId xmlns:a16="http://schemas.microsoft.com/office/drawing/2014/main" id="{0AE3112C-A960-4085-94FA-7491EBEEA665}"/>
              </a:ext>
            </a:extLst>
          </p:cNvPr>
          <p:cNvSpPr>
            <a:spLocks noGrp="1"/>
          </p:cNvSpPr>
          <p:nvPr>
            <p:ph type="ftr" sz="quarter" idx="4294967295"/>
          </p:nvPr>
        </p:nvSpPr>
        <p:spPr>
          <a:xfrm>
            <a:off x="270263" y="6077593"/>
            <a:ext cx="4292373" cy="273844"/>
          </a:xfrm>
          <a:prstGeom prst="rect">
            <a:avLst/>
          </a:prstGeom>
        </p:spPr>
        <p:txBody>
          <a:bodyPr/>
          <a:lstStyle/>
          <a:p>
            <a:pPr algn="l"/>
            <a:r>
              <a:rPr lang="en-GB" sz="900" dirty="0">
                <a:solidFill>
                  <a:schemeClr val="bg1">
                    <a:lumMod val="75000"/>
                  </a:schemeClr>
                </a:solidFill>
                <a:latin typeface="Arial" panose="020B0604020202020204" pitchFamily="34" charset="0"/>
                <a:cs typeface="Arial" panose="020B0604020202020204" pitchFamily="34" charset="0"/>
              </a:rPr>
              <a:t>NTGLH005 - Clinical genetic testing methods</a:t>
            </a:r>
          </a:p>
        </p:txBody>
      </p:sp>
      <p:pic>
        <p:nvPicPr>
          <p:cNvPr id="2" name="Audio 1">
            <a:hlinkClick r:id="" action="ppaction://media"/>
            <a:extLst>
              <a:ext uri="{FF2B5EF4-FFF2-40B4-BE49-F238E27FC236}">
                <a16:creationId xmlns:a16="http://schemas.microsoft.com/office/drawing/2014/main" id="{44A805A4-38C5-B14D-A0E6-FC07DF4E61E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083577012"/>
      </p:ext>
    </p:extLst>
  </p:cSld>
  <p:clrMapOvr>
    <a:masterClrMapping/>
  </p:clrMapOvr>
  <mc:AlternateContent xmlns:mc="http://schemas.openxmlformats.org/markup-compatibility/2006" xmlns:p14="http://schemas.microsoft.com/office/powerpoint/2010/main">
    <mc:Choice Requires="p14">
      <p:transition spd="slow" p14:dur="2000" advTm="38035"/>
    </mc:Choice>
    <mc:Fallback xmlns="">
      <p:transition spd="slow" advTm="380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10000"/>
          </a:bodyPr>
          <a:lstStyle/>
          <a:p>
            <a:r>
              <a:rPr lang="en-GB" b="1" dirty="0"/>
              <a:t>North Thames Genomic Laboratory Hub</a:t>
            </a:r>
            <a:endParaRPr lang="en-GB" dirty="0"/>
          </a:p>
          <a:p>
            <a:pPr marL="0" indent="0"/>
            <a:r>
              <a:rPr lang="en-GB" dirty="0"/>
              <a:t>    Follow us: </a:t>
            </a:r>
            <a:r>
              <a:rPr lang="en-GB" dirty="0">
                <a:solidFill>
                  <a:srgbClr val="0070C0"/>
                </a:solidFill>
              </a:rPr>
              <a:t>@</a:t>
            </a:r>
            <a:r>
              <a:rPr lang="en-GB" dirty="0" err="1">
                <a:solidFill>
                  <a:srgbClr val="0070C0"/>
                </a:solidFill>
              </a:rPr>
              <a:t>NorthThamesGLH</a:t>
            </a:r>
            <a:endParaRPr lang="en-GB" dirty="0">
              <a:solidFill>
                <a:srgbClr val="0070C0"/>
              </a:solidFill>
            </a:endParaRPr>
          </a:p>
          <a:p>
            <a:pPr marL="0" indent="0"/>
            <a:r>
              <a:rPr lang="en-GB" dirty="0"/>
              <a:t>    Contact us at: </a:t>
            </a:r>
            <a:r>
              <a:rPr lang="en-GB" dirty="0">
                <a:solidFill>
                  <a:srgbClr val="0070C0"/>
                </a:solidFill>
              </a:rPr>
              <a:t>gos-tr.norththamesglh@nhs.net </a:t>
            </a:r>
          </a:p>
          <a:p>
            <a:pPr marL="0" indent="0">
              <a:buNone/>
            </a:pPr>
            <a:r>
              <a:rPr lang="en-GB" dirty="0"/>
              <a:t> </a:t>
            </a:r>
          </a:p>
          <a:p>
            <a:r>
              <a:rPr lang="en-GB" b="1" dirty="0"/>
              <a:t>Further education </a:t>
            </a:r>
            <a:r>
              <a:rPr lang="en-GB" b="1" i="1" dirty="0"/>
              <a:t>(as an example)</a:t>
            </a:r>
            <a:endParaRPr lang="en-GB" i="1" dirty="0"/>
          </a:p>
          <a:p>
            <a:r>
              <a:rPr lang="en-GB" dirty="0">
                <a:hlinkClick r:id="rId3"/>
              </a:rPr>
              <a:t>https://www.genomicseducation.hee.nhs.uk/education/core-concepts/what-is-genomics/</a:t>
            </a:r>
          </a:p>
          <a:p>
            <a:r>
              <a:rPr lang="en-GB" dirty="0">
                <a:hlinkClick r:id="rId3"/>
              </a:rPr>
              <a:t>https://www.yourgenome.org/topic/in-the-cell</a:t>
            </a:r>
          </a:p>
          <a:p>
            <a:r>
              <a:rPr lang="en-GB" dirty="0">
                <a:hlinkClick r:id="rId3"/>
              </a:rPr>
              <a:t>https://www.futurelearn.com/programs/genomics-in-healthcare</a:t>
            </a:r>
            <a:endParaRPr lang="en-GB" dirty="0"/>
          </a:p>
          <a:p>
            <a:endParaRPr lang="en-GB" dirty="0"/>
          </a:p>
        </p:txBody>
      </p:sp>
      <p:sp>
        <p:nvSpPr>
          <p:cNvPr id="6" name="Title 1"/>
          <p:cNvSpPr txBox="1">
            <a:spLocks/>
          </p:cNvSpPr>
          <p:nvPr/>
        </p:nvSpPr>
        <p:spPr>
          <a:xfrm>
            <a:off x="628650" y="160773"/>
            <a:ext cx="8435296" cy="64807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smtClean="0">
                <a:solidFill>
                  <a:schemeClr val="accent1">
                    <a:lumMod val="75000"/>
                  </a:schemeClr>
                </a:solidFill>
                <a:effectLst>
                  <a:outerShdw blurRad="38100" dist="38100" dir="2700000" algn="tl">
                    <a:srgbClr val="000000">
                      <a:alpha val="43137"/>
                    </a:srgbClr>
                  </a:outerShdw>
                </a:effectLst>
                <a:latin typeface="+mn-lt"/>
              </a:rPr>
              <a:t/>
            </a:r>
            <a:br>
              <a:rPr lang="en-GB" sz="4000" smtClean="0">
                <a:solidFill>
                  <a:schemeClr val="accent1">
                    <a:lumMod val="75000"/>
                  </a:schemeClr>
                </a:solidFill>
                <a:effectLst>
                  <a:outerShdw blurRad="38100" dist="38100" dir="2700000" algn="tl">
                    <a:srgbClr val="000000">
                      <a:alpha val="43137"/>
                    </a:srgbClr>
                  </a:outerShdw>
                </a:effectLst>
                <a:latin typeface="+mn-lt"/>
              </a:rPr>
            </a:br>
            <a:r>
              <a:rPr lang="en-GB" sz="4000" smtClean="0">
                <a:solidFill>
                  <a:schemeClr val="accent1">
                    <a:lumMod val="75000"/>
                  </a:schemeClr>
                </a:solidFill>
                <a:effectLst>
                  <a:outerShdw blurRad="38100" dist="38100" dir="2700000" algn="tl">
                    <a:srgbClr val="000000">
                      <a:alpha val="43137"/>
                    </a:srgbClr>
                  </a:outerShdw>
                </a:effectLst>
                <a:latin typeface="+mn-lt"/>
              </a:rPr>
              <a:t>Advice and educational resources</a:t>
            </a:r>
            <a:br>
              <a:rPr lang="en-GB" sz="4000" smtClean="0">
                <a:solidFill>
                  <a:schemeClr val="accent1">
                    <a:lumMod val="75000"/>
                  </a:schemeClr>
                </a:solidFill>
                <a:effectLst>
                  <a:outerShdw blurRad="38100" dist="38100" dir="2700000" algn="tl">
                    <a:srgbClr val="000000">
                      <a:alpha val="43137"/>
                    </a:srgbClr>
                  </a:outerShdw>
                </a:effectLst>
                <a:latin typeface="+mn-lt"/>
              </a:rPr>
            </a:br>
            <a:endParaRPr lang="en-GB" sz="4000" dirty="0">
              <a:solidFill>
                <a:schemeClr val="accent1">
                  <a:lumMod val="75000"/>
                </a:schemeClr>
              </a:solidFill>
              <a:effectLst>
                <a:outerShdw blurRad="38100" dist="38100" dir="2700000" algn="tl">
                  <a:srgbClr val="000000">
                    <a:alpha val="43137"/>
                  </a:srgbClr>
                </a:outerShdw>
              </a:effectLst>
              <a:latin typeface="+mn-lt"/>
            </a:endParaRPr>
          </a:p>
        </p:txBody>
      </p:sp>
    </p:spTree>
    <p:extLst>
      <p:ext uri="{BB962C8B-B14F-4D97-AF65-F5344CB8AC3E}">
        <p14:creationId xmlns:p14="http://schemas.microsoft.com/office/powerpoint/2010/main" val="2436263371"/>
      </p:ext>
    </p:extLst>
  </p:cSld>
  <p:clrMapOvr>
    <a:masterClrMapping/>
  </p:clrMapOvr>
  <mc:AlternateContent xmlns:mc="http://schemas.openxmlformats.org/markup-compatibility/2006" xmlns:p14="http://schemas.microsoft.com/office/powerpoint/2010/main">
    <mc:Choice Requires="p14">
      <p:transition spd="slow" p14:dur="2000" advTm="14004"/>
    </mc:Choice>
    <mc:Fallback xmlns="">
      <p:transition spd="slow" advTm="14004"/>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 name="Shape 454"/>
          <p:cNvSpPr>
            <a:spLocks noGrp="1"/>
          </p:cNvSpPr>
          <p:nvPr>
            <p:ph type="title"/>
          </p:nvPr>
        </p:nvSpPr>
        <p:spPr>
          <a:xfrm>
            <a:off x="304885" y="437326"/>
            <a:ext cx="8229600" cy="723788"/>
          </a:xfrm>
          <a:prstGeom prst="rect">
            <a:avLst/>
          </a:prstGeom>
        </p:spPr>
        <p:txBody>
          <a:bodyPr>
            <a:noAutofit/>
          </a:bodyPr>
          <a:lstStyle/>
          <a:p>
            <a:r>
              <a:rPr lang="en-GB" sz="3800" b="1" dirty="0">
                <a:solidFill>
                  <a:srgbClr val="0070C0"/>
                </a:solidFill>
                <a:latin typeface="+mn-lt"/>
              </a:rPr>
              <a:t>Any questions?</a:t>
            </a:r>
            <a:br>
              <a:rPr lang="en-GB" sz="3800" b="1" dirty="0">
                <a:solidFill>
                  <a:srgbClr val="0070C0"/>
                </a:solidFill>
                <a:latin typeface="+mn-lt"/>
              </a:rPr>
            </a:br>
            <a:endParaRPr sz="3800" b="1" dirty="0">
              <a:solidFill>
                <a:srgbClr val="0070C0"/>
              </a:solidFill>
              <a:latin typeface="+mn-lt"/>
            </a:endParaRPr>
          </a:p>
        </p:txBody>
      </p:sp>
      <p:sp>
        <p:nvSpPr>
          <p:cNvPr id="7" name="Shape 454"/>
          <p:cNvSpPr txBox="1">
            <a:spLocks/>
          </p:cNvSpPr>
          <p:nvPr/>
        </p:nvSpPr>
        <p:spPr>
          <a:xfrm>
            <a:off x="457200" y="116631"/>
            <a:ext cx="8229600" cy="747370"/>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GB" dirty="0">
              <a:solidFill>
                <a:schemeClr val="bg1"/>
              </a:solidFill>
            </a:endParaRPr>
          </a:p>
        </p:txBody>
      </p:sp>
      <p:pic>
        <p:nvPicPr>
          <p:cNvPr id="2051" name="Picture 3" descr="C:\Users\Mellir\AppData\Local\Microsoft\Windows\Temporary Internet Files\Content.IE5\EU7AD3KP\question-mark[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01290" y="221039"/>
            <a:ext cx="2388499" cy="2496277"/>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207608" y="2777222"/>
            <a:ext cx="4572000" cy="4047262"/>
          </a:xfrm>
          <a:prstGeom prst="rect">
            <a:avLst/>
          </a:prstGeom>
          <a:solidFill>
            <a:schemeClr val="bg1"/>
          </a:solidFill>
        </p:spPr>
        <p:txBody>
          <a:bodyPr>
            <a:spAutoFit/>
          </a:bodyPr>
          <a:lstStyle/>
          <a:p>
            <a:r>
              <a:rPr lang="en-US" dirty="0"/>
              <a:t>Francesca Faravelli, Consultant Clinical Geneticist</a:t>
            </a:r>
          </a:p>
          <a:p>
            <a:r>
              <a:rPr lang="en-US" dirty="0"/>
              <a:t>Francesca.Faravelli@gosh.nhs.uk</a:t>
            </a:r>
          </a:p>
          <a:p>
            <a:endParaRPr lang="en-GB" dirty="0"/>
          </a:p>
          <a:p>
            <a:r>
              <a:rPr lang="en-GB" dirty="0"/>
              <a:t>North Thames GLH Education &amp; Training Lead: Corinne Trim </a:t>
            </a:r>
          </a:p>
          <a:p>
            <a:r>
              <a:rPr lang="en-GB" dirty="0"/>
              <a:t>corinne.trim@gosh.nhs.uk </a:t>
            </a:r>
          </a:p>
          <a:p>
            <a:endParaRPr lang="en-GB" dirty="0"/>
          </a:p>
          <a:p>
            <a:r>
              <a:rPr lang="en-GB" dirty="0"/>
              <a:t>Includes slides adapted from </a:t>
            </a:r>
          </a:p>
          <a:p>
            <a:r>
              <a:rPr lang="en-GB" dirty="0">
                <a:solidFill>
                  <a:srgbClr val="FF0000"/>
                </a:solidFill>
                <a:hlinkClick r:id="rId4"/>
              </a:rPr>
              <a:t>https://www.genomicseducation.hee.nhs.uk/supporting-the-nhs-genomic-medicine-service/</a:t>
            </a:r>
            <a:endParaRPr lang="en-GB" dirty="0">
              <a:solidFill>
                <a:srgbClr val="FF0000"/>
              </a:solidFill>
            </a:endParaRPr>
          </a:p>
          <a:p>
            <a:pPr>
              <a:spcBef>
                <a:spcPts val="600"/>
              </a:spcBef>
            </a:pPr>
            <a:r>
              <a:rPr lang="en-GB" dirty="0">
                <a:hlinkClick r:id="rId5"/>
              </a:rPr>
              <a:t>https://www.england.nhs.uk/wp-content/uploads/2018/08/national-genomic-test-directory-faqs.pdf</a:t>
            </a:r>
            <a:endParaRPr lang="en-GB" dirty="0"/>
          </a:p>
        </p:txBody>
      </p:sp>
      <p:sp>
        <p:nvSpPr>
          <p:cNvPr id="8" name="Rectangle 7"/>
          <p:cNvSpPr/>
          <p:nvPr/>
        </p:nvSpPr>
        <p:spPr>
          <a:xfrm>
            <a:off x="5092555" y="2744884"/>
            <a:ext cx="3854339" cy="1200329"/>
          </a:xfrm>
          <a:prstGeom prst="rect">
            <a:avLst/>
          </a:prstGeom>
          <a:solidFill>
            <a:schemeClr val="bg1"/>
          </a:solidFill>
        </p:spPr>
        <p:txBody>
          <a:bodyPr wrap="square">
            <a:spAutoFit/>
          </a:bodyPr>
          <a:lstStyle/>
          <a:p>
            <a:r>
              <a:rPr lang="en-GB" dirty="0"/>
              <a:t>Primary </a:t>
            </a:r>
            <a:r>
              <a:rPr lang="en-GB" dirty="0" smtClean="0"/>
              <a:t>author - Shazia </a:t>
            </a:r>
            <a:r>
              <a:rPr lang="en-GB" dirty="0"/>
              <a:t>Mahamdallie, Senior Scientist, </a:t>
            </a:r>
            <a:r>
              <a:rPr lang="en-GB" dirty="0" smtClean="0"/>
              <a:t>GOSH.</a:t>
            </a:r>
          </a:p>
          <a:p>
            <a:r>
              <a:rPr lang="en-GB" dirty="0" smtClean="0"/>
              <a:t>Narrated by - Dahlia Hopmeier</a:t>
            </a:r>
            <a:r>
              <a:rPr lang="en-GB" dirty="0"/>
              <a:t>, Genomics Clinical </a:t>
            </a:r>
            <a:r>
              <a:rPr lang="en-GB" dirty="0" smtClean="0"/>
              <a:t>Fellow, GOSH.</a:t>
            </a:r>
            <a:endParaRPr lang="en-GB" dirty="0"/>
          </a:p>
        </p:txBody>
      </p:sp>
      <p:pic>
        <p:nvPicPr>
          <p:cNvPr id="12" name="Picture 11">
            <a:extLst>
              <a:ext uri="{FF2B5EF4-FFF2-40B4-BE49-F238E27FC236}">
                <a16:creationId xmlns:a16="http://schemas.microsoft.com/office/drawing/2014/main" id="{9CC2F236-6503-4FA1-9F67-BE6ABF503BD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04248" y="5445224"/>
            <a:ext cx="2057093" cy="1044603"/>
          </a:xfrm>
          <a:prstGeom prst="rect">
            <a:avLst/>
          </a:prstGeom>
        </p:spPr>
      </p:pic>
    </p:spTree>
    <p:extLst>
      <p:ext uri="{BB962C8B-B14F-4D97-AF65-F5344CB8AC3E}">
        <p14:creationId xmlns:p14="http://schemas.microsoft.com/office/powerpoint/2010/main" val="540141168"/>
      </p:ext>
    </p:extLst>
  </p:cSld>
  <p:clrMapOvr>
    <a:masterClrMapping/>
  </p:clrMapOvr>
  <mc:AlternateContent xmlns:mc="http://schemas.openxmlformats.org/markup-compatibility/2006" xmlns:p14="http://schemas.microsoft.com/office/powerpoint/2010/main">
    <mc:Choice Requires="p14">
      <p:transition p14:dur="0" advTm="5026"/>
    </mc:Choice>
    <mc:Fallback xmlns="">
      <p:transition advTm="5026"/>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49" y="0"/>
            <a:ext cx="7886700" cy="1325563"/>
          </a:xfrm>
        </p:spPr>
        <p:txBody>
          <a:bodyPr>
            <a:normAutofit/>
          </a:bodyPr>
          <a:lstStyle/>
          <a:p>
            <a:pPr algn="ctr"/>
            <a:r>
              <a:rPr lang="en-GB" sz="4000" dirty="0">
                <a:solidFill>
                  <a:schemeClr val="accent1">
                    <a:lumMod val="75000"/>
                  </a:schemeClr>
                </a:solidFill>
                <a:effectLst>
                  <a:outerShdw blurRad="38100" dist="38100" dir="2700000" algn="tl">
                    <a:srgbClr val="000000">
                      <a:alpha val="43137"/>
                    </a:srgbClr>
                  </a:outerShdw>
                </a:effectLst>
                <a:latin typeface="+mn-lt"/>
              </a:rPr>
              <a:t>Methodologies</a:t>
            </a:r>
          </a:p>
        </p:txBody>
      </p:sp>
      <p:sp>
        <p:nvSpPr>
          <p:cNvPr id="3" name="Content Placeholder 2"/>
          <p:cNvSpPr>
            <a:spLocks noGrp="1"/>
          </p:cNvSpPr>
          <p:nvPr>
            <p:ph idx="1"/>
          </p:nvPr>
        </p:nvSpPr>
        <p:spPr>
          <a:xfrm>
            <a:off x="628649" y="1825625"/>
            <a:ext cx="8112579" cy="4351338"/>
          </a:xfrm>
        </p:spPr>
        <p:txBody>
          <a:bodyPr/>
          <a:lstStyle/>
          <a:p>
            <a:pPr marL="0" indent="0" algn="just">
              <a:buNone/>
            </a:pPr>
            <a:r>
              <a:rPr lang="en-GB" dirty="0"/>
              <a:t>National Health Service England (NHSE) National Test Directory (TD) ‘genetic’ testing methodologies are grouped broadly into two categories depending on the type of abnormality being measured:</a:t>
            </a:r>
          </a:p>
          <a:p>
            <a:pPr marL="514350" indent="-514350" algn="just">
              <a:buAutoNum type="arabicParenBoth"/>
            </a:pPr>
            <a:endParaRPr lang="en-GB" dirty="0"/>
          </a:p>
          <a:p>
            <a:pPr marL="514350" indent="-514350" algn="just">
              <a:buAutoNum type="arabicParenBoth"/>
            </a:pPr>
            <a:r>
              <a:rPr lang="en-GB" dirty="0"/>
              <a:t>Cytogenetic - detect abnormalities in chromosome structure</a:t>
            </a:r>
          </a:p>
          <a:p>
            <a:pPr marL="514350" indent="-514350" algn="just">
              <a:buAutoNum type="arabicParenBoth"/>
            </a:pPr>
            <a:r>
              <a:rPr lang="en-GB" dirty="0"/>
              <a:t>Molecular - detect abnormalities in DNA </a:t>
            </a:r>
            <a:r>
              <a:rPr lang="en-GB" dirty="0" smtClean="0"/>
              <a:t>sequence.</a:t>
            </a:r>
            <a:endParaRPr lang="en-GB" dirty="0"/>
          </a:p>
        </p:txBody>
      </p:sp>
      <p:sp>
        <p:nvSpPr>
          <p:cNvPr id="4" name="Footer Placeholder 3">
            <a:extLst>
              <a:ext uri="{FF2B5EF4-FFF2-40B4-BE49-F238E27FC236}">
                <a16:creationId xmlns:a16="http://schemas.microsoft.com/office/drawing/2014/main" id="{0AE3112C-A960-4085-94FA-7491EBEEA665}"/>
              </a:ext>
            </a:extLst>
          </p:cNvPr>
          <p:cNvSpPr>
            <a:spLocks noGrp="1"/>
          </p:cNvSpPr>
          <p:nvPr>
            <p:ph type="ftr" sz="quarter" idx="4294967295"/>
          </p:nvPr>
        </p:nvSpPr>
        <p:spPr>
          <a:xfrm>
            <a:off x="270263" y="6077593"/>
            <a:ext cx="4292373" cy="273844"/>
          </a:xfrm>
          <a:prstGeom prst="rect">
            <a:avLst/>
          </a:prstGeom>
        </p:spPr>
        <p:txBody>
          <a:bodyPr/>
          <a:lstStyle/>
          <a:p>
            <a:pPr algn="l"/>
            <a:r>
              <a:rPr lang="en-GB" sz="900" dirty="0">
                <a:solidFill>
                  <a:schemeClr val="bg1">
                    <a:lumMod val="75000"/>
                  </a:schemeClr>
                </a:solidFill>
                <a:latin typeface="Arial" panose="020B0604020202020204" pitchFamily="34" charset="0"/>
                <a:cs typeface="Arial" panose="020B0604020202020204" pitchFamily="34" charset="0"/>
              </a:rPr>
              <a:t>NTGLH005 - Clinical genetic testing methods</a:t>
            </a:r>
          </a:p>
        </p:txBody>
      </p:sp>
      <p:pic>
        <p:nvPicPr>
          <p:cNvPr id="6" name="Audio 5">
            <a:hlinkClick r:id="" action="ppaction://media"/>
            <a:extLst>
              <a:ext uri="{FF2B5EF4-FFF2-40B4-BE49-F238E27FC236}">
                <a16:creationId xmlns:a16="http://schemas.microsoft.com/office/drawing/2014/main" id="{1DB9BA35-2D72-F946-B914-49B91B35898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611652231"/>
      </p:ext>
    </p:extLst>
  </p:cSld>
  <p:clrMapOvr>
    <a:masterClrMapping/>
  </p:clrMapOvr>
  <mc:AlternateContent xmlns:mc="http://schemas.openxmlformats.org/markup-compatibility/2006" xmlns:p14="http://schemas.microsoft.com/office/powerpoint/2010/main">
    <mc:Choice Requires="p14">
      <p:transition spd="slow" p14:dur="2000" advTm="23522"/>
    </mc:Choice>
    <mc:Fallback xmlns="">
      <p:transition spd="slow" advTm="235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5">
            <a:extLst>
              <a:ext uri="{28A0092B-C50C-407E-A947-70E740481C1C}">
                <a14:useLocalDpi xmlns:a14="http://schemas.microsoft.com/office/drawing/2010/main" val="0"/>
              </a:ext>
            </a:extLst>
          </a:blip>
          <a:srcRect b="5221"/>
          <a:stretch/>
        </p:blipFill>
        <p:spPr>
          <a:xfrm>
            <a:off x="749737" y="452581"/>
            <a:ext cx="7526046" cy="5874328"/>
          </a:xfrm>
        </p:spPr>
      </p:pic>
      <p:sp>
        <p:nvSpPr>
          <p:cNvPr id="5" name="Right Arrow 4"/>
          <p:cNvSpPr/>
          <p:nvPr/>
        </p:nvSpPr>
        <p:spPr>
          <a:xfrm>
            <a:off x="1413164" y="1856509"/>
            <a:ext cx="1884218" cy="42487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ight Arrow 5"/>
          <p:cNvSpPr/>
          <p:nvPr/>
        </p:nvSpPr>
        <p:spPr>
          <a:xfrm>
            <a:off x="1413164" y="5601854"/>
            <a:ext cx="1884218" cy="42487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a:off x="1570182" y="1874985"/>
            <a:ext cx="1477818" cy="369332"/>
          </a:xfrm>
          <a:prstGeom prst="rect">
            <a:avLst/>
          </a:prstGeom>
          <a:noFill/>
        </p:spPr>
        <p:txBody>
          <a:bodyPr wrap="square" rtlCol="0">
            <a:spAutoFit/>
          </a:bodyPr>
          <a:lstStyle/>
          <a:p>
            <a:r>
              <a:rPr lang="en-GB" dirty="0">
                <a:solidFill>
                  <a:schemeClr val="bg1"/>
                </a:solidFill>
              </a:rPr>
              <a:t>cytogenetic</a:t>
            </a:r>
          </a:p>
        </p:txBody>
      </p:sp>
      <p:sp>
        <p:nvSpPr>
          <p:cNvPr id="8" name="TextBox 7"/>
          <p:cNvSpPr txBox="1"/>
          <p:nvPr/>
        </p:nvSpPr>
        <p:spPr>
          <a:xfrm>
            <a:off x="1570182" y="5620326"/>
            <a:ext cx="1477818" cy="369332"/>
          </a:xfrm>
          <a:prstGeom prst="rect">
            <a:avLst/>
          </a:prstGeom>
          <a:noFill/>
        </p:spPr>
        <p:txBody>
          <a:bodyPr wrap="square" rtlCol="0">
            <a:spAutoFit/>
          </a:bodyPr>
          <a:lstStyle/>
          <a:p>
            <a:r>
              <a:rPr lang="en-GB" dirty="0">
                <a:solidFill>
                  <a:schemeClr val="bg1"/>
                </a:solidFill>
              </a:rPr>
              <a:t>molecular</a:t>
            </a:r>
          </a:p>
        </p:txBody>
      </p:sp>
      <p:sp>
        <p:nvSpPr>
          <p:cNvPr id="9" name="Footer Placeholder 3">
            <a:extLst>
              <a:ext uri="{FF2B5EF4-FFF2-40B4-BE49-F238E27FC236}">
                <a16:creationId xmlns:a16="http://schemas.microsoft.com/office/drawing/2014/main" id="{0AE3112C-A960-4085-94FA-7491EBEEA665}"/>
              </a:ext>
            </a:extLst>
          </p:cNvPr>
          <p:cNvSpPr>
            <a:spLocks noGrp="1"/>
          </p:cNvSpPr>
          <p:nvPr>
            <p:ph type="ftr" sz="quarter" idx="4294967295"/>
          </p:nvPr>
        </p:nvSpPr>
        <p:spPr>
          <a:xfrm>
            <a:off x="270263" y="6077593"/>
            <a:ext cx="4292373" cy="273844"/>
          </a:xfrm>
          <a:prstGeom prst="rect">
            <a:avLst/>
          </a:prstGeom>
        </p:spPr>
        <p:txBody>
          <a:bodyPr/>
          <a:lstStyle/>
          <a:p>
            <a:pPr algn="l"/>
            <a:r>
              <a:rPr lang="en-GB" sz="900" dirty="0">
                <a:solidFill>
                  <a:schemeClr val="bg1">
                    <a:lumMod val="75000"/>
                  </a:schemeClr>
                </a:solidFill>
                <a:latin typeface="Arial" panose="020B0604020202020204" pitchFamily="34" charset="0"/>
                <a:cs typeface="Arial" panose="020B0604020202020204" pitchFamily="34" charset="0"/>
              </a:rPr>
              <a:t>NTGLH005 - Clinical genetic testing methods</a:t>
            </a:r>
          </a:p>
        </p:txBody>
      </p:sp>
      <p:pic>
        <p:nvPicPr>
          <p:cNvPr id="2" name="Audio 1">
            <a:hlinkClick r:id="" action="ppaction://media"/>
            <a:extLst>
              <a:ext uri="{FF2B5EF4-FFF2-40B4-BE49-F238E27FC236}">
                <a16:creationId xmlns:a16="http://schemas.microsoft.com/office/drawing/2014/main" id="{4DDFE140-0BCE-254C-9DE3-9AD5F1B4DDE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2616896"/>
      </p:ext>
    </p:extLst>
  </p:cSld>
  <p:clrMapOvr>
    <a:masterClrMapping/>
  </p:clrMapOvr>
  <mc:AlternateContent xmlns:mc="http://schemas.openxmlformats.org/markup-compatibility/2006" xmlns:p14="http://schemas.microsoft.com/office/powerpoint/2010/main">
    <mc:Choice Requires="p14">
      <p:transition spd="slow" p14:dur="2000" advTm="18025"/>
    </mc:Choice>
    <mc:Fallback xmlns="">
      <p:transition spd="slow" advTm="180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9490" y="0"/>
            <a:ext cx="7886700" cy="712560"/>
          </a:xfrm>
        </p:spPr>
        <p:txBody>
          <a:bodyPr>
            <a:normAutofit/>
          </a:bodyPr>
          <a:lstStyle/>
          <a:p>
            <a:pPr algn="ctr"/>
            <a:r>
              <a:rPr lang="en-GB" sz="4000" dirty="0">
                <a:solidFill>
                  <a:schemeClr val="accent1">
                    <a:lumMod val="75000"/>
                  </a:schemeClr>
                </a:solidFill>
                <a:effectLst>
                  <a:outerShdw blurRad="38100" dist="38100" dir="2700000" algn="tl">
                    <a:srgbClr val="000000">
                      <a:alpha val="43137"/>
                    </a:srgbClr>
                  </a:outerShdw>
                </a:effectLst>
                <a:latin typeface="+mn-lt"/>
              </a:rPr>
              <a:t>TD test methods</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434957908"/>
              </p:ext>
            </p:extLst>
          </p:nvPr>
        </p:nvGraphicFramePr>
        <p:xfrm>
          <a:off x="398564" y="665550"/>
          <a:ext cx="8448551" cy="5850523"/>
        </p:xfrm>
        <a:graphic>
          <a:graphicData uri="http://schemas.openxmlformats.org/drawingml/2006/table">
            <a:tbl>
              <a:tblPr>
                <a:tableStyleId>{5C22544A-7EE6-4342-B048-85BDC9FD1C3A}</a:tableStyleId>
              </a:tblPr>
              <a:tblGrid>
                <a:gridCol w="1479305">
                  <a:extLst>
                    <a:ext uri="{9D8B030D-6E8A-4147-A177-3AD203B41FA5}">
                      <a16:colId xmlns:a16="http://schemas.microsoft.com/office/drawing/2014/main" val="2952787926"/>
                    </a:ext>
                  </a:extLst>
                </a:gridCol>
                <a:gridCol w="4341955">
                  <a:extLst>
                    <a:ext uri="{9D8B030D-6E8A-4147-A177-3AD203B41FA5}">
                      <a16:colId xmlns:a16="http://schemas.microsoft.com/office/drawing/2014/main" val="3274245448"/>
                    </a:ext>
                  </a:extLst>
                </a:gridCol>
                <a:gridCol w="2627291">
                  <a:extLst>
                    <a:ext uri="{9D8B030D-6E8A-4147-A177-3AD203B41FA5}">
                      <a16:colId xmlns:a16="http://schemas.microsoft.com/office/drawing/2014/main" val="3701364050"/>
                    </a:ext>
                  </a:extLst>
                </a:gridCol>
              </a:tblGrid>
              <a:tr h="269258">
                <a:tc>
                  <a:txBody>
                    <a:bodyPr/>
                    <a:lstStyle/>
                    <a:p>
                      <a:pPr algn="l" fontAlgn="b"/>
                      <a:r>
                        <a:rPr lang="en-GB" sz="1400" b="1" u="none" strike="noStrike" dirty="0">
                          <a:effectLst/>
                          <a:latin typeface="+mn-lt"/>
                        </a:rPr>
                        <a:t>Genetic test type</a:t>
                      </a:r>
                      <a:endParaRPr lang="en-GB" sz="1400" b="1" i="0" u="none" strike="noStrike" dirty="0">
                        <a:solidFill>
                          <a:srgbClr val="000000"/>
                        </a:solidFill>
                        <a:effectLst/>
                        <a:latin typeface="+mn-lt"/>
                      </a:endParaRPr>
                    </a:p>
                  </a:txBody>
                  <a:tcPr marL="9525" marR="9525" marT="9525" marB="0" anchor="b">
                    <a:solidFill>
                      <a:schemeClr val="accent1">
                        <a:lumMod val="20000"/>
                        <a:lumOff val="80000"/>
                      </a:schemeClr>
                    </a:solidFill>
                  </a:tcPr>
                </a:tc>
                <a:tc>
                  <a:txBody>
                    <a:bodyPr/>
                    <a:lstStyle/>
                    <a:p>
                      <a:pPr algn="l" fontAlgn="b"/>
                      <a:r>
                        <a:rPr lang="en-GB" sz="1400" b="1" u="none" strike="noStrike" dirty="0">
                          <a:effectLst/>
                          <a:latin typeface="+mn-lt"/>
                        </a:rPr>
                        <a:t>Genetic</a:t>
                      </a:r>
                      <a:r>
                        <a:rPr lang="en-GB" sz="1400" b="1" u="none" strike="noStrike" baseline="0" dirty="0">
                          <a:effectLst/>
                          <a:latin typeface="+mn-lt"/>
                        </a:rPr>
                        <a:t> t</a:t>
                      </a:r>
                      <a:r>
                        <a:rPr lang="en-GB" sz="1400" b="1" u="none" strike="noStrike" dirty="0">
                          <a:effectLst/>
                          <a:latin typeface="+mn-lt"/>
                        </a:rPr>
                        <a:t>est method</a:t>
                      </a:r>
                      <a:endParaRPr lang="en-GB" sz="1400" b="1" i="0" u="none" strike="noStrike" dirty="0">
                        <a:solidFill>
                          <a:srgbClr val="000000"/>
                        </a:solidFill>
                        <a:effectLst/>
                        <a:latin typeface="+mn-lt"/>
                      </a:endParaRPr>
                    </a:p>
                  </a:txBody>
                  <a:tcPr marL="9525" marR="9525" marT="9525" marB="0" anchor="b">
                    <a:solidFill>
                      <a:schemeClr val="accent1">
                        <a:lumMod val="20000"/>
                        <a:lumOff val="80000"/>
                      </a:schemeClr>
                    </a:solidFill>
                  </a:tcPr>
                </a:tc>
                <a:tc>
                  <a:txBody>
                    <a:bodyPr/>
                    <a:lstStyle/>
                    <a:p>
                      <a:pPr algn="l" fontAlgn="b"/>
                      <a:r>
                        <a:rPr lang="en-GB" sz="1400" b="1" u="none" strike="noStrike" dirty="0">
                          <a:effectLst/>
                          <a:latin typeface="+mn-lt"/>
                        </a:rPr>
                        <a:t>Example</a:t>
                      </a:r>
                      <a:endParaRPr lang="en-GB" sz="1400" b="1" i="0" u="none" strike="noStrike" dirty="0">
                        <a:solidFill>
                          <a:srgbClr val="000000"/>
                        </a:solidFill>
                        <a:effectLst/>
                        <a:latin typeface="+mn-lt"/>
                      </a:endParaRPr>
                    </a:p>
                  </a:txBody>
                  <a:tcPr marL="9525" marR="9525" marT="9525" marB="0" anchor="b">
                    <a:solidFill>
                      <a:schemeClr val="accent1">
                        <a:lumMod val="20000"/>
                        <a:lumOff val="80000"/>
                      </a:schemeClr>
                    </a:solidFill>
                  </a:tcPr>
                </a:tc>
                <a:extLst>
                  <a:ext uri="{0D108BD9-81ED-4DB2-BD59-A6C34878D82A}">
                    <a16:rowId xmlns:a16="http://schemas.microsoft.com/office/drawing/2014/main" val="652525043"/>
                  </a:ext>
                </a:extLst>
              </a:tr>
              <a:tr h="269258">
                <a:tc>
                  <a:txBody>
                    <a:bodyPr/>
                    <a:lstStyle/>
                    <a:p>
                      <a:pPr algn="l" fontAlgn="b"/>
                      <a:r>
                        <a:rPr lang="en-GB" sz="1400" u="none" strike="noStrike" dirty="0">
                          <a:effectLst/>
                          <a:latin typeface="+mn-lt"/>
                        </a:rPr>
                        <a:t>Cytogenetics</a:t>
                      </a:r>
                      <a:endParaRPr lang="en-GB" sz="1400" b="0" i="0" u="none" strike="noStrike" dirty="0">
                        <a:solidFill>
                          <a:srgbClr val="000000"/>
                        </a:solidFill>
                        <a:effectLst/>
                        <a:latin typeface="+mn-lt"/>
                      </a:endParaRPr>
                    </a:p>
                  </a:txBody>
                  <a:tcPr marL="9525" marR="9525" marT="9525" marB="0" anchor="b">
                    <a:solidFill>
                      <a:schemeClr val="accent1">
                        <a:lumMod val="20000"/>
                        <a:lumOff val="80000"/>
                      </a:schemeClr>
                    </a:solidFill>
                  </a:tcPr>
                </a:tc>
                <a:tc>
                  <a:txBody>
                    <a:bodyPr/>
                    <a:lstStyle/>
                    <a:p>
                      <a:pPr algn="l" fontAlgn="b"/>
                      <a:r>
                        <a:rPr lang="en-GB" sz="1400" u="none" strike="noStrike" dirty="0">
                          <a:effectLst/>
                          <a:latin typeface="+mn-lt"/>
                        </a:rPr>
                        <a:t>DNA repair defect (breakage)</a:t>
                      </a:r>
                      <a:endParaRPr lang="en-GB" sz="1400" b="0" i="0" u="none" strike="noStrike" dirty="0">
                        <a:solidFill>
                          <a:srgbClr val="000000"/>
                        </a:solidFill>
                        <a:effectLst/>
                        <a:latin typeface="+mn-lt"/>
                      </a:endParaRPr>
                    </a:p>
                  </a:txBody>
                  <a:tcPr marL="9525" marR="9525" marT="9525" marB="0" anchor="b">
                    <a:solidFill>
                      <a:schemeClr val="accent1">
                        <a:lumMod val="20000"/>
                        <a:lumOff val="80000"/>
                      </a:schemeClr>
                    </a:solidFill>
                  </a:tcPr>
                </a:tc>
                <a:tc>
                  <a:txBody>
                    <a:bodyPr/>
                    <a:lstStyle/>
                    <a:p>
                      <a:pPr algn="l" fontAlgn="b"/>
                      <a:r>
                        <a:rPr lang="en-GB" sz="1400" b="0" i="0" u="none" strike="noStrike" dirty="0">
                          <a:solidFill>
                            <a:srgbClr val="000000"/>
                          </a:solidFill>
                          <a:effectLst/>
                          <a:latin typeface="+mn-lt"/>
                        </a:rPr>
                        <a:t>Nijmegen breakage</a:t>
                      </a:r>
                    </a:p>
                  </a:txBody>
                  <a:tcPr marL="9525" marR="9525" marT="9525" marB="0" anchor="b">
                    <a:solidFill>
                      <a:schemeClr val="accent1">
                        <a:lumMod val="20000"/>
                        <a:lumOff val="80000"/>
                      </a:schemeClr>
                    </a:solidFill>
                  </a:tcPr>
                </a:tc>
                <a:extLst>
                  <a:ext uri="{0D108BD9-81ED-4DB2-BD59-A6C34878D82A}">
                    <a16:rowId xmlns:a16="http://schemas.microsoft.com/office/drawing/2014/main" val="306475912"/>
                  </a:ext>
                </a:extLst>
              </a:tr>
              <a:tr h="269258">
                <a:tc>
                  <a:txBody>
                    <a:bodyPr/>
                    <a:lstStyle/>
                    <a:p>
                      <a:pPr algn="l" fontAlgn="b"/>
                      <a:r>
                        <a:rPr lang="en-GB" sz="1400" u="none" strike="noStrike" dirty="0">
                          <a:effectLst/>
                          <a:latin typeface="+mn-lt"/>
                        </a:rPr>
                        <a:t>Cytogenetics</a:t>
                      </a:r>
                      <a:endParaRPr lang="en-GB" sz="1400" b="0" i="0" u="none" strike="noStrike" dirty="0">
                        <a:solidFill>
                          <a:srgbClr val="000000"/>
                        </a:solidFill>
                        <a:effectLst/>
                        <a:latin typeface="+mn-lt"/>
                      </a:endParaRPr>
                    </a:p>
                  </a:txBody>
                  <a:tcPr marL="9525" marR="9525" marT="9525" marB="0" anchor="b">
                    <a:solidFill>
                      <a:schemeClr val="accent1">
                        <a:lumMod val="20000"/>
                        <a:lumOff val="80000"/>
                      </a:schemeClr>
                    </a:solidFill>
                  </a:tcPr>
                </a:tc>
                <a:tc>
                  <a:txBody>
                    <a:bodyPr/>
                    <a:lstStyle/>
                    <a:p>
                      <a:pPr algn="l" fontAlgn="b"/>
                      <a:r>
                        <a:rPr lang="en-GB" sz="1400" u="none" strike="noStrike" dirty="0">
                          <a:effectLst/>
                          <a:latin typeface="+mn-lt"/>
                        </a:rPr>
                        <a:t>Fluorescent </a:t>
                      </a:r>
                      <a:r>
                        <a:rPr lang="en-GB" sz="1400" i="1" u="none" strike="noStrike" dirty="0">
                          <a:effectLst/>
                          <a:latin typeface="+mn-lt"/>
                        </a:rPr>
                        <a:t>in situ</a:t>
                      </a:r>
                      <a:r>
                        <a:rPr lang="en-GB" sz="1400" u="none" strike="noStrike" dirty="0">
                          <a:effectLst/>
                          <a:latin typeface="+mn-lt"/>
                        </a:rPr>
                        <a:t> hybridization (FISH)</a:t>
                      </a:r>
                      <a:endParaRPr lang="en-GB" sz="1400" b="0" i="0" u="none" strike="noStrike" dirty="0">
                        <a:solidFill>
                          <a:srgbClr val="000000"/>
                        </a:solidFill>
                        <a:effectLst/>
                        <a:latin typeface="+mn-lt"/>
                      </a:endParaRPr>
                    </a:p>
                  </a:txBody>
                  <a:tcPr marL="9525" marR="9525" marT="9525" marB="0" anchor="b">
                    <a:solidFill>
                      <a:schemeClr val="accent1">
                        <a:lumMod val="20000"/>
                        <a:lumOff val="80000"/>
                      </a:schemeClr>
                    </a:solidFill>
                  </a:tcPr>
                </a:tc>
                <a:tc>
                  <a:txBody>
                    <a:bodyPr/>
                    <a:lstStyle/>
                    <a:p>
                      <a:pPr algn="l" fontAlgn="b"/>
                      <a:r>
                        <a:rPr lang="en-GB" sz="1400" b="0" i="0" u="none" strike="noStrike" dirty="0">
                          <a:solidFill>
                            <a:srgbClr val="000000"/>
                          </a:solidFill>
                          <a:effectLst/>
                          <a:latin typeface="+mn-lt"/>
                        </a:rPr>
                        <a:t>EWSR1 rearrangement</a:t>
                      </a:r>
                    </a:p>
                  </a:txBody>
                  <a:tcPr marL="9525" marR="9525" marT="9525" marB="0" anchor="b">
                    <a:solidFill>
                      <a:schemeClr val="accent1">
                        <a:lumMod val="20000"/>
                        <a:lumOff val="80000"/>
                      </a:schemeClr>
                    </a:solidFill>
                  </a:tcPr>
                </a:tc>
                <a:extLst>
                  <a:ext uri="{0D108BD9-81ED-4DB2-BD59-A6C34878D82A}">
                    <a16:rowId xmlns:a16="http://schemas.microsoft.com/office/drawing/2014/main" val="3727435984"/>
                  </a:ext>
                </a:extLst>
              </a:tr>
              <a:tr h="269258">
                <a:tc>
                  <a:txBody>
                    <a:bodyPr/>
                    <a:lstStyle/>
                    <a:p>
                      <a:pPr algn="l" fontAlgn="b"/>
                      <a:r>
                        <a:rPr lang="en-GB" sz="1400" u="none" strike="noStrike" dirty="0">
                          <a:effectLst/>
                          <a:latin typeface="+mn-lt"/>
                        </a:rPr>
                        <a:t>Cytogenetics</a:t>
                      </a:r>
                      <a:endParaRPr lang="en-GB" sz="1400" b="0" i="0" u="none" strike="noStrike" dirty="0">
                        <a:solidFill>
                          <a:srgbClr val="000000"/>
                        </a:solidFill>
                        <a:effectLst/>
                        <a:latin typeface="+mn-lt"/>
                      </a:endParaRPr>
                    </a:p>
                  </a:txBody>
                  <a:tcPr marL="9525" marR="9525" marT="9525" marB="0" anchor="b">
                    <a:solidFill>
                      <a:schemeClr val="accent1">
                        <a:lumMod val="20000"/>
                        <a:lumOff val="80000"/>
                      </a:schemeClr>
                    </a:solidFill>
                  </a:tcPr>
                </a:tc>
                <a:tc>
                  <a:txBody>
                    <a:bodyPr/>
                    <a:lstStyle/>
                    <a:p>
                      <a:pPr algn="l" fontAlgn="b"/>
                      <a:r>
                        <a:rPr lang="en-GB" sz="1400" u="none" strike="noStrike" dirty="0">
                          <a:effectLst/>
                          <a:latin typeface="+mn-lt"/>
                        </a:rPr>
                        <a:t>Karyotype</a:t>
                      </a:r>
                      <a:endParaRPr lang="en-GB" sz="1400" b="0" i="0" u="none" strike="noStrike" dirty="0">
                        <a:solidFill>
                          <a:srgbClr val="000000"/>
                        </a:solidFill>
                        <a:effectLst/>
                        <a:latin typeface="+mn-lt"/>
                      </a:endParaRPr>
                    </a:p>
                  </a:txBody>
                  <a:tcPr marL="9525" marR="9525" marT="9525" marB="0" anchor="b">
                    <a:solidFill>
                      <a:schemeClr val="accent1">
                        <a:lumMod val="20000"/>
                        <a:lumOff val="80000"/>
                      </a:schemeClr>
                    </a:solidFill>
                  </a:tcPr>
                </a:tc>
                <a:tc>
                  <a:txBody>
                    <a:bodyPr/>
                    <a:lstStyle/>
                    <a:p>
                      <a:pPr algn="l" fontAlgn="b"/>
                      <a:r>
                        <a:rPr lang="en-GB" sz="1400" b="0" i="0" u="none" strike="noStrike" dirty="0">
                          <a:solidFill>
                            <a:srgbClr val="000000"/>
                          </a:solidFill>
                          <a:effectLst/>
                          <a:latin typeface="+mn-lt"/>
                        </a:rPr>
                        <a:t>Disorders of sexual</a:t>
                      </a:r>
                      <a:r>
                        <a:rPr lang="en-GB" sz="1400" b="0" i="0" u="none" strike="noStrike" baseline="0" dirty="0">
                          <a:solidFill>
                            <a:srgbClr val="000000"/>
                          </a:solidFill>
                          <a:effectLst/>
                          <a:latin typeface="+mn-lt"/>
                        </a:rPr>
                        <a:t> </a:t>
                      </a:r>
                      <a:r>
                        <a:rPr lang="en-GB" sz="1400" b="0" i="0" u="none" strike="noStrike" dirty="0">
                          <a:solidFill>
                            <a:srgbClr val="000000"/>
                          </a:solidFill>
                          <a:effectLst/>
                          <a:latin typeface="+mn-lt"/>
                        </a:rPr>
                        <a:t>development/infertility</a:t>
                      </a:r>
                    </a:p>
                  </a:txBody>
                  <a:tcPr marL="9525" marR="9525" marT="9525" marB="0" anchor="b">
                    <a:solidFill>
                      <a:schemeClr val="accent1">
                        <a:lumMod val="20000"/>
                        <a:lumOff val="80000"/>
                      </a:schemeClr>
                    </a:solidFill>
                  </a:tcPr>
                </a:tc>
                <a:extLst>
                  <a:ext uri="{0D108BD9-81ED-4DB2-BD59-A6C34878D82A}">
                    <a16:rowId xmlns:a16="http://schemas.microsoft.com/office/drawing/2014/main" val="48734169"/>
                  </a:ext>
                </a:extLst>
              </a:tr>
              <a:tr h="269258">
                <a:tc>
                  <a:txBody>
                    <a:bodyPr/>
                    <a:lstStyle/>
                    <a:p>
                      <a:pPr algn="l" fontAlgn="b"/>
                      <a:r>
                        <a:rPr lang="en-GB" sz="1400" u="none" strike="noStrike" dirty="0">
                          <a:effectLst/>
                          <a:latin typeface="+mn-lt"/>
                        </a:rPr>
                        <a:t>Cytogenetics</a:t>
                      </a:r>
                      <a:endParaRPr lang="en-GB" sz="1400" b="0" i="0" u="none" strike="noStrike" dirty="0">
                        <a:solidFill>
                          <a:srgbClr val="000000"/>
                        </a:solidFill>
                        <a:effectLst/>
                        <a:latin typeface="+mn-lt"/>
                      </a:endParaRPr>
                    </a:p>
                  </a:txBody>
                  <a:tcPr marL="9525" marR="9525" marT="9525" marB="0" anchor="b">
                    <a:solidFill>
                      <a:schemeClr val="accent1">
                        <a:lumMod val="20000"/>
                        <a:lumOff val="80000"/>
                      </a:schemeClr>
                    </a:solidFill>
                  </a:tcPr>
                </a:tc>
                <a:tc>
                  <a:txBody>
                    <a:bodyPr/>
                    <a:lstStyle/>
                    <a:p>
                      <a:pPr algn="l" fontAlgn="b"/>
                      <a:r>
                        <a:rPr lang="en-GB" sz="1400" u="none" strike="noStrike" dirty="0">
                          <a:effectLst/>
                          <a:latin typeface="+mn-lt"/>
                        </a:rPr>
                        <a:t>Chromosomal microarray analysis (CMA)</a:t>
                      </a:r>
                      <a:endParaRPr lang="en-GB" sz="1400" b="0" i="0" u="none" strike="noStrike" dirty="0">
                        <a:solidFill>
                          <a:srgbClr val="000000"/>
                        </a:solidFill>
                        <a:effectLst/>
                        <a:latin typeface="+mn-lt"/>
                      </a:endParaRPr>
                    </a:p>
                  </a:txBody>
                  <a:tcPr marL="9525" marR="9525" marT="9525" marB="0" anchor="b">
                    <a:solidFill>
                      <a:schemeClr val="accent1">
                        <a:lumMod val="20000"/>
                        <a:lumOff val="80000"/>
                      </a:schemeClr>
                    </a:solidFill>
                  </a:tcPr>
                </a:tc>
                <a:tc>
                  <a:txBody>
                    <a:bodyPr/>
                    <a:lstStyle/>
                    <a:p>
                      <a:pPr algn="l" fontAlgn="b"/>
                      <a:r>
                        <a:rPr lang="en-GB" sz="1400" b="0" i="0" u="none" strike="noStrike" dirty="0">
                          <a:solidFill>
                            <a:srgbClr val="000000"/>
                          </a:solidFill>
                          <a:effectLst/>
                          <a:latin typeface="+mn-lt"/>
                        </a:rPr>
                        <a:t>Developmental delay/learning</a:t>
                      </a:r>
                      <a:r>
                        <a:rPr lang="en-GB" sz="1400" b="0" i="0" u="none" strike="noStrike" baseline="0" dirty="0">
                          <a:solidFill>
                            <a:srgbClr val="000000"/>
                          </a:solidFill>
                          <a:effectLst/>
                          <a:latin typeface="+mn-lt"/>
                        </a:rPr>
                        <a:t> difficulties</a:t>
                      </a:r>
                    </a:p>
                  </a:txBody>
                  <a:tcPr marL="9525" marR="9525" marT="9525" marB="0" anchor="b">
                    <a:solidFill>
                      <a:schemeClr val="accent1">
                        <a:lumMod val="20000"/>
                        <a:lumOff val="80000"/>
                      </a:schemeClr>
                    </a:solidFill>
                  </a:tcPr>
                </a:tc>
                <a:extLst>
                  <a:ext uri="{0D108BD9-81ED-4DB2-BD59-A6C34878D82A}">
                    <a16:rowId xmlns:a16="http://schemas.microsoft.com/office/drawing/2014/main" val="1960225649"/>
                  </a:ext>
                </a:extLst>
              </a:tr>
              <a:tr h="269258">
                <a:tc>
                  <a:txBody>
                    <a:bodyPr/>
                    <a:lstStyle/>
                    <a:p>
                      <a:pPr algn="l" fontAlgn="b"/>
                      <a:r>
                        <a:rPr lang="en-GB" sz="1400" u="none" strike="noStrike" dirty="0">
                          <a:effectLst/>
                          <a:latin typeface="+mn-lt"/>
                        </a:rPr>
                        <a:t>Cytogenetics</a:t>
                      </a:r>
                      <a:endParaRPr lang="en-GB" sz="1400" b="0" i="0" u="none" strike="noStrike" dirty="0">
                        <a:solidFill>
                          <a:srgbClr val="000000"/>
                        </a:solidFill>
                        <a:effectLst/>
                        <a:latin typeface="+mn-lt"/>
                      </a:endParaRPr>
                    </a:p>
                  </a:txBody>
                  <a:tcPr marL="9525" marR="9525" marT="9525" marB="0" anchor="b">
                    <a:solidFill>
                      <a:schemeClr val="accent1">
                        <a:lumMod val="20000"/>
                        <a:lumOff val="80000"/>
                      </a:schemeClr>
                    </a:solidFill>
                  </a:tcPr>
                </a:tc>
                <a:tc>
                  <a:txBody>
                    <a:bodyPr/>
                    <a:lstStyle/>
                    <a:p>
                      <a:pPr algn="l" fontAlgn="t"/>
                      <a:r>
                        <a:rPr lang="en-GB" sz="1400" u="none" strike="noStrike" dirty="0">
                          <a:effectLst/>
                          <a:latin typeface="+mn-lt"/>
                        </a:rPr>
                        <a:t>Quantitative fluorescence PCR (QF-PCR) </a:t>
                      </a:r>
                      <a:endParaRPr lang="en-GB" sz="1400" b="0" i="0" u="none" strike="noStrike" dirty="0">
                        <a:solidFill>
                          <a:srgbClr val="000000"/>
                        </a:solidFill>
                        <a:effectLst/>
                        <a:latin typeface="+mn-lt"/>
                      </a:endParaRPr>
                    </a:p>
                  </a:txBody>
                  <a:tcPr marL="9525" marR="9525" marT="9525" marB="0">
                    <a:solidFill>
                      <a:schemeClr val="accent1">
                        <a:lumMod val="20000"/>
                        <a:lumOff val="80000"/>
                      </a:schemeClr>
                    </a:solidFill>
                  </a:tcPr>
                </a:tc>
                <a:tc>
                  <a:txBody>
                    <a:bodyPr/>
                    <a:lstStyle/>
                    <a:p>
                      <a:pPr algn="l" fontAlgn="b"/>
                      <a:r>
                        <a:rPr lang="en-GB" sz="1400" b="0" i="0" u="none" strike="noStrike" dirty="0">
                          <a:solidFill>
                            <a:srgbClr val="000000"/>
                          </a:solidFill>
                          <a:effectLst/>
                          <a:latin typeface="+mn-lt"/>
                        </a:rPr>
                        <a:t>Haematological tumour, RUNX1-RUNX1t1 </a:t>
                      </a:r>
                    </a:p>
                  </a:txBody>
                  <a:tcPr marL="9525" marR="9525" marT="9525" marB="0" anchor="b">
                    <a:solidFill>
                      <a:schemeClr val="accent1">
                        <a:lumMod val="20000"/>
                        <a:lumOff val="80000"/>
                      </a:schemeClr>
                    </a:solidFill>
                  </a:tcPr>
                </a:tc>
                <a:extLst>
                  <a:ext uri="{0D108BD9-81ED-4DB2-BD59-A6C34878D82A}">
                    <a16:rowId xmlns:a16="http://schemas.microsoft.com/office/drawing/2014/main" val="2122378598"/>
                  </a:ext>
                </a:extLst>
              </a:tr>
              <a:tr h="269258">
                <a:tc>
                  <a:txBody>
                    <a:bodyPr/>
                    <a:lstStyle/>
                    <a:p>
                      <a:pPr algn="l" fontAlgn="b"/>
                      <a:r>
                        <a:rPr lang="en-GB" sz="1400" u="none" strike="noStrike">
                          <a:effectLst/>
                          <a:latin typeface="+mn-lt"/>
                        </a:rPr>
                        <a:t>Molecular</a:t>
                      </a:r>
                      <a:endParaRPr lang="en-GB" sz="1400" b="0" i="0" u="none" strike="noStrike">
                        <a:solidFill>
                          <a:srgbClr val="000000"/>
                        </a:solidFill>
                        <a:effectLst/>
                        <a:latin typeface="+mn-lt"/>
                      </a:endParaRPr>
                    </a:p>
                  </a:txBody>
                  <a:tcPr marL="9525" marR="9525" marT="9525" marB="0" anchor="b">
                    <a:solidFill>
                      <a:schemeClr val="accent1">
                        <a:lumMod val="20000"/>
                        <a:lumOff val="80000"/>
                      </a:schemeClr>
                    </a:solidFill>
                  </a:tcPr>
                </a:tc>
                <a:tc>
                  <a:txBody>
                    <a:bodyPr/>
                    <a:lstStyle/>
                    <a:p>
                      <a:pPr algn="l" fontAlgn="t"/>
                      <a:r>
                        <a:rPr lang="en-GB" sz="1400" u="none" strike="noStrike" dirty="0">
                          <a:effectLst/>
                          <a:latin typeface="+mn-lt"/>
                        </a:rPr>
                        <a:t>Complex targeted variant</a:t>
                      </a:r>
                      <a:r>
                        <a:rPr lang="en-GB" sz="1400" u="none" strike="noStrike" baseline="30000" dirty="0">
                          <a:effectLst/>
                          <a:latin typeface="+mn-lt"/>
                        </a:rPr>
                        <a:t>1</a:t>
                      </a:r>
                      <a:endParaRPr lang="en-GB" sz="1400" b="0" i="0" u="none" strike="noStrike" dirty="0">
                        <a:solidFill>
                          <a:srgbClr val="000000"/>
                        </a:solidFill>
                        <a:effectLst/>
                        <a:latin typeface="+mn-lt"/>
                      </a:endParaRPr>
                    </a:p>
                  </a:txBody>
                  <a:tcPr marL="9525" marR="9525" marT="9525" marB="0" anchor="b">
                    <a:solidFill>
                      <a:schemeClr val="accent1">
                        <a:lumMod val="20000"/>
                        <a:lumOff val="80000"/>
                      </a:schemeClr>
                    </a:solidFill>
                  </a:tcPr>
                </a:tc>
                <a:tc>
                  <a:txBody>
                    <a:bodyPr/>
                    <a:lstStyle/>
                    <a:p>
                      <a:pPr algn="l" fontAlgn="b"/>
                      <a:r>
                        <a:rPr lang="en-GB" sz="1400" b="0" i="0" u="none" strike="noStrike" dirty="0">
                          <a:solidFill>
                            <a:srgbClr val="000000"/>
                          </a:solidFill>
                          <a:effectLst/>
                          <a:latin typeface="+mn-lt"/>
                        </a:rPr>
                        <a:t>Haematological</a:t>
                      </a:r>
                      <a:r>
                        <a:rPr lang="en-GB" sz="1400" b="0" i="0" u="none" strike="noStrike" baseline="0" dirty="0">
                          <a:solidFill>
                            <a:srgbClr val="000000"/>
                          </a:solidFill>
                          <a:effectLst/>
                          <a:latin typeface="+mn-lt"/>
                        </a:rPr>
                        <a:t> tumour, BCR-ABL1 TKD </a:t>
                      </a:r>
                      <a:r>
                        <a:rPr lang="en-GB" sz="1400" b="0" i="0" u="none" strike="noStrike" baseline="0" dirty="0" err="1">
                          <a:solidFill>
                            <a:srgbClr val="000000"/>
                          </a:solidFill>
                          <a:effectLst/>
                          <a:latin typeface="+mn-lt"/>
                        </a:rPr>
                        <a:t>seq</a:t>
                      </a:r>
                      <a:endParaRPr lang="en-GB" sz="1400" b="0" i="0" u="none" strike="noStrike" dirty="0">
                        <a:solidFill>
                          <a:srgbClr val="000000"/>
                        </a:solidFill>
                        <a:effectLst/>
                        <a:latin typeface="+mn-lt"/>
                      </a:endParaRPr>
                    </a:p>
                  </a:txBody>
                  <a:tcPr marL="9525" marR="9525" marT="9525" marB="0" anchor="b">
                    <a:solidFill>
                      <a:schemeClr val="accent1">
                        <a:lumMod val="20000"/>
                        <a:lumOff val="80000"/>
                      </a:schemeClr>
                    </a:solidFill>
                  </a:tcPr>
                </a:tc>
                <a:extLst>
                  <a:ext uri="{0D108BD9-81ED-4DB2-BD59-A6C34878D82A}">
                    <a16:rowId xmlns:a16="http://schemas.microsoft.com/office/drawing/2014/main" val="2292784737"/>
                  </a:ext>
                </a:extLst>
              </a:tr>
              <a:tr h="269258">
                <a:tc>
                  <a:txBody>
                    <a:bodyPr/>
                    <a:lstStyle/>
                    <a:p>
                      <a:pPr algn="l" fontAlgn="b"/>
                      <a:r>
                        <a:rPr lang="en-GB" sz="1400" u="none" strike="noStrike" dirty="0">
                          <a:effectLst/>
                          <a:latin typeface="+mn-lt"/>
                        </a:rPr>
                        <a:t>Molecular</a:t>
                      </a:r>
                      <a:endParaRPr lang="en-GB" sz="1400" b="0" i="0" u="none" strike="noStrike" dirty="0">
                        <a:solidFill>
                          <a:srgbClr val="000000"/>
                        </a:solidFill>
                        <a:effectLst/>
                        <a:latin typeface="+mn-lt"/>
                      </a:endParaRPr>
                    </a:p>
                  </a:txBody>
                  <a:tcPr marL="9525" marR="9525" marT="9525" marB="0" anchor="b">
                    <a:solidFill>
                      <a:schemeClr val="accent1">
                        <a:lumMod val="20000"/>
                        <a:lumOff val="80000"/>
                      </a:schemeClr>
                    </a:solidFill>
                  </a:tcPr>
                </a:tc>
                <a:tc>
                  <a:txBody>
                    <a:bodyPr/>
                    <a:lstStyle/>
                    <a:p>
                      <a:pPr algn="l" fontAlgn="b"/>
                      <a:r>
                        <a:rPr lang="en-GB" sz="1400" u="none" strike="noStrike" dirty="0">
                          <a:effectLst/>
                          <a:latin typeface="+mn-lt"/>
                        </a:rPr>
                        <a:t>Identity</a:t>
                      </a:r>
                      <a:endParaRPr lang="en-GB" sz="1400" b="0" i="0" u="none" strike="noStrike" dirty="0">
                        <a:solidFill>
                          <a:srgbClr val="000000"/>
                        </a:solidFill>
                        <a:effectLst/>
                        <a:latin typeface="+mn-lt"/>
                      </a:endParaRPr>
                    </a:p>
                  </a:txBody>
                  <a:tcPr marL="9525" marR="9525" marT="9525" marB="0" anchor="b">
                    <a:solidFill>
                      <a:schemeClr val="accent1">
                        <a:lumMod val="20000"/>
                        <a:lumOff val="80000"/>
                      </a:schemeClr>
                    </a:solidFill>
                  </a:tcPr>
                </a:tc>
                <a:tc>
                  <a:txBody>
                    <a:bodyPr/>
                    <a:lstStyle/>
                    <a:p>
                      <a:pPr algn="l" fontAlgn="b"/>
                      <a:r>
                        <a:rPr lang="en-GB" sz="1400" b="0" i="0" u="none" strike="noStrike" dirty="0">
                          <a:solidFill>
                            <a:srgbClr val="000000"/>
                          </a:solidFill>
                          <a:effectLst/>
                          <a:latin typeface="+mn-lt"/>
                        </a:rPr>
                        <a:t>Identity</a:t>
                      </a:r>
                    </a:p>
                  </a:txBody>
                  <a:tcPr marL="9525" marR="9525" marT="9525" marB="0" anchor="b">
                    <a:solidFill>
                      <a:schemeClr val="accent1">
                        <a:lumMod val="20000"/>
                        <a:lumOff val="80000"/>
                      </a:schemeClr>
                    </a:solidFill>
                  </a:tcPr>
                </a:tc>
                <a:extLst>
                  <a:ext uri="{0D108BD9-81ED-4DB2-BD59-A6C34878D82A}">
                    <a16:rowId xmlns:a16="http://schemas.microsoft.com/office/drawing/2014/main" val="1205345544"/>
                  </a:ext>
                </a:extLst>
              </a:tr>
              <a:tr h="269258">
                <a:tc>
                  <a:txBody>
                    <a:bodyPr/>
                    <a:lstStyle/>
                    <a:p>
                      <a:pPr algn="l" fontAlgn="b"/>
                      <a:r>
                        <a:rPr lang="en-GB" sz="1400" u="none" strike="noStrike">
                          <a:effectLst/>
                          <a:latin typeface="+mn-lt"/>
                        </a:rPr>
                        <a:t>Molecular</a:t>
                      </a:r>
                      <a:endParaRPr lang="en-GB" sz="1400" b="0" i="0" u="none" strike="noStrike">
                        <a:solidFill>
                          <a:srgbClr val="000000"/>
                        </a:solidFill>
                        <a:effectLst/>
                        <a:latin typeface="+mn-lt"/>
                      </a:endParaRPr>
                    </a:p>
                  </a:txBody>
                  <a:tcPr marL="9525" marR="9525" marT="9525" marB="0" anchor="b">
                    <a:solidFill>
                      <a:schemeClr val="accent1">
                        <a:lumMod val="20000"/>
                        <a:lumOff val="80000"/>
                      </a:schemeClr>
                    </a:solidFill>
                  </a:tcPr>
                </a:tc>
                <a:tc>
                  <a:txBody>
                    <a:bodyPr/>
                    <a:lstStyle/>
                    <a:p>
                      <a:pPr algn="l" fontAlgn="b"/>
                      <a:r>
                        <a:rPr lang="en-GB" sz="1400" u="none" strike="noStrike" dirty="0">
                          <a:effectLst/>
                          <a:latin typeface="+mn-lt"/>
                        </a:rPr>
                        <a:t>Methylation</a:t>
                      </a:r>
                      <a:r>
                        <a:rPr lang="en-GB" sz="1400" u="none" strike="noStrike" baseline="30000" dirty="0">
                          <a:effectLst/>
                          <a:latin typeface="+mn-lt"/>
                        </a:rPr>
                        <a:t>2,3</a:t>
                      </a:r>
                      <a:endParaRPr lang="en-GB" sz="1400" b="0" i="0" u="none" strike="noStrike" dirty="0">
                        <a:solidFill>
                          <a:srgbClr val="000000"/>
                        </a:solidFill>
                        <a:effectLst/>
                        <a:latin typeface="+mn-lt"/>
                      </a:endParaRPr>
                    </a:p>
                  </a:txBody>
                  <a:tcPr marL="9525" marR="9525" marT="9525" marB="0" anchor="b">
                    <a:solidFill>
                      <a:schemeClr val="accent1">
                        <a:lumMod val="20000"/>
                        <a:lumOff val="80000"/>
                      </a:schemeClr>
                    </a:solidFill>
                  </a:tcPr>
                </a:tc>
                <a:tc>
                  <a:txBody>
                    <a:bodyPr/>
                    <a:lstStyle/>
                    <a:p>
                      <a:pPr algn="l" fontAlgn="b"/>
                      <a:r>
                        <a:rPr lang="en-GB" sz="1400" u="none" strike="noStrike" dirty="0">
                          <a:effectLst/>
                          <a:latin typeface="+mn-lt"/>
                        </a:rPr>
                        <a:t>X-inactivation</a:t>
                      </a:r>
                      <a:endParaRPr lang="en-GB" sz="1400" b="0" i="0" u="none" strike="noStrike" dirty="0">
                        <a:solidFill>
                          <a:srgbClr val="000000"/>
                        </a:solidFill>
                        <a:effectLst/>
                        <a:latin typeface="+mn-lt"/>
                      </a:endParaRPr>
                    </a:p>
                  </a:txBody>
                  <a:tcPr marL="9525" marR="9525" marT="9525" marB="0" anchor="b">
                    <a:solidFill>
                      <a:schemeClr val="accent1">
                        <a:lumMod val="20000"/>
                        <a:lumOff val="80000"/>
                      </a:schemeClr>
                    </a:solidFill>
                  </a:tcPr>
                </a:tc>
                <a:extLst>
                  <a:ext uri="{0D108BD9-81ED-4DB2-BD59-A6C34878D82A}">
                    <a16:rowId xmlns:a16="http://schemas.microsoft.com/office/drawing/2014/main" val="1140038927"/>
                  </a:ext>
                </a:extLst>
              </a:tr>
              <a:tr h="269258">
                <a:tc>
                  <a:txBody>
                    <a:bodyPr/>
                    <a:lstStyle/>
                    <a:p>
                      <a:pPr algn="l" fontAlgn="b"/>
                      <a:r>
                        <a:rPr lang="en-GB" sz="1400" u="none" strike="noStrike" dirty="0">
                          <a:effectLst/>
                          <a:latin typeface="+mn-lt"/>
                        </a:rPr>
                        <a:t>Molecular</a:t>
                      </a:r>
                      <a:endParaRPr lang="en-GB" sz="1400" b="0" i="0" u="none" strike="noStrike" dirty="0">
                        <a:solidFill>
                          <a:srgbClr val="000000"/>
                        </a:solidFill>
                        <a:effectLst/>
                        <a:latin typeface="+mn-lt"/>
                      </a:endParaRPr>
                    </a:p>
                  </a:txBody>
                  <a:tcPr marL="9525" marR="9525" marT="9525" marB="0" anchor="b">
                    <a:solidFill>
                      <a:schemeClr val="accent1">
                        <a:lumMod val="20000"/>
                        <a:lumOff val="80000"/>
                      </a:schemeClr>
                    </a:solidFill>
                  </a:tcPr>
                </a:tc>
                <a:tc>
                  <a:txBody>
                    <a:bodyPr/>
                    <a:lstStyle/>
                    <a:p>
                      <a:pPr algn="l" fontAlgn="b"/>
                      <a:r>
                        <a:rPr lang="en-GB" sz="1400" u="none" strike="noStrike" dirty="0">
                          <a:effectLst/>
                          <a:latin typeface="+mn-lt"/>
                        </a:rPr>
                        <a:t>Microsatellite instability</a:t>
                      </a:r>
                      <a:r>
                        <a:rPr lang="en-GB" sz="1400" u="none" strike="noStrike" baseline="30000" dirty="0">
                          <a:effectLst/>
                          <a:latin typeface="+mn-lt"/>
                        </a:rPr>
                        <a:t>2</a:t>
                      </a:r>
                      <a:endParaRPr lang="en-GB" sz="1400" b="0" i="0" u="none" strike="noStrike" dirty="0">
                        <a:solidFill>
                          <a:srgbClr val="000000"/>
                        </a:solidFill>
                        <a:effectLst/>
                        <a:latin typeface="+mn-lt"/>
                      </a:endParaRPr>
                    </a:p>
                  </a:txBody>
                  <a:tcPr marL="9525" marR="9525" marT="9525" marB="0" anchor="b">
                    <a:solidFill>
                      <a:schemeClr val="accent1">
                        <a:lumMod val="20000"/>
                        <a:lumOff val="80000"/>
                      </a:schemeClr>
                    </a:solidFill>
                  </a:tcPr>
                </a:tc>
                <a:tc>
                  <a:txBody>
                    <a:bodyPr/>
                    <a:lstStyle/>
                    <a:p>
                      <a:pPr algn="l" fontAlgn="b"/>
                      <a:r>
                        <a:rPr lang="en-GB" sz="1400" b="0" i="0" u="none" strike="noStrike" dirty="0">
                          <a:solidFill>
                            <a:srgbClr val="000000"/>
                          </a:solidFill>
                          <a:effectLst/>
                          <a:latin typeface="+mn-lt"/>
                        </a:rPr>
                        <a:t>Solid tumour MSI testing</a:t>
                      </a:r>
                    </a:p>
                  </a:txBody>
                  <a:tcPr marL="9525" marR="9525" marT="9525" marB="0" anchor="b">
                    <a:solidFill>
                      <a:schemeClr val="accent1">
                        <a:lumMod val="20000"/>
                        <a:lumOff val="80000"/>
                      </a:schemeClr>
                    </a:solidFill>
                  </a:tcPr>
                </a:tc>
                <a:extLst>
                  <a:ext uri="{0D108BD9-81ED-4DB2-BD59-A6C34878D82A}">
                    <a16:rowId xmlns:a16="http://schemas.microsoft.com/office/drawing/2014/main" val="2117132111"/>
                  </a:ext>
                </a:extLst>
              </a:tr>
              <a:tr h="269258">
                <a:tc>
                  <a:txBody>
                    <a:bodyPr/>
                    <a:lstStyle/>
                    <a:p>
                      <a:pPr algn="l" fontAlgn="b"/>
                      <a:r>
                        <a:rPr lang="en-GB" sz="1400" u="none" strike="noStrike">
                          <a:effectLst/>
                          <a:latin typeface="+mn-lt"/>
                        </a:rPr>
                        <a:t>Molecular</a:t>
                      </a:r>
                      <a:endParaRPr lang="en-GB" sz="1400" b="0" i="0" u="none" strike="noStrike">
                        <a:solidFill>
                          <a:srgbClr val="000000"/>
                        </a:solidFill>
                        <a:effectLst/>
                        <a:latin typeface="+mn-lt"/>
                      </a:endParaRPr>
                    </a:p>
                  </a:txBody>
                  <a:tcPr marL="9525" marR="9525" marT="9525" marB="0" anchor="b">
                    <a:solidFill>
                      <a:schemeClr val="accent1">
                        <a:lumMod val="20000"/>
                        <a:lumOff val="80000"/>
                      </a:schemeClr>
                    </a:solidFill>
                  </a:tcPr>
                </a:tc>
                <a:tc>
                  <a:txBody>
                    <a:bodyPr/>
                    <a:lstStyle/>
                    <a:p>
                      <a:pPr algn="l" fontAlgn="b"/>
                      <a:r>
                        <a:rPr lang="fr-FR" sz="1400" u="none" strike="noStrike" dirty="0">
                          <a:effectLst/>
                          <a:latin typeface="+mn-lt"/>
                        </a:rPr>
                        <a:t>Multiplex </a:t>
                      </a:r>
                      <a:r>
                        <a:rPr lang="fr-FR" sz="1400" u="none" strike="noStrike" dirty="0" err="1">
                          <a:effectLst/>
                          <a:latin typeface="+mn-lt"/>
                        </a:rPr>
                        <a:t>ligation-dependent</a:t>
                      </a:r>
                      <a:r>
                        <a:rPr lang="fr-FR" sz="1400" u="none" strike="noStrike" dirty="0">
                          <a:effectLst/>
                          <a:latin typeface="+mn-lt"/>
                        </a:rPr>
                        <a:t> probe amplification (MLPA)</a:t>
                      </a:r>
                      <a:r>
                        <a:rPr lang="en-GB" sz="1400" u="none" strike="noStrike" baseline="30000" dirty="0">
                          <a:effectLst/>
                          <a:latin typeface="+mn-lt"/>
                        </a:rPr>
                        <a:t>2</a:t>
                      </a:r>
                      <a:endParaRPr lang="fr-FR" sz="1400" b="0" i="0" u="none" strike="noStrike" dirty="0">
                        <a:solidFill>
                          <a:srgbClr val="000000"/>
                        </a:solidFill>
                        <a:effectLst/>
                        <a:latin typeface="+mn-lt"/>
                      </a:endParaRPr>
                    </a:p>
                  </a:txBody>
                  <a:tcPr marL="9525" marR="9525" marT="9525" marB="0" anchor="b">
                    <a:solidFill>
                      <a:schemeClr val="accent1">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400" b="0" i="0" u="none" strike="noStrike" dirty="0" err="1">
                          <a:solidFill>
                            <a:srgbClr val="000000"/>
                          </a:solidFill>
                          <a:effectLst/>
                          <a:latin typeface="+mn-lt"/>
                        </a:rPr>
                        <a:t>Prader</a:t>
                      </a:r>
                      <a:r>
                        <a:rPr lang="en-GB" sz="1400" b="0" i="0" u="none" strike="noStrike" dirty="0">
                          <a:solidFill>
                            <a:srgbClr val="000000"/>
                          </a:solidFill>
                          <a:effectLst/>
                          <a:latin typeface="+mn-lt"/>
                        </a:rPr>
                        <a:t>-Willi syndrome</a:t>
                      </a:r>
                    </a:p>
                  </a:txBody>
                  <a:tcPr marL="9525" marR="9525" marT="9525" marB="0" anchor="b">
                    <a:solidFill>
                      <a:schemeClr val="accent1">
                        <a:lumMod val="20000"/>
                        <a:lumOff val="80000"/>
                      </a:schemeClr>
                    </a:solidFill>
                  </a:tcPr>
                </a:tc>
                <a:extLst>
                  <a:ext uri="{0D108BD9-81ED-4DB2-BD59-A6C34878D82A}">
                    <a16:rowId xmlns:a16="http://schemas.microsoft.com/office/drawing/2014/main" val="707542963"/>
                  </a:ext>
                </a:extLst>
              </a:tr>
              <a:tr h="271215">
                <a:tc>
                  <a:txBody>
                    <a:bodyPr/>
                    <a:lstStyle/>
                    <a:p>
                      <a:pPr algn="l" fontAlgn="b"/>
                      <a:r>
                        <a:rPr lang="en-GB" sz="1400" u="none" strike="noStrike" dirty="0">
                          <a:effectLst/>
                          <a:latin typeface="+mn-lt"/>
                        </a:rPr>
                        <a:t>Molecular</a:t>
                      </a:r>
                      <a:endParaRPr lang="en-GB" sz="1400" b="0" i="0" u="none" strike="noStrike" dirty="0">
                        <a:solidFill>
                          <a:srgbClr val="000000"/>
                        </a:solidFill>
                        <a:effectLst/>
                        <a:latin typeface="+mn-lt"/>
                      </a:endParaRPr>
                    </a:p>
                  </a:txBody>
                  <a:tcPr marL="9525" marR="9525" marT="9525" marB="0" anchor="b">
                    <a:solidFill>
                      <a:schemeClr val="accent1">
                        <a:lumMod val="20000"/>
                        <a:lumOff val="80000"/>
                      </a:schemeClr>
                    </a:solidFill>
                  </a:tcPr>
                </a:tc>
                <a:tc>
                  <a:txBody>
                    <a:bodyPr/>
                    <a:lstStyle/>
                    <a:p>
                      <a:pPr algn="l" fontAlgn="b"/>
                      <a:r>
                        <a:rPr lang="it-IT" sz="1400" u="none" strike="noStrike" dirty="0">
                          <a:effectLst/>
                          <a:latin typeface="+mn-lt"/>
                        </a:rPr>
                        <a:t>Non-invasive</a:t>
                      </a:r>
                      <a:r>
                        <a:rPr lang="it-IT" sz="1400" u="none" strike="noStrike" baseline="0" dirty="0">
                          <a:effectLst/>
                          <a:latin typeface="+mn-lt"/>
                        </a:rPr>
                        <a:t> </a:t>
                      </a:r>
                      <a:r>
                        <a:rPr lang="it-IT" sz="1400" u="none" strike="noStrike" dirty="0">
                          <a:effectLst/>
                          <a:latin typeface="+mn-lt"/>
                        </a:rPr>
                        <a:t>prenatal genetic diagnosis (NIPD)</a:t>
                      </a:r>
                      <a:r>
                        <a:rPr lang="en-GB" sz="1400" u="none" strike="noStrike" baseline="30000" dirty="0">
                          <a:effectLst/>
                          <a:latin typeface="+mn-lt"/>
                        </a:rPr>
                        <a:t>3</a:t>
                      </a:r>
                      <a:endParaRPr lang="it-IT" sz="1400" b="0" i="0" u="none" strike="noStrike" dirty="0">
                        <a:solidFill>
                          <a:srgbClr val="000000"/>
                        </a:solidFill>
                        <a:effectLst/>
                        <a:latin typeface="+mn-lt"/>
                      </a:endParaRPr>
                    </a:p>
                  </a:txBody>
                  <a:tcPr marL="9525" marR="9525" marT="9525" marB="0" anchor="b">
                    <a:solidFill>
                      <a:schemeClr val="accent1">
                        <a:lumMod val="20000"/>
                        <a:lumOff val="80000"/>
                      </a:schemeClr>
                    </a:solidFill>
                  </a:tcPr>
                </a:tc>
                <a:tc>
                  <a:txBody>
                    <a:bodyPr/>
                    <a:lstStyle/>
                    <a:p>
                      <a:pPr algn="l" fontAlgn="b"/>
                      <a:r>
                        <a:rPr lang="en-GB" sz="1400" b="0" i="0" u="none" strike="noStrike" dirty="0">
                          <a:solidFill>
                            <a:srgbClr val="000000"/>
                          </a:solidFill>
                          <a:effectLst/>
                          <a:latin typeface="+mn-lt"/>
                        </a:rPr>
                        <a:t>NIPD for cystic fibrosis</a:t>
                      </a:r>
                    </a:p>
                  </a:txBody>
                  <a:tcPr marL="9525" marR="9525" marT="9525" marB="0" anchor="b">
                    <a:solidFill>
                      <a:schemeClr val="accent1">
                        <a:lumMod val="20000"/>
                        <a:lumOff val="80000"/>
                      </a:schemeClr>
                    </a:solidFill>
                  </a:tcPr>
                </a:tc>
                <a:extLst>
                  <a:ext uri="{0D108BD9-81ED-4DB2-BD59-A6C34878D82A}">
                    <a16:rowId xmlns:a16="http://schemas.microsoft.com/office/drawing/2014/main" val="2747905201"/>
                  </a:ext>
                </a:extLst>
              </a:tr>
              <a:tr h="269258">
                <a:tc>
                  <a:txBody>
                    <a:bodyPr/>
                    <a:lstStyle/>
                    <a:p>
                      <a:pPr algn="l" fontAlgn="b"/>
                      <a:r>
                        <a:rPr lang="en-GB" sz="1400" u="none" strike="noStrike" dirty="0">
                          <a:effectLst/>
                          <a:latin typeface="+mn-lt"/>
                        </a:rPr>
                        <a:t>Molecular</a:t>
                      </a:r>
                      <a:endParaRPr lang="en-GB" sz="1400" b="0" i="0" u="none" strike="noStrike" dirty="0">
                        <a:solidFill>
                          <a:srgbClr val="000000"/>
                        </a:solidFill>
                        <a:effectLst/>
                        <a:latin typeface="+mn-lt"/>
                      </a:endParaRPr>
                    </a:p>
                  </a:txBody>
                  <a:tcPr marL="9525" marR="9525" marT="9525" marB="0" anchor="b">
                    <a:solidFill>
                      <a:schemeClr val="accent1">
                        <a:lumMod val="20000"/>
                        <a:lumOff val="80000"/>
                      </a:schemeClr>
                    </a:solidFill>
                  </a:tcPr>
                </a:tc>
                <a:tc>
                  <a:txBody>
                    <a:bodyPr/>
                    <a:lstStyle/>
                    <a:p>
                      <a:pPr algn="l" fontAlgn="b"/>
                      <a:r>
                        <a:rPr lang="en-GB" sz="1400" u="none" strike="noStrike" dirty="0">
                          <a:effectLst/>
                          <a:latin typeface="+mn-lt"/>
                        </a:rPr>
                        <a:t>Single gene/(simple) targeted variant sequencing</a:t>
                      </a:r>
                      <a:r>
                        <a:rPr lang="en-GB" sz="1400" u="none" strike="noStrike" baseline="30000" dirty="0">
                          <a:effectLst/>
                          <a:latin typeface="+mn-lt"/>
                        </a:rPr>
                        <a:t>1</a:t>
                      </a:r>
                      <a:endParaRPr lang="en-GB" sz="1400" b="0" i="0" u="none" strike="noStrike" baseline="30000" dirty="0">
                        <a:solidFill>
                          <a:srgbClr val="000000"/>
                        </a:solidFill>
                        <a:effectLst/>
                        <a:latin typeface="+mn-lt"/>
                      </a:endParaRPr>
                    </a:p>
                  </a:txBody>
                  <a:tcPr marL="9525" marR="9525" marT="9525" marB="0" anchor="b">
                    <a:solidFill>
                      <a:schemeClr val="accent1">
                        <a:lumMod val="20000"/>
                        <a:lumOff val="80000"/>
                      </a:schemeClr>
                    </a:solidFill>
                  </a:tcPr>
                </a:tc>
                <a:tc>
                  <a:txBody>
                    <a:bodyPr/>
                    <a:lstStyle/>
                    <a:p>
                      <a:pPr algn="l" fontAlgn="b"/>
                      <a:r>
                        <a:rPr lang="en-GB" sz="1400" b="0" i="0" u="none" strike="noStrike" dirty="0">
                          <a:solidFill>
                            <a:srgbClr val="000000"/>
                          </a:solidFill>
                          <a:effectLst/>
                          <a:latin typeface="+mn-lt"/>
                        </a:rPr>
                        <a:t>Neutropenia consistent with ELANE mutations</a:t>
                      </a:r>
                    </a:p>
                  </a:txBody>
                  <a:tcPr marL="9525" marR="9525" marT="9525" marB="0" anchor="b">
                    <a:solidFill>
                      <a:schemeClr val="accent1">
                        <a:lumMod val="20000"/>
                        <a:lumOff val="80000"/>
                      </a:schemeClr>
                    </a:solidFill>
                  </a:tcPr>
                </a:tc>
                <a:extLst>
                  <a:ext uri="{0D108BD9-81ED-4DB2-BD59-A6C34878D82A}">
                    <a16:rowId xmlns:a16="http://schemas.microsoft.com/office/drawing/2014/main" val="2880948074"/>
                  </a:ext>
                </a:extLst>
              </a:tr>
              <a:tr h="269258">
                <a:tc>
                  <a:txBody>
                    <a:bodyPr/>
                    <a:lstStyle/>
                    <a:p>
                      <a:pPr algn="l" fontAlgn="b"/>
                      <a:r>
                        <a:rPr lang="en-GB" sz="1400" u="none" strike="noStrike">
                          <a:effectLst/>
                          <a:latin typeface="+mn-lt"/>
                        </a:rPr>
                        <a:t>Molecular</a:t>
                      </a:r>
                      <a:endParaRPr lang="en-GB" sz="1400" b="0" i="0" u="none" strike="noStrike">
                        <a:solidFill>
                          <a:srgbClr val="000000"/>
                        </a:solidFill>
                        <a:effectLst/>
                        <a:latin typeface="+mn-lt"/>
                      </a:endParaRPr>
                    </a:p>
                  </a:txBody>
                  <a:tcPr marL="9525" marR="9525" marT="9525" marB="0" anchor="b">
                    <a:solidFill>
                      <a:schemeClr val="accent1">
                        <a:lumMod val="20000"/>
                        <a:lumOff val="80000"/>
                      </a:schemeClr>
                    </a:solidFill>
                  </a:tcPr>
                </a:tc>
                <a:tc>
                  <a:txBody>
                    <a:bodyPr/>
                    <a:lstStyle/>
                    <a:p>
                      <a:pPr algn="l" fontAlgn="b"/>
                      <a:r>
                        <a:rPr lang="en-GB" sz="1400" u="none" strike="noStrike" dirty="0">
                          <a:effectLst/>
                          <a:latin typeface="+mn-lt"/>
                        </a:rPr>
                        <a:t>Small panel</a:t>
                      </a:r>
                      <a:r>
                        <a:rPr lang="en-GB" sz="1400" u="none" strike="noStrike" baseline="30000" dirty="0">
                          <a:effectLst/>
                          <a:latin typeface="+mn-lt"/>
                        </a:rPr>
                        <a:t>3</a:t>
                      </a:r>
                      <a:endParaRPr lang="en-GB" sz="1400" b="0" i="0" u="none" strike="noStrike" baseline="30000" dirty="0">
                        <a:solidFill>
                          <a:srgbClr val="000000"/>
                        </a:solidFill>
                        <a:effectLst/>
                        <a:latin typeface="+mn-lt"/>
                      </a:endParaRPr>
                    </a:p>
                  </a:txBody>
                  <a:tcPr marL="9525" marR="9525" marT="9525" marB="0" anchor="b">
                    <a:solidFill>
                      <a:schemeClr val="accent1">
                        <a:lumMod val="20000"/>
                        <a:lumOff val="80000"/>
                      </a:schemeClr>
                    </a:solidFill>
                  </a:tcPr>
                </a:tc>
                <a:tc>
                  <a:txBody>
                    <a:bodyPr/>
                    <a:lstStyle/>
                    <a:p>
                      <a:pPr algn="l" fontAlgn="b"/>
                      <a:r>
                        <a:rPr lang="en-GB" sz="1400" b="0" i="0" u="none" strike="noStrike" dirty="0">
                          <a:solidFill>
                            <a:srgbClr val="000000"/>
                          </a:solidFill>
                          <a:effectLst/>
                          <a:latin typeface="+mn-lt"/>
                        </a:rPr>
                        <a:t>Sarcoma multi-target,</a:t>
                      </a:r>
                      <a:r>
                        <a:rPr lang="en-GB" sz="1400" b="0" i="0" u="none" strike="noStrike" baseline="0" dirty="0">
                          <a:solidFill>
                            <a:srgbClr val="000000"/>
                          </a:solidFill>
                          <a:effectLst/>
                          <a:latin typeface="+mn-lt"/>
                        </a:rPr>
                        <a:t> H3F3A, H3F3B, IDH1, IDH2</a:t>
                      </a:r>
                      <a:endParaRPr lang="en-GB" sz="1400" b="0" i="0" u="none" strike="noStrike" dirty="0">
                        <a:solidFill>
                          <a:srgbClr val="000000"/>
                        </a:solidFill>
                        <a:effectLst/>
                        <a:latin typeface="+mn-lt"/>
                      </a:endParaRPr>
                    </a:p>
                  </a:txBody>
                  <a:tcPr marL="9525" marR="9525" marT="9525" marB="0" anchor="b">
                    <a:solidFill>
                      <a:schemeClr val="accent1">
                        <a:lumMod val="20000"/>
                        <a:lumOff val="80000"/>
                      </a:schemeClr>
                    </a:solidFill>
                  </a:tcPr>
                </a:tc>
                <a:extLst>
                  <a:ext uri="{0D108BD9-81ED-4DB2-BD59-A6C34878D82A}">
                    <a16:rowId xmlns:a16="http://schemas.microsoft.com/office/drawing/2014/main" val="2962221811"/>
                  </a:ext>
                </a:extLst>
              </a:tr>
              <a:tr h="269258">
                <a:tc>
                  <a:txBody>
                    <a:bodyPr/>
                    <a:lstStyle/>
                    <a:p>
                      <a:pPr algn="l" fontAlgn="b"/>
                      <a:r>
                        <a:rPr lang="en-GB" sz="1400" u="none" strike="noStrike" dirty="0">
                          <a:effectLst/>
                          <a:latin typeface="+mn-lt"/>
                        </a:rPr>
                        <a:t>Molecular</a:t>
                      </a:r>
                      <a:endParaRPr lang="en-GB" sz="1400" b="0" i="0" u="none" strike="noStrike" dirty="0">
                        <a:solidFill>
                          <a:srgbClr val="000000"/>
                        </a:solidFill>
                        <a:effectLst/>
                        <a:latin typeface="+mn-lt"/>
                      </a:endParaRPr>
                    </a:p>
                  </a:txBody>
                  <a:tcPr marL="9525" marR="9525" marT="9525" marB="0" anchor="b">
                    <a:solidFill>
                      <a:schemeClr val="accent1">
                        <a:lumMod val="20000"/>
                        <a:lumOff val="80000"/>
                      </a:schemeClr>
                    </a:solidFill>
                  </a:tcPr>
                </a:tc>
                <a:tc>
                  <a:txBody>
                    <a:bodyPr/>
                    <a:lstStyle/>
                    <a:p>
                      <a:pPr algn="l" fontAlgn="b"/>
                      <a:r>
                        <a:rPr lang="en-GB" sz="1400" u="none" strike="noStrike" dirty="0">
                          <a:effectLst/>
                          <a:latin typeface="+mn-lt"/>
                        </a:rPr>
                        <a:t>Small Tandem Repeat (STR)</a:t>
                      </a:r>
                      <a:r>
                        <a:rPr lang="en-GB" sz="1400" u="none" strike="noStrike" baseline="30000" dirty="0">
                          <a:effectLst/>
                          <a:latin typeface="+mn-lt"/>
                        </a:rPr>
                        <a:t>1</a:t>
                      </a:r>
                      <a:endParaRPr lang="en-GB" sz="1400" b="0" i="0" u="none" strike="noStrike" dirty="0">
                        <a:solidFill>
                          <a:srgbClr val="000000"/>
                        </a:solidFill>
                        <a:effectLst/>
                        <a:latin typeface="+mn-lt"/>
                      </a:endParaRPr>
                    </a:p>
                  </a:txBody>
                  <a:tcPr marL="9525" marR="9525" marT="9525" marB="0" anchor="b">
                    <a:solidFill>
                      <a:schemeClr val="accent1">
                        <a:lumMod val="20000"/>
                        <a:lumOff val="80000"/>
                      </a:schemeClr>
                    </a:solidFill>
                  </a:tcPr>
                </a:tc>
                <a:tc>
                  <a:txBody>
                    <a:bodyPr/>
                    <a:lstStyle/>
                    <a:p>
                      <a:pPr algn="l" fontAlgn="b"/>
                      <a:r>
                        <a:rPr lang="en-GB" sz="1400" b="0" i="0" u="none" strike="noStrike" dirty="0">
                          <a:solidFill>
                            <a:srgbClr val="000000"/>
                          </a:solidFill>
                          <a:effectLst/>
                          <a:latin typeface="+mn-lt"/>
                        </a:rPr>
                        <a:t>Fragile X</a:t>
                      </a:r>
                    </a:p>
                  </a:txBody>
                  <a:tcPr marL="9525" marR="9525" marT="9525" marB="0" anchor="b">
                    <a:solidFill>
                      <a:schemeClr val="accent1">
                        <a:lumMod val="20000"/>
                        <a:lumOff val="80000"/>
                      </a:schemeClr>
                    </a:solidFill>
                  </a:tcPr>
                </a:tc>
                <a:extLst>
                  <a:ext uri="{0D108BD9-81ED-4DB2-BD59-A6C34878D82A}">
                    <a16:rowId xmlns:a16="http://schemas.microsoft.com/office/drawing/2014/main" val="1292829551"/>
                  </a:ext>
                </a:extLst>
              </a:tr>
              <a:tr h="269258">
                <a:tc>
                  <a:txBody>
                    <a:bodyPr/>
                    <a:lstStyle/>
                    <a:p>
                      <a:pPr algn="l" fontAlgn="b"/>
                      <a:r>
                        <a:rPr lang="en-GB" sz="1400" u="none" strike="noStrike">
                          <a:effectLst/>
                          <a:latin typeface="+mn-lt"/>
                        </a:rPr>
                        <a:t>Molecular</a:t>
                      </a:r>
                      <a:endParaRPr lang="en-GB" sz="1400" b="0" i="0" u="none" strike="noStrike">
                        <a:solidFill>
                          <a:srgbClr val="000000"/>
                        </a:solidFill>
                        <a:effectLst/>
                        <a:latin typeface="+mn-lt"/>
                      </a:endParaRPr>
                    </a:p>
                  </a:txBody>
                  <a:tcPr marL="9525" marR="9525" marT="9525" marB="0" anchor="b">
                    <a:solidFill>
                      <a:schemeClr val="accent1">
                        <a:lumMod val="20000"/>
                        <a:lumOff val="80000"/>
                      </a:schemeClr>
                    </a:solidFill>
                  </a:tcPr>
                </a:tc>
                <a:tc>
                  <a:txBody>
                    <a:bodyPr/>
                    <a:lstStyle/>
                    <a:p>
                      <a:pPr algn="l" fontAlgn="b"/>
                      <a:r>
                        <a:rPr lang="en-GB" sz="1400" u="none" strike="noStrike" dirty="0">
                          <a:effectLst/>
                          <a:latin typeface="+mn-lt"/>
                        </a:rPr>
                        <a:t>uniparental </a:t>
                      </a:r>
                      <a:r>
                        <a:rPr lang="en-GB" sz="1400" u="none" strike="noStrike" dirty="0" err="1">
                          <a:effectLst/>
                          <a:latin typeface="+mn-lt"/>
                        </a:rPr>
                        <a:t>disomy</a:t>
                      </a:r>
                      <a:r>
                        <a:rPr lang="en-GB" sz="1400" u="none" strike="noStrike" dirty="0">
                          <a:effectLst/>
                          <a:latin typeface="+mn-lt"/>
                        </a:rPr>
                        <a:t> (UPD)</a:t>
                      </a:r>
                      <a:r>
                        <a:rPr lang="en-GB" sz="1400" u="none" strike="noStrike" baseline="30000" dirty="0">
                          <a:effectLst/>
                          <a:latin typeface="+mn-lt"/>
                        </a:rPr>
                        <a:t>2</a:t>
                      </a:r>
                      <a:endParaRPr lang="en-GB" sz="1400" b="0" i="0" u="none" strike="noStrike" baseline="30000" dirty="0">
                        <a:solidFill>
                          <a:srgbClr val="000000"/>
                        </a:solidFill>
                        <a:effectLst/>
                        <a:latin typeface="+mn-lt"/>
                      </a:endParaRPr>
                    </a:p>
                  </a:txBody>
                  <a:tcPr marL="9525" marR="9525" marT="9525" marB="0" anchor="b">
                    <a:solidFill>
                      <a:schemeClr val="accent1">
                        <a:lumMod val="20000"/>
                        <a:lumOff val="80000"/>
                      </a:schemeClr>
                    </a:solidFill>
                  </a:tcPr>
                </a:tc>
                <a:tc>
                  <a:txBody>
                    <a:bodyPr/>
                    <a:lstStyle/>
                    <a:p>
                      <a:pPr algn="l" fontAlgn="b"/>
                      <a:r>
                        <a:rPr lang="en-GB" sz="1400" b="0" i="0" u="none" strike="noStrike" dirty="0" err="1">
                          <a:solidFill>
                            <a:srgbClr val="000000"/>
                          </a:solidFill>
                          <a:effectLst/>
                          <a:latin typeface="+mn-lt"/>
                        </a:rPr>
                        <a:t>Prader</a:t>
                      </a:r>
                      <a:r>
                        <a:rPr lang="en-GB" sz="1400" b="0" i="0" u="none" strike="noStrike" dirty="0">
                          <a:solidFill>
                            <a:srgbClr val="000000"/>
                          </a:solidFill>
                          <a:effectLst/>
                          <a:latin typeface="+mn-lt"/>
                        </a:rPr>
                        <a:t>-Willi syndrome</a:t>
                      </a:r>
                    </a:p>
                  </a:txBody>
                  <a:tcPr marL="9525" marR="9525" marT="9525" marB="0" anchor="b">
                    <a:solidFill>
                      <a:schemeClr val="accent1">
                        <a:lumMod val="20000"/>
                        <a:lumOff val="80000"/>
                      </a:schemeClr>
                    </a:solidFill>
                  </a:tcPr>
                </a:tc>
                <a:extLst>
                  <a:ext uri="{0D108BD9-81ED-4DB2-BD59-A6C34878D82A}">
                    <a16:rowId xmlns:a16="http://schemas.microsoft.com/office/drawing/2014/main" val="3498048096"/>
                  </a:ext>
                </a:extLst>
              </a:tr>
              <a:tr h="269258">
                <a:tc>
                  <a:txBody>
                    <a:bodyPr/>
                    <a:lstStyle/>
                    <a:p>
                      <a:pPr algn="l" fontAlgn="b"/>
                      <a:r>
                        <a:rPr lang="en-GB" sz="1400" u="none" strike="noStrike">
                          <a:effectLst/>
                          <a:latin typeface="+mn-lt"/>
                        </a:rPr>
                        <a:t>Molecular</a:t>
                      </a:r>
                      <a:endParaRPr lang="en-GB" sz="1400" b="0" i="0" u="none" strike="noStrike">
                        <a:solidFill>
                          <a:srgbClr val="000000"/>
                        </a:solidFill>
                        <a:effectLst/>
                        <a:latin typeface="+mn-lt"/>
                      </a:endParaRPr>
                    </a:p>
                  </a:txBody>
                  <a:tcPr marL="9525" marR="9525" marT="9525" marB="0" anchor="b">
                    <a:solidFill>
                      <a:schemeClr val="accent1">
                        <a:lumMod val="20000"/>
                        <a:lumOff val="80000"/>
                      </a:schemeClr>
                    </a:solidFill>
                  </a:tcPr>
                </a:tc>
                <a:tc>
                  <a:txBody>
                    <a:bodyPr/>
                    <a:lstStyle/>
                    <a:p>
                      <a:pPr algn="l" fontAlgn="b"/>
                      <a:r>
                        <a:rPr lang="en-GB" sz="1400" u="none" strike="noStrike" dirty="0">
                          <a:effectLst/>
                          <a:latin typeface="+mn-lt"/>
                        </a:rPr>
                        <a:t>Whole exon sequencing (WES) or large panel</a:t>
                      </a:r>
                      <a:r>
                        <a:rPr lang="en-GB" sz="1400" u="none" strike="noStrike" baseline="30000" dirty="0">
                          <a:effectLst/>
                          <a:latin typeface="+mn-lt"/>
                        </a:rPr>
                        <a:t>3</a:t>
                      </a:r>
                      <a:endParaRPr lang="en-GB" sz="1400" b="0" i="0" u="none" strike="noStrike" dirty="0">
                        <a:solidFill>
                          <a:srgbClr val="000000"/>
                        </a:solidFill>
                        <a:effectLst/>
                        <a:latin typeface="+mn-lt"/>
                      </a:endParaRPr>
                    </a:p>
                  </a:txBody>
                  <a:tcPr marL="9525" marR="9525" marT="9525" marB="0" anchor="b">
                    <a:solidFill>
                      <a:schemeClr val="accent1">
                        <a:lumMod val="20000"/>
                        <a:lumOff val="80000"/>
                      </a:schemeClr>
                    </a:solidFill>
                  </a:tcPr>
                </a:tc>
                <a:tc>
                  <a:txBody>
                    <a:bodyPr/>
                    <a:lstStyle/>
                    <a:p>
                      <a:pPr algn="l" fontAlgn="b"/>
                      <a:r>
                        <a:rPr lang="en-GB" sz="1400" b="0" i="0" u="none" strike="noStrike" dirty="0">
                          <a:solidFill>
                            <a:srgbClr val="000000"/>
                          </a:solidFill>
                          <a:effectLst/>
                          <a:latin typeface="+mn-lt"/>
                        </a:rPr>
                        <a:t>Hypertrophic cardiomyopathy</a:t>
                      </a:r>
                    </a:p>
                  </a:txBody>
                  <a:tcPr marL="9525" marR="9525" marT="9525" marB="0" anchor="b">
                    <a:solidFill>
                      <a:schemeClr val="accent1">
                        <a:lumMod val="20000"/>
                        <a:lumOff val="80000"/>
                      </a:schemeClr>
                    </a:solidFill>
                  </a:tcPr>
                </a:tc>
                <a:extLst>
                  <a:ext uri="{0D108BD9-81ED-4DB2-BD59-A6C34878D82A}">
                    <a16:rowId xmlns:a16="http://schemas.microsoft.com/office/drawing/2014/main" val="3279170112"/>
                  </a:ext>
                </a:extLst>
              </a:tr>
              <a:tr h="269258">
                <a:tc>
                  <a:txBody>
                    <a:bodyPr/>
                    <a:lstStyle/>
                    <a:p>
                      <a:pPr algn="l" fontAlgn="b"/>
                      <a:r>
                        <a:rPr lang="en-GB" sz="1400" u="none" strike="noStrike">
                          <a:effectLst/>
                          <a:latin typeface="+mn-lt"/>
                        </a:rPr>
                        <a:t>Molecular</a:t>
                      </a:r>
                      <a:endParaRPr lang="en-GB" sz="1400" b="0" i="0" u="none" strike="noStrike">
                        <a:solidFill>
                          <a:srgbClr val="000000"/>
                        </a:solidFill>
                        <a:effectLst/>
                        <a:latin typeface="+mn-lt"/>
                      </a:endParaRPr>
                    </a:p>
                  </a:txBody>
                  <a:tcPr marL="9525" marR="9525" marT="9525" marB="0" anchor="b">
                    <a:solidFill>
                      <a:schemeClr val="accent1">
                        <a:lumMod val="20000"/>
                        <a:lumOff val="80000"/>
                      </a:schemeClr>
                    </a:solidFill>
                  </a:tcPr>
                </a:tc>
                <a:tc>
                  <a:txBody>
                    <a:bodyPr/>
                    <a:lstStyle/>
                    <a:p>
                      <a:pPr algn="l" fontAlgn="b"/>
                      <a:r>
                        <a:rPr lang="en-GB" sz="1400" u="none" strike="noStrike" dirty="0">
                          <a:effectLst/>
                          <a:latin typeface="+mn-lt"/>
                        </a:rPr>
                        <a:t>Whole genome sequencing (WGS)</a:t>
                      </a:r>
                      <a:r>
                        <a:rPr lang="en-GB" sz="1400" u="none" strike="noStrike" baseline="30000" dirty="0">
                          <a:effectLst/>
                          <a:latin typeface="+mn-lt"/>
                        </a:rPr>
                        <a:t>3</a:t>
                      </a:r>
                      <a:endParaRPr lang="en-GB" sz="1400" b="0" i="0" u="none" strike="noStrike" dirty="0">
                        <a:solidFill>
                          <a:srgbClr val="000000"/>
                        </a:solidFill>
                        <a:effectLst/>
                        <a:latin typeface="+mn-lt"/>
                      </a:endParaRPr>
                    </a:p>
                  </a:txBody>
                  <a:tcPr marL="9525" marR="9525" marT="9525" marB="0" anchor="b">
                    <a:solidFill>
                      <a:schemeClr val="accent1">
                        <a:lumMod val="20000"/>
                        <a:lumOff val="80000"/>
                      </a:schemeClr>
                    </a:solidFill>
                  </a:tcPr>
                </a:tc>
                <a:tc>
                  <a:txBody>
                    <a:bodyPr/>
                    <a:lstStyle/>
                    <a:p>
                      <a:pPr algn="l" fontAlgn="b"/>
                      <a:r>
                        <a:rPr lang="en-GB" sz="1400" b="0" i="0" u="none" strike="noStrike" dirty="0">
                          <a:solidFill>
                            <a:srgbClr val="000000"/>
                          </a:solidFill>
                          <a:effectLst/>
                          <a:latin typeface="+mn-lt"/>
                        </a:rPr>
                        <a:t>Eligible rare disease or cancer</a:t>
                      </a:r>
                    </a:p>
                  </a:txBody>
                  <a:tcPr marL="9525" marR="9525" marT="9525" marB="0" anchor="b">
                    <a:solidFill>
                      <a:schemeClr val="accent1">
                        <a:lumMod val="20000"/>
                        <a:lumOff val="80000"/>
                      </a:schemeClr>
                    </a:solidFill>
                  </a:tcPr>
                </a:tc>
                <a:extLst>
                  <a:ext uri="{0D108BD9-81ED-4DB2-BD59-A6C34878D82A}">
                    <a16:rowId xmlns:a16="http://schemas.microsoft.com/office/drawing/2014/main" val="637682061"/>
                  </a:ext>
                </a:extLst>
              </a:tr>
            </a:tbl>
          </a:graphicData>
        </a:graphic>
      </p:graphicFrame>
      <p:sp>
        <p:nvSpPr>
          <p:cNvPr id="5" name="Footer Placeholder 3">
            <a:extLst>
              <a:ext uri="{FF2B5EF4-FFF2-40B4-BE49-F238E27FC236}">
                <a16:creationId xmlns:a16="http://schemas.microsoft.com/office/drawing/2014/main" id="{0AE3112C-A960-4085-94FA-7491EBEEA665}"/>
              </a:ext>
            </a:extLst>
          </p:cNvPr>
          <p:cNvSpPr>
            <a:spLocks noGrp="1"/>
          </p:cNvSpPr>
          <p:nvPr>
            <p:ph type="ftr" sz="quarter" idx="4294967295"/>
          </p:nvPr>
        </p:nvSpPr>
        <p:spPr>
          <a:xfrm>
            <a:off x="241080" y="6516073"/>
            <a:ext cx="4292373" cy="273844"/>
          </a:xfrm>
          <a:prstGeom prst="rect">
            <a:avLst/>
          </a:prstGeom>
        </p:spPr>
        <p:txBody>
          <a:bodyPr/>
          <a:lstStyle/>
          <a:p>
            <a:pPr algn="l"/>
            <a:r>
              <a:rPr lang="en-GB" sz="900" dirty="0">
                <a:solidFill>
                  <a:schemeClr val="bg1">
                    <a:lumMod val="75000"/>
                  </a:schemeClr>
                </a:solidFill>
                <a:latin typeface="Arial" panose="020B0604020202020204" pitchFamily="34" charset="0"/>
                <a:cs typeface="Arial" panose="020B0604020202020204" pitchFamily="34" charset="0"/>
              </a:rPr>
              <a:t>NTGLH005 - Clinical genetic testing methods</a:t>
            </a:r>
          </a:p>
        </p:txBody>
      </p:sp>
      <p:pic>
        <p:nvPicPr>
          <p:cNvPr id="7" name="Audio 6">
            <a:hlinkClick r:id="" action="ppaction://media"/>
            <a:extLst>
              <a:ext uri="{FF2B5EF4-FFF2-40B4-BE49-F238E27FC236}">
                <a16:creationId xmlns:a16="http://schemas.microsoft.com/office/drawing/2014/main" id="{30A37FA2-A262-844B-AF99-BDA11556598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379340711"/>
      </p:ext>
    </p:extLst>
  </p:cSld>
  <p:clrMapOvr>
    <a:masterClrMapping/>
  </p:clrMapOvr>
  <mc:AlternateContent xmlns:mc="http://schemas.openxmlformats.org/markup-compatibility/2006" xmlns:p14="http://schemas.microsoft.com/office/powerpoint/2010/main">
    <mc:Choice Requires="p14">
      <p:transition spd="slow" p14:dur="2000" advTm="41395"/>
    </mc:Choice>
    <mc:Fallback xmlns="">
      <p:transition spd="slow" advTm="413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72085" y="2686236"/>
            <a:ext cx="7886700" cy="1760257"/>
          </a:xfrm>
        </p:spPr>
        <p:txBody>
          <a:bodyPr>
            <a:noAutofit/>
          </a:bodyPr>
          <a:lstStyle/>
          <a:p>
            <a:pPr marL="0" indent="0" algn="ctr">
              <a:buNone/>
            </a:pPr>
            <a:r>
              <a:rPr lang="en-GB" sz="4000" dirty="0">
                <a:solidFill>
                  <a:schemeClr val="accent1">
                    <a:lumMod val="75000"/>
                  </a:schemeClr>
                </a:solidFill>
                <a:effectLst>
                  <a:outerShdw blurRad="38100" dist="38100" dir="2700000" algn="tl">
                    <a:srgbClr val="000000">
                      <a:alpha val="43137"/>
                    </a:srgbClr>
                  </a:outerShdw>
                </a:effectLst>
              </a:rPr>
              <a:t>Cytogenetic methods detect abnormalities in chromosome structure</a:t>
            </a:r>
          </a:p>
        </p:txBody>
      </p:sp>
      <p:sp>
        <p:nvSpPr>
          <p:cNvPr id="4" name="Footer Placeholder 3">
            <a:extLst>
              <a:ext uri="{FF2B5EF4-FFF2-40B4-BE49-F238E27FC236}">
                <a16:creationId xmlns:a16="http://schemas.microsoft.com/office/drawing/2014/main" id="{0AE3112C-A960-4085-94FA-7491EBEEA665}"/>
              </a:ext>
            </a:extLst>
          </p:cNvPr>
          <p:cNvSpPr>
            <a:spLocks noGrp="1"/>
          </p:cNvSpPr>
          <p:nvPr>
            <p:ph type="ftr" sz="quarter" idx="4294967295"/>
          </p:nvPr>
        </p:nvSpPr>
        <p:spPr>
          <a:xfrm>
            <a:off x="270263" y="6077593"/>
            <a:ext cx="4292373" cy="273844"/>
          </a:xfrm>
          <a:prstGeom prst="rect">
            <a:avLst/>
          </a:prstGeom>
        </p:spPr>
        <p:txBody>
          <a:bodyPr/>
          <a:lstStyle/>
          <a:p>
            <a:pPr algn="l"/>
            <a:r>
              <a:rPr lang="en-GB" sz="900" dirty="0">
                <a:solidFill>
                  <a:schemeClr val="bg1">
                    <a:lumMod val="75000"/>
                  </a:schemeClr>
                </a:solidFill>
                <a:latin typeface="Arial" panose="020B0604020202020204" pitchFamily="34" charset="0"/>
                <a:cs typeface="Arial" panose="020B0604020202020204" pitchFamily="34" charset="0"/>
              </a:rPr>
              <a:t>NTGLH005 - Clinical genetic testing methods</a:t>
            </a:r>
          </a:p>
        </p:txBody>
      </p:sp>
      <p:pic>
        <p:nvPicPr>
          <p:cNvPr id="5" name="Audio 4">
            <a:hlinkClick r:id="" action="ppaction://media"/>
            <a:extLst>
              <a:ext uri="{FF2B5EF4-FFF2-40B4-BE49-F238E27FC236}">
                <a16:creationId xmlns:a16="http://schemas.microsoft.com/office/drawing/2014/main" id="{FE99236E-94E5-C547-B85D-7E84300354E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571107629"/>
      </p:ext>
    </p:extLst>
  </p:cSld>
  <p:clrMapOvr>
    <a:masterClrMapping/>
  </p:clrMapOvr>
  <mc:AlternateContent xmlns:mc="http://schemas.openxmlformats.org/markup-compatibility/2006" xmlns:p14="http://schemas.microsoft.com/office/powerpoint/2010/main">
    <mc:Choice Requires="p14">
      <p:transition spd="slow" p14:dur="2000" advTm="6966"/>
    </mc:Choice>
    <mc:Fallback xmlns="">
      <p:transition spd="slow" advTm="69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stretch>
            <a:fillRect/>
          </a:stretch>
        </p:blipFill>
        <p:spPr>
          <a:xfrm>
            <a:off x="5702135" y="1325563"/>
            <a:ext cx="3441865" cy="3142924"/>
          </a:xfrm>
          <a:prstGeom prst="rect">
            <a:avLst/>
          </a:prstGeom>
        </p:spPr>
      </p:pic>
      <p:sp>
        <p:nvSpPr>
          <p:cNvPr id="2" name="Title 1"/>
          <p:cNvSpPr>
            <a:spLocks noGrp="1"/>
          </p:cNvSpPr>
          <p:nvPr>
            <p:ph type="title"/>
          </p:nvPr>
        </p:nvSpPr>
        <p:spPr>
          <a:xfrm>
            <a:off x="628650" y="0"/>
            <a:ext cx="2962275" cy="1325563"/>
          </a:xfrm>
        </p:spPr>
        <p:txBody>
          <a:bodyPr>
            <a:normAutofit/>
          </a:bodyPr>
          <a:lstStyle/>
          <a:p>
            <a:r>
              <a:rPr lang="en-GB" sz="4000" dirty="0">
                <a:solidFill>
                  <a:schemeClr val="accent1">
                    <a:lumMod val="75000"/>
                  </a:schemeClr>
                </a:solidFill>
                <a:effectLst>
                  <a:outerShdw blurRad="38100" dist="38100" dir="2700000" algn="tl">
                    <a:srgbClr val="000000">
                      <a:alpha val="43137"/>
                    </a:srgbClr>
                  </a:outerShdw>
                </a:effectLst>
                <a:latin typeface="+mn-lt"/>
              </a:rPr>
              <a:t>Karyotyping</a:t>
            </a:r>
          </a:p>
        </p:txBody>
      </p:sp>
      <p:sp>
        <p:nvSpPr>
          <p:cNvPr id="3" name="Content Placeholder 2"/>
          <p:cNvSpPr>
            <a:spLocks noGrp="1"/>
          </p:cNvSpPr>
          <p:nvPr>
            <p:ph idx="1"/>
          </p:nvPr>
        </p:nvSpPr>
        <p:spPr>
          <a:xfrm>
            <a:off x="382069" y="1325563"/>
            <a:ext cx="5151955" cy="3165052"/>
          </a:xfrm>
        </p:spPr>
        <p:txBody>
          <a:bodyPr>
            <a:normAutofit fontScale="77500" lnSpcReduction="20000"/>
          </a:bodyPr>
          <a:lstStyle/>
          <a:p>
            <a:r>
              <a:rPr lang="en-GB" dirty="0"/>
              <a:t>Genome-wide image of </a:t>
            </a:r>
          </a:p>
          <a:p>
            <a:pPr marL="0" indent="0">
              <a:buNone/>
            </a:pPr>
            <a:r>
              <a:rPr lang="en-GB" dirty="0"/>
              <a:t>   chromosomes’ banding pattern </a:t>
            </a:r>
          </a:p>
          <a:p>
            <a:r>
              <a:rPr lang="en-GB" dirty="0"/>
              <a:t>Used when cultured cells are available</a:t>
            </a:r>
          </a:p>
          <a:p>
            <a:r>
              <a:rPr lang="en-GB" dirty="0"/>
              <a:t>In ideal conditions aberrations as small as 5 Mb can be detected</a:t>
            </a:r>
          </a:p>
          <a:p>
            <a:r>
              <a:rPr lang="en-GB" dirty="0"/>
              <a:t>Provides a way of screening the whole genome for </a:t>
            </a:r>
            <a:r>
              <a:rPr lang="en-GB" dirty="0" smtClean="0"/>
              <a:t>genetic </a:t>
            </a:r>
            <a:r>
              <a:rPr lang="en-GB" dirty="0"/>
              <a:t>deletions, duplications and rearrangements</a:t>
            </a:r>
          </a:p>
          <a:p>
            <a:r>
              <a:rPr lang="en-GB" dirty="0"/>
              <a:t>Primary tool for analysing patients with a variety of congenital anomalies.</a:t>
            </a:r>
          </a:p>
        </p:txBody>
      </p:sp>
      <p:sp>
        <p:nvSpPr>
          <p:cNvPr id="6" name="Footer Placeholder 3">
            <a:extLst>
              <a:ext uri="{FF2B5EF4-FFF2-40B4-BE49-F238E27FC236}">
                <a16:creationId xmlns:a16="http://schemas.microsoft.com/office/drawing/2014/main" id="{0AE3112C-A960-4085-94FA-7491EBEEA665}"/>
              </a:ext>
            </a:extLst>
          </p:cNvPr>
          <p:cNvSpPr>
            <a:spLocks noGrp="1"/>
          </p:cNvSpPr>
          <p:nvPr>
            <p:ph type="ftr" sz="quarter" idx="4294967295"/>
          </p:nvPr>
        </p:nvSpPr>
        <p:spPr>
          <a:xfrm>
            <a:off x="270263" y="6077593"/>
            <a:ext cx="4292373" cy="273844"/>
          </a:xfrm>
          <a:prstGeom prst="rect">
            <a:avLst/>
          </a:prstGeom>
        </p:spPr>
        <p:txBody>
          <a:bodyPr/>
          <a:lstStyle/>
          <a:p>
            <a:pPr algn="l"/>
            <a:r>
              <a:rPr lang="en-GB" sz="900" dirty="0">
                <a:solidFill>
                  <a:schemeClr val="bg1">
                    <a:lumMod val="75000"/>
                  </a:schemeClr>
                </a:solidFill>
                <a:latin typeface="Arial" panose="020B0604020202020204" pitchFamily="34" charset="0"/>
                <a:cs typeface="Arial" panose="020B0604020202020204" pitchFamily="34" charset="0"/>
              </a:rPr>
              <a:t>NTGLH005 - Clinical genetic testing methods</a:t>
            </a:r>
          </a:p>
        </p:txBody>
      </p:sp>
      <p:pic>
        <p:nvPicPr>
          <p:cNvPr id="8" name="Audio 7">
            <a:hlinkClick r:id="" action="ppaction://media"/>
            <a:extLst>
              <a:ext uri="{FF2B5EF4-FFF2-40B4-BE49-F238E27FC236}">
                <a16:creationId xmlns:a16="http://schemas.microsoft.com/office/drawing/2014/main" id="{CC2B9AA1-1092-8C44-9E6F-7D5DA65044B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567949261"/>
      </p:ext>
    </p:extLst>
  </p:cSld>
  <p:clrMapOvr>
    <a:masterClrMapping/>
  </p:clrMapOvr>
  <mc:AlternateContent xmlns:mc="http://schemas.openxmlformats.org/markup-compatibility/2006" xmlns:p14="http://schemas.microsoft.com/office/powerpoint/2010/main">
    <mc:Choice Requires="p14">
      <p:transition spd="slow" p14:dur="2000" advTm="84083"/>
    </mc:Choice>
    <mc:Fallback xmlns="">
      <p:transition spd="slow" advTm="840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893" y="0"/>
            <a:ext cx="8510601" cy="1325563"/>
          </a:xfrm>
        </p:spPr>
        <p:txBody>
          <a:bodyPr>
            <a:normAutofit/>
          </a:bodyPr>
          <a:lstStyle/>
          <a:p>
            <a:r>
              <a:rPr lang="en-GB" sz="4000" dirty="0">
                <a:solidFill>
                  <a:schemeClr val="accent1">
                    <a:lumMod val="75000"/>
                  </a:schemeClr>
                </a:solidFill>
                <a:effectLst>
                  <a:outerShdw blurRad="38100" dist="38100" dir="2700000" algn="tl">
                    <a:srgbClr val="000000">
                      <a:alpha val="43137"/>
                    </a:srgbClr>
                  </a:outerShdw>
                </a:effectLst>
                <a:latin typeface="+mn-lt"/>
              </a:rPr>
              <a:t>Fluorescence </a:t>
            </a:r>
            <a:r>
              <a:rPr lang="en-GB" sz="4000" i="1" dirty="0">
                <a:solidFill>
                  <a:schemeClr val="accent1">
                    <a:lumMod val="75000"/>
                  </a:schemeClr>
                </a:solidFill>
                <a:effectLst>
                  <a:outerShdw blurRad="38100" dist="38100" dir="2700000" algn="tl">
                    <a:srgbClr val="000000">
                      <a:alpha val="43137"/>
                    </a:srgbClr>
                  </a:outerShdw>
                </a:effectLst>
                <a:latin typeface="+mn-lt"/>
              </a:rPr>
              <a:t>in situ </a:t>
            </a:r>
            <a:r>
              <a:rPr lang="en-GB" sz="4000" dirty="0">
                <a:solidFill>
                  <a:schemeClr val="accent1">
                    <a:lumMod val="75000"/>
                  </a:schemeClr>
                </a:solidFill>
                <a:effectLst>
                  <a:outerShdw blurRad="38100" dist="38100" dir="2700000" algn="tl">
                    <a:srgbClr val="000000">
                      <a:alpha val="43137"/>
                    </a:srgbClr>
                  </a:outerShdw>
                </a:effectLst>
                <a:latin typeface="+mn-lt"/>
              </a:rPr>
              <a:t>hybridization (FISH)</a:t>
            </a:r>
          </a:p>
        </p:txBody>
      </p:sp>
      <p:sp>
        <p:nvSpPr>
          <p:cNvPr id="3" name="Content Placeholder 2"/>
          <p:cNvSpPr>
            <a:spLocks noGrp="1"/>
          </p:cNvSpPr>
          <p:nvPr>
            <p:ph idx="1"/>
          </p:nvPr>
        </p:nvSpPr>
        <p:spPr>
          <a:xfrm>
            <a:off x="395893" y="1608196"/>
            <a:ext cx="8159090" cy="4851400"/>
          </a:xfrm>
        </p:spPr>
        <p:txBody>
          <a:bodyPr>
            <a:normAutofit/>
          </a:bodyPr>
          <a:lstStyle/>
          <a:p>
            <a:pPr algn="just"/>
            <a:r>
              <a:rPr lang="en-GB" sz="2600" dirty="0"/>
              <a:t>Genome-wide image of labelled probes mapped to specific DNA sequences of chromosomes</a:t>
            </a:r>
          </a:p>
          <a:p>
            <a:pPr algn="just"/>
            <a:r>
              <a:rPr lang="en-GB" sz="2600" dirty="0"/>
              <a:t>Can detect much smaller chromosomal abnormalities than karyotyping - 100 Kb-1 Mb</a:t>
            </a:r>
          </a:p>
          <a:p>
            <a:pPr algn="just"/>
            <a:r>
              <a:rPr lang="en-GB" sz="2600" dirty="0"/>
              <a:t>Requires </a:t>
            </a:r>
            <a:r>
              <a:rPr lang="en-GB" sz="2600" i="1" dirty="0"/>
              <a:t>in vitro </a:t>
            </a:r>
            <a:r>
              <a:rPr lang="en-GB" sz="2600" dirty="0"/>
              <a:t>cultured cells but a much smaller sample than karyotyping - even down to a single cell</a:t>
            </a:r>
          </a:p>
          <a:p>
            <a:pPr algn="just"/>
            <a:r>
              <a:rPr lang="en-GB" sz="2600" dirty="0"/>
              <a:t>Provides a way of screening the whole genome for   genetic deletions, duplications and rearrangements</a:t>
            </a:r>
          </a:p>
          <a:p>
            <a:pPr algn="just"/>
            <a:r>
              <a:rPr lang="en-GB" sz="2600" dirty="0"/>
              <a:t>Primary tool for analysing patients with specific microdeletion syndromes and sub-telomere screening</a:t>
            </a:r>
            <a:endParaRPr lang="en-GB" dirty="0"/>
          </a:p>
        </p:txBody>
      </p:sp>
      <p:sp>
        <p:nvSpPr>
          <p:cNvPr id="5" name="Footer Placeholder 3">
            <a:extLst>
              <a:ext uri="{FF2B5EF4-FFF2-40B4-BE49-F238E27FC236}">
                <a16:creationId xmlns:a16="http://schemas.microsoft.com/office/drawing/2014/main" id="{0AE3112C-A960-4085-94FA-7491EBEEA665}"/>
              </a:ext>
            </a:extLst>
          </p:cNvPr>
          <p:cNvSpPr>
            <a:spLocks noGrp="1"/>
          </p:cNvSpPr>
          <p:nvPr>
            <p:ph type="ftr" sz="quarter" idx="4294967295"/>
          </p:nvPr>
        </p:nvSpPr>
        <p:spPr>
          <a:xfrm>
            <a:off x="270263" y="6077593"/>
            <a:ext cx="4292373" cy="273844"/>
          </a:xfrm>
          <a:prstGeom prst="rect">
            <a:avLst/>
          </a:prstGeom>
        </p:spPr>
        <p:txBody>
          <a:bodyPr/>
          <a:lstStyle/>
          <a:p>
            <a:pPr algn="l"/>
            <a:r>
              <a:rPr lang="en-GB" sz="900" dirty="0">
                <a:solidFill>
                  <a:schemeClr val="bg1">
                    <a:lumMod val="75000"/>
                  </a:schemeClr>
                </a:solidFill>
                <a:latin typeface="Arial" panose="020B0604020202020204" pitchFamily="34" charset="0"/>
                <a:cs typeface="Arial" panose="020B0604020202020204" pitchFamily="34" charset="0"/>
              </a:rPr>
              <a:t>NTGLH005 - Clinical genetic testing methods</a:t>
            </a:r>
          </a:p>
        </p:txBody>
      </p:sp>
      <p:pic>
        <p:nvPicPr>
          <p:cNvPr id="6" name="Audio 5">
            <a:hlinkClick r:id="" action="ppaction://media"/>
            <a:extLst>
              <a:ext uri="{FF2B5EF4-FFF2-40B4-BE49-F238E27FC236}">
                <a16:creationId xmlns:a16="http://schemas.microsoft.com/office/drawing/2014/main" id="{5C9EEA0B-5A74-1C4B-AB60-901B911E582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13501417"/>
      </p:ext>
    </p:extLst>
  </p:cSld>
  <p:clrMapOvr>
    <a:masterClrMapping/>
  </p:clrMapOvr>
  <mc:AlternateContent xmlns:mc="http://schemas.openxmlformats.org/markup-compatibility/2006" xmlns:p14="http://schemas.microsoft.com/office/powerpoint/2010/main">
    <mc:Choice Requires="p14">
      <p:transition spd="slow" p14:dur="2000" advTm="107460"/>
    </mc:Choice>
    <mc:Fallback xmlns="">
      <p:transition spd="slow" advTm="1074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5"/>
          <a:srcRect b="7882"/>
          <a:stretch/>
        </p:blipFill>
        <p:spPr>
          <a:xfrm>
            <a:off x="183153" y="466928"/>
            <a:ext cx="8777693" cy="6070059"/>
          </a:xfrm>
          <a:prstGeom prst="rect">
            <a:avLst/>
          </a:prstGeom>
        </p:spPr>
      </p:pic>
      <p:sp>
        <p:nvSpPr>
          <p:cNvPr id="5" name="Title 1"/>
          <p:cNvSpPr txBox="1">
            <a:spLocks/>
          </p:cNvSpPr>
          <p:nvPr/>
        </p:nvSpPr>
        <p:spPr>
          <a:xfrm>
            <a:off x="628650" y="0"/>
            <a:ext cx="827784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a:solidFill>
                  <a:schemeClr val="accent1">
                    <a:lumMod val="75000"/>
                  </a:schemeClr>
                </a:solidFill>
                <a:effectLst>
                  <a:outerShdw blurRad="38100" dist="38100" dir="2700000" algn="tl">
                    <a:srgbClr val="000000">
                      <a:alpha val="43137"/>
                    </a:srgbClr>
                  </a:outerShdw>
                </a:effectLst>
                <a:latin typeface="+mn-lt"/>
              </a:rPr>
              <a:t>Fluorescent </a:t>
            </a:r>
            <a:r>
              <a:rPr lang="en-GB" sz="4000" i="1">
                <a:solidFill>
                  <a:schemeClr val="accent1">
                    <a:lumMod val="75000"/>
                  </a:schemeClr>
                </a:solidFill>
                <a:effectLst>
                  <a:outerShdw blurRad="38100" dist="38100" dir="2700000" algn="tl">
                    <a:srgbClr val="000000">
                      <a:alpha val="43137"/>
                    </a:srgbClr>
                  </a:outerShdw>
                </a:effectLst>
                <a:latin typeface="+mn-lt"/>
              </a:rPr>
              <a:t>in situ </a:t>
            </a:r>
            <a:r>
              <a:rPr lang="en-GB" sz="4000">
                <a:solidFill>
                  <a:schemeClr val="accent1">
                    <a:lumMod val="75000"/>
                  </a:schemeClr>
                </a:solidFill>
                <a:effectLst>
                  <a:outerShdw blurRad="38100" dist="38100" dir="2700000" algn="tl">
                    <a:srgbClr val="000000">
                      <a:alpha val="43137"/>
                    </a:srgbClr>
                  </a:outerShdw>
                </a:effectLst>
                <a:latin typeface="+mn-lt"/>
              </a:rPr>
              <a:t>hybridization (FISH)</a:t>
            </a:r>
            <a:endParaRPr lang="en-GB" sz="4000" dirty="0">
              <a:solidFill>
                <a:schemeClr val="accent1">
                  <a:lumMod val="75000"/>
                </a:schemeClr>
              </a:solidFill>
              <a:effectLst>
                <a:outerShdw blurRad="38100" dist="38100" dir="2700000" algn="tl">
                  <a:srgbClr val="000000">
                    <a:alpha val="43137"/>
                  </a:srgbClr>
                </a:outerShdw>
              </a:effectLst>
              <a:latin typeface="+mn-lt"/>
            </a:endParaRPr>
          </a:p>
        </p:txBody>
      </p:sp>
      <p:sp>
        <p:nvSpPr>
          <p:cNvPr id="6" name="Footer Placeholder 3">
            <a:extLst>
              <a:ext uri="{FF2B5EF4-FFF2-40B4-BE49-F238E27FC236}">
                <a16:creationId xmlns:a16="http://schemas.microsoft.com/office/drawing/2014/main" id="{0AE3112C-A960-4085-94FA-7491EBEEA665}"/>
              </a:ext>
            </a:extLst>
          </p:cNvPr>
          <p:cNvSpPr>
            <a:spLocks noGrp="1"/>
          </p:cNvSpPr>
          <p:nvPr>
            <p:ph type="ftr" sz="quarter" idx="4294967295"/>
          </p:nvPr>
        </p:nvSpPr>
        <p:spPr>
          <a:xfrm>
            <a:off x="237067" y="6400065"/>
            <a:ext cx="4292373" cy="273844"/>
          </a:xfrm>
          <a:prstGeom prst="rect">
            <a:avLst/>
          </a:prstGeom>
        </p:spPr>
        <p:txBody>
          <a:bodyPr/>
          <a:lstStyle/>
          <a:p>
            <a:pPr algn="l"/>
            <a:r>
              <a:rPr lang="en-GB" sz="900" dirty="0">
                <a:solidFill>
                  <a:schemeClr val="bg1">
                    <a:lumMod val="75000"/>
                  </a:schemeClr>
                </a:solidFill>
                <a:latin typeface="Arial" panose="020B0604020202020204" pitchFamily="34" charset="0"/>
                <a:cs typeface="Arial" panose="020B0604020202020204" pitchFamily="34" charset="0"/>
              </a:rPr>
              <a:t>NTGLH005 - Clinical genetic testing methods</a:t>
            </a:r>
          </a:p>
        </p:txBody>
      </p:sp>
      <p:pic>
        <p:nvPicPr>
          <p:cNvPr id="3" name="Audio 2">
            <a:hlinkClick r:id="" action="ppaction://media"/>
            <a:extLst>
              <a:ext uri="{FF2B5EF4-FFF2-40B4-BE49-F238E27FC236}">
                <a16:creationId xmlns:a16="http://schemas.microsoft.com/office/drawing/2014/main" id="{524075D2-EC75-C04B-8515-20EA3A6157B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145613778"/>
      </p:ext>
    </p:extLst>
  </p:cSld>
  <p:clrMapOvr>
    <a:masterClrMapping/>
  </p:clrMapOvr>
  <mc:AlternateContent xmlns:mc="http://schemas.openxmlformats.org/markup-compatibility/2006" xmlns:p14="http://schemas.microsoft.com/office/powerpoint/2010/main">
    <mc:Choice Requires="p14">
      <p:transition spd="slow" p14:dur="2000" advTm="45854"/>
    </mc:Choice>
    <mc:Fallback xmlns="">
      <p:transition spd="slow" advTm="458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10939</TotalTime>
  <Words>3576</Words>
  <Application>Microsoft Office PowerPoint</Application>
  <PresentationFormat>On-screen Show (4:3)</PresentationFormat>
  <Paragraphs>387</Paragraphs>
  <Slides>26</Slides>
  <Notes>22</Notes>
  <HiddenSlides>0</HiddenSlides>
  <MMClips>23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ＭＳ Ｐゴシック</vt:lpstr>
      <vt:lpstr>Arial</vt:lpstr>
      <vt:lpstr>Calibri</vt:lpstr>
      <vt:lpstr>Calibri Light</vt:lpstr>
      <vt:lpstr>Office Theme</vt:lpstr>
      <vt:lpstr>The genomics facilitator’s toolkit</vt:lpstr>
      <vt:lpstr>PowerPoint Presentation</vt:lpstr>
      <vt:lpstr>Methodologies</vt:lpstr>
      <vt:lpstr>PowerPoint Presentation</vt:lpstr>
      <vt:lpstr>TD test methods</vt:lpstr>
      <vt:lpstr>PowerPoint Presentation</vt:lpstr>
      <vt:lpstr>Karyotyping</vt:lpstr>
      <vt:lpstr>Fluorescence in situ hybridization (FISH)</vt:lpstr>
      <vt:lpstr>PowerPoint Presentation</vt:lpstr>
      <vt:lpstr>PowerPoint Presentation</vt:lpstr>
      <vt:lpstr>PowerPoint Presentation</vt:lpstr>
      <vt:lpstr>PowerPoint Presentation</vt:lpstr>
      <vt:lpstr>Molecular methods</vt:lpstr>
      <vt:lpstr>PowerPoint Presentation</vt:lpstr>
      <vt:lpstr>PowerPoint Presentation</vt:lpstr>
      <vt:lpstr>PowerPoint Presentation</vt:lpstr>
      <vt:lpstr>Ligation mediated PCR Multiplex Ligation-dependent Probe Amplification (MLPA)</vt:lpstr>
      <vt:lpstr>PowerPoint Presentation</vt:lpstr>
      <vt:lpstr>PowerPoint Presentation</vt:lpstr>
      <vt:lpstr>PowerPoint Presentation</vt:lpstr>
      <vt:lpstr>PowerPoint Presentation</vt:lpstr>
      <vt:lpstr>PowerPoint Presentation</vt:lpstr>
      <vt:lpstr>PowerPoint Presentation</vt:lpstr>
      <vt:lpstr>WES v WGS</vt:lpstr>
      <vt:lpstr>PowerPoint Presentation</vt:lpstr>
      <vt:lpstr>Any questions? </vt:lpstr>
    </vt:vector>
  </TitlesOfParts>
  <Company>Great Ormond Street Hospital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Francesca Faravelli</dc:creator>
  <cp:lastModifiedBy>Shazia Mahamdallie</cp:lastModifiedBy>
  <cp:revision>303</cp:revision>
  <dcterms:created xsi:type="dcterms:W3CDTF">2020-02-28T11:23:00Z</dcterms:created>
  <dcterms:modified xsi:type="dcterms:W3CDTF">2020-11-06T08:15:30Z</dcterms:modified>
</cp:coreProperties>
</file>