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411" r:id="rId2"/>
    <p:sldId id="322" r:id="rId3"/>
    <p:sldId id="412" r:id="rId4"/>
    <p:sldId id="401" r:id="rId5"/>
    <p:sldId id="402" r:id="rId6"/>
    <p:sldId id="413" r:id="rId7"/>
    <p:sldId id="321" r:id="rId8"/>
    <p:sldId id="338" r:id="rId9"/>
    <p:sldId id="337" r:id="rId10"/>
    <p:sldId id="349" r:id="rId11"/>
    <p:sldId id="405" r:id="rId12"/>
    <p:sldId id="406" r:id="rId13"/>
    <p:sldId id="407" r:id="rId14"/>
    <p:sldId id="408" r:id="rId15"/>
    <p:sldId id="409" r:id="rId16"/>
    <p:sldId id="414" r:id="rId17"/>
    <p:sldId id="416" r:id="rId18"/>
    <p:sldId id="410" r:id="rId19"/>
    <p:sldId id="404"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92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zia Mahamdallie" initials="SM" lastIdx="42" clrIdx="0">
    <p:extLst>
      <p:ext uri="{19B8F6BF-5375-455C-9EA6-DF929625EA0E}">
        <p15:presenceInfo xmlns:p15="http://schemas.microsoft.com/office/powerpoint/2012/main" userId="S-1-5-21-4277556618-61961970-2848131948-144562" providerId="AD"/>
      </p:ext>
    </p:extLst>
  </p:cmAuthor>
  <p:cmAuthor id="2" name="Francesca Faravelli" initials="FF" lastIdx="1" clrIdx="1">
    <p:extLst>
      <p:ext uri="{19B8F6BF-5375-455C-9EA6-DF929625EA0E}">
        <p15:presenceInfo xmlns:p15="http://schemas.microsoft.com/office/powerpoint/2012/main" userId="S-1-5-21-4277556618-61961970-2848131948-114165" providerId="AD"/>
      </p:ext>
    </p:extLst>
  </p:cmAuthor>
  <p:cmAuthor id="3" name="Caroline Kilby" initials="CK" lastIdx="3" clrIdx="2">
    <p:extLst>
      <p:ext uri="{19B8F6BF-5375-455C-9EA6-DF929625EA0E}">
        <p15:presenceInfo xmlns:p15="http://schemas.microsoft.com/office/powerpoint/2012/main" userId="S-1-5-21-4277556618-61961970-2848131948-1169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74686" autoAdjust="0"/>
  </p:normalViewPr>
  <p:slideViewPr>
    <p:cSldViewPr snapToGrid="0" showGuides="1">
      <p:cViewPr varScale="1">
        <p:scale>
          <a:sx n="98" d="100"/>
          <a:sy n="98" d="100"/>
        </p:scale>
        <p:origin x="2010" y="84"/>
      </p:cViewPr>
      <p:guideLst>
        <p:guide orient="horz" pos="2183"/>
        <p:guide pos="2925"/>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image" Target="../media/image6.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image" Target="../media/image6.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5C8560-69C4-5E4C-B3E7-A80979A08901}" type="doc">
      <dgm:prSet loTypeId="urn:microsoft.com/office/officeart/2005/8/layout/hList7" loCatId="" qsTypeId="urn:microsoft.com/office/officeart/2005/8/quickstyle/simple4" qsCatId="simple" csTypeId="urn:microsoft.com/office/officeart/2005/8/colors/accent1_2" csCatId="accent1" phldr="1"/>
      <dgm:spPr/>
    </dgm:pt>
    <dgm:pt modelId="{44AD3E95-E550-6E40-93F6-1EC04A8647B6}">
      <dgm:prSet phldrT="[Text]"/>
      <dgm:spPr/>
      <dgm:t>
        <a:bodyPr/>
        <a:lstStyle/>
        <a:p>
          <a:r>
            <a:rPr lang="en-US" b="1" dirty="0">
              <a:solidFill>
                <a:schemeClr val="bg1"/>
              </a:solidFill>
            </a:rPr>
            <a:t>Bart’s Health</a:t>
          </a:r>
        </a:p>
      </dgm:t>
    </dgm:pt>
    <dgm:pt modelId="{9633AB94-75C8-6C46-AC37-2A38212755E7}" type="parTrans" cxnId="{292E536D-7035-5B48-97D8-8EB861C84A9E}">
      <dgm:prSet/>
      <dgm:spPr/>
      <dgm:t>
        <a:bodyPr/>
        <a:lstStyle/>
        <a:p>
          <a:endParaRPr lang="en-US"/>
        </a:p>
      </dgm:t>
    </dgm:pt>
    <dgm:pt modelId="{E73A1D83-8D57-7D44-A581-B04593BAFFEA}" type="sibTrans" cxnId="{292E536D-7035-5B48-97D8-8EB861C84A9E}">
      <dgm:prSet/>
      <dgm:spPr/>
      <dgm:t>
        <a:bodyPr/>
        <a:lstStyle/>
        <a:p>
          <a:endParaRPr lang="en-US"/>
        </a:p>
      </dgm:t>
    </dgm:pt>
    <dgm:pt modelId="{A4EC2834-78BA-4A4F-9680-4900726773D6}">
      <dgm:prSet phldrT="[Text]"/>
      <dgm:spPr/>
      <dgm:t>
        <a:bodyPr/>
        <a:lstStyle/>
        <a:p>
          <a:r>
            <a:rPr lang="en-US" b="1" dirty="0">
              <a:solidFill>
                <a:schemeClr val="bg1"/>
              </a:solidFill>
            </a:rPr>
            <a:t>University College London</a:t>
          </a:r>
        </a:p>
      </dgm:t>
    </dgm:pt>
    <dgm:pt modelId="{35352B8B-C3B4-1A4A-9EE4-EDDE2ECE9E1F}" type="parTrans" cxnId="{C321FE07-D1B8-0546-8C8F-6CCF2B64E3DA}">
      <dgm:prSet/>
      <dgm:spPr/>
      <dgm:t>
        <a:bodyPr/>
        <a:lstStyle/>
        <a:p>
          <a:endParaRPr lang="en-US"/>
        </a:p>
      </dgm:t>
    </dgm:pt>
    <dgm:pt modelId="{154ACE0F-42AA-9440-AEAF-20E24D48F4BF}" type="sibTrans" cxnId="{C321FE07-D1B8-0546-8C8F-6CCF2B64E3DA}">
      <dgm:prSet/>
      <dgm:spPr/>
      <dgm:t>
        <a:bodyPr/>
        <a:lstStyle/>
        <a:p>
          <a:endParaRPr lang="en-US"/>
        </a:p>
      </dgm:t>
    </dgm:pt>
    <dgm:pt modelId="{257D1E1B-A521-F048-AFC2-665E4059A167}">
      <dgm:prSet phldrT="[Text]"/>
      <dgm:spPr>
        <a:solidFill>
          <a:srgbClr val="7030A0"/>
        </a:solidFill>
      </dgm:spPr>
      <dgm:t>
        <a:bodyPr/>
        <a:lstStyle/>
        <a:p>
          <a:r>
            <a:rPr lang="en-US" b="1" dirty="0">
              <a:solidFill>
                <a:schemeClr val="bg1"/>
              </a:solidFill>
            </a:rPr>
            <a:t>Great Ormond Street</a:t>
          </a:r>
        </a:p>
      </dgm:t>
    </dgm:pt>
    <dgm:pt modelId="{3939511D-8E7C-FB44-BAE4-2C9E34A362B9}" type="parTrans" cxnId="{796314AE-B857-5247-B97B-6B0AD27CE3A3}">
      <dgm:prSet/>
      <dgm:spPr/>
      <dgm:t>
        <a:bodyPr/>
        <a:lstStyle/>
        <a:p>
          <a:endParaRPr lang="en-US"/>
        </a:p>
      </dgm:t>
    </dgm:pt>
    <dgm:pt modelId="{F879AA0F-60DC-EC4E-913B-EC7101EC1925}" type="sibTrans" cxnId="{796314AE-B857-5247-B97B-6B0AD27CE3A3}">
      <dgm:prSet/>
      <dgm:spPr/>
      <dgm:t>
        <a:bodyPr/>
        <a:lstStyle/>
        <a:p>
          <a:endParaRPr lang="en-US"/>
        </a:p>
      </dgm:t>
    </dgm:pt>
    <dgm:pt modelId="{71729979-0822-9D4C-A78B-010B4E1DDA8D}">
      <dgm:prSet phldrT="[Text]"/>
      <dgm:spPr/>
      <dgm:t>
        <a:bodyPr/>
        <a:lstStyle/>
        <a:p>
          <a:r>
            <a:rPr lang="en-US" b="1" dirty="0">
              <a:solidFill>
                <a:schemeClr val="bg1"/>
              </a:solidFill>
            </a:rPr>
            <a:t>Royal Free London</a:t>
          </a:r>
        </a:p>
      </dgm:t>
    </dgm:pt>
    <dgm:pt modelId="{AE1A099B-25FF-4246-9E31-2E218F60E3A4}" type="parTrans" cxnId="{660E7E46-7162-A441-B87C-B338538B6111}">
      <dgm:prSet/>
      <dgm:spPr/>
      <dgm:t>
        <a:bodyPr/>
        <a:lstStyle/>
        <a:p>
          <a:endParaRPr lang="en-US"/>
        </a:p>
      </dgm:t>
    </dgm:pt>
    <dgm:pt modelId="{D16C2403-5216-DE47-85F6-C863F2E8E3BA}" type="sibTrans" cxnId="{660E7E46-7162-A441-B87C-B338538B6111}">
      <dgm:prSet/>
      <dgm:spPr/>
      <dgm:t>
        <a:bodyPr/>
        <a:lstStyle/>
        <a:p>
          <a:endParaRPr lang="en-US"/>
        </a:p>
      </dgm:t>
    </dgm:pt>
    <dgm:pt modelId="{B40FD36A-1C03-B541-BB89-5DB72BF8FF2C}">
      <dgm:prSet phldrT="[Text]"/>
      <dgm:spPr/>
      <dgm:t>
        <a:bodyPr/>
        <a:lstStyle/>
        <a:p>
          <a:r>
            <a:rPr lang="en-US" b="1" dirty="0">
              <a:solidFill>
                <a:schemeClr val="bg1"/>
              </a:solidFill>
            </a:rPr>
            <a:t>Imperial College Healthcare</a:t>
          </a:r>
        </a:p>
      </dgm:t>
    </dgm:pt>
    <dgm:pt modelId="{17D292DF-F2A3-C74E-95F3-7C90A6EA843B}" type="parTrans" cxnId="{801B9651-8EBD-BE48-87D5-1530C44D70C7}">
      <dgm:prSet/>
      <dgm:spPr/>
      <dgm:t>
        <a:bodyPr/>
        <a:lstStyle/>
        <a:p>
          <a:endParaRPr lang="en-US"/>
        </a:p>
      </dgm:t>
    </dgm:pt>
    <dgm:pt modelId="{5D77ED64-E041-354D-9077-77C5AB68FD37}" type="sibTrans" cxnId="{801B9651-8EBD-BE48-87D5-1530C44D70C7}">
      <dgm:prSet/>
      <dgm:spPr/>
      <dgm:t>
        <a:bodyPr/>
        <a:lstStyle/>
        <a:p>
          <a:endParaRPr lang="en-US"/>
        </a:p>
      </dgm:t>
    </dgm:pt>
    <dgm:pt modelId="{451021B5-9E8C-4548-9CDE-708BB0E6CABC}">
      <dgm:prSet phldrT="[Text]"/>
      <dgm:spPr/>
      <dgm:t>
        <a:bodyPr/>
        <a:lstStyle/>
        <a:p>
          <a:r>
            <a:rPr lang="en-US" b="1" dirty="0">
              <a:solidFill>
                <a:schemeClr val="bg1"/>
              </a:solidFill>
            </a:rPr>
            <a:t>Royal Marsden</a:t>
          </a:r>
        </a:p>
      </dgm:t>
    </dgm:pt>
    <dgm:pt modelId="{511937D9-CA3F-474B-A328-340B1534D343}" type="parTrans" cxnId="{09C5A6FF-C853-B74C-A3AE-BDF31F71CAEF}">
      <dgm:prSet/>
      <dgm:spPr/>
      <dgm:t>
        <a:bodyPr/>
        <a:lstStyle/>
        <a:p>
          <a:endParaRPr lang="en-US"/>
        </a:p>
      </dgm:t>
    </dgm:pt>
    <dgm:pt modelId="{B0A695AB-2C6B-A047-BB0B-20B7C45392C8}" type="sibTrans" cxnId="{09C5A6FF-C853-B74C-A3AE-BDF31F71CAEF}">
      <dgm:prSet/>
      <dgm:spPr/>
      <dgm:t>
        <a:bodyPr/>
        <a:lstStyle/>
        <a:p>
          <a:endParaRPr lang="en-US"/>
        </a:p>
      </dgm:t>
    </dgm:pt>
    <dgm:pt modelId="{9C3FD7B1-16E6-4485-8480-C2F29B637C0D}">
      <dgm:prSet/>
      <dgm:spPr/>
      <dgm:t>
        <a:bodyPr/>
        <a:lstStyle/>
        <a:p>
          <a:r>
            <a:rPr lang="en-GB" b="1" dirty="0">
              <a:solidFill>
                <a:schemeClr val="bg1"/>
              </a:solidFill>
            </a:rPr>
            <a:t>Royal National Orthopaedic Hospital</a:t>
          </a:r>
          <a:endParaRPr lang="en-GB" dirty="0"/>
        </a:p>
      </dgm:t>
    </dgm:pt>
    <dgm:pt modelId="{838FD8B6-427B-4018-841D-FC02E5271A02}" type="parTrans" cxnId="{65407F8F-298D-42A1-9BF2-70314927ACA1}">
      <dgm:prSet/>
      <dgm:spPr/>
      <dgm:t>
        <a:bodyPr/>
        <a:lstStyle/>
        <a:p>
          <a:endParaRPr lang="en-GB"/>
        </a:p>
      </dgm:t>
    </dgm:pt>
    <dgm:pt modelId="{FDFFA71D-E2AE-42F5-A5A1-571F46B94835}" type="sibTrans" cxnId="{65407F8F-298D-42A1-9BF2-70314927ACA1}">
      <dgm:prSet/>
      <dgm:spPr/>
      <dgm:t>
        <a:bodyPr/>
        <a:lstStyle/>
        <a:p>
          <a:endParaRPr lang="en-GB"/>
        </a:p>
      </dgm:t>
    </dgm:pt>
    <dgm:pt modelId="{7E7C2F36-F81E-AE49-9FF0-99B81034CF67}" type="pres">
      <dgm:prSet presAssocID="{2B5C8560-69C4-5E4C-B3E7-A80979A08901}" presName="Name0" presStyleCnt="0">
        <dgm:presLayoutVars>
          <dgm:dir/>
          <dgm:resizeHandles val="exact"/>
        </dgm:presLayoutVars>
      </dgm:prSet>
      <dgm:spPr/>
    </dgm:pt>
    <dgm:pt modelId="{92183B23-AE22-EA41-9E64-E775EED4DC30}" type="pres">
      <dgm:prSet presAssocID="{2B5C8560-69C4-5E4C-B3E7-A80979A08901}" presName="fgShape" presStyleLbl="fgShp" presStyleIdx="0" presStyleCnt="1" custScaleX="108696" custScaleY="100761" custLinFactY="100000" custLinFactNeighborX="5104" custLinFactNeighborY="113782"/>
      <dgm:spPr/>
      <dgm:t>
        <a:bodyPr/>
        <a:lstStyle/>
        <a:p>
          <a:endParaRPr lang="en-US"/>
        </a:p>
      </dgm:t>
    </dgm:pt>
    <dgm:pt modelId="{4E12EF57-AF3A-E746-8202-31607B7D5C5D}" type="pres">
      <dgm:prSet presAssocID="{2B5C8560-69C4-5E4C-B3E7-A80979A08901}" presName="linComp" presStyleCnt="0"/>
      <dgm:spPr/>
    </dgm:pt>
    <dgm:pt modelId="{E5FD2629-52E2-0145-AF88-FCB9D988DFBF}" type="pres">
      <dgm:prSet presAssocID="{44AD3E95-E550-6E40-93F6-1EC04A8647B6}" presName="compNode" presStyleCnt="0"/>
      <dgm:spPr/>
    </dgm:pt>
    <dgm:pt modelId="{73A90034-693B-764E-BF7A-B1B658E63B29}" type="pres">
      <dgm:prSet presAssocID="{44AD3E95-E550-6E40-93F6-1EC04A8647B6}" presName="bkgdShape" presStyleLbl="node1" presStyleIdx="0" presStyleCnt="7" custLinFactNeighborX="802" custLinFactNeighborY="598"/>
      <dgm:spPr/>
      <dgm:t>
        <a:bodyPr/>
        <a:lstStyle/>
        <a:p>
          <a:endParaRPr lang="en-US"/>
        </a:p>
      </dgm:t>
    </dgm:pt>
    <dgm:pt modelId="{1E2CB543-99D3-D941-B083-EDD241C3D606}" type="pres">
      <dgm:prSet presAssocID="{44AD3E95-E550-6E40-93F6-1EC04A8647B6}" presName="nodeTx" presStyleLbl="node1" presStyleIdx="0" presStyleCnt="7">
        <dgm:presLayoutVars>
          <dgm:bulletEnabled val="1"/>
        </dgm:presLayoutVars>
      </dgm:prSet>
      <dgm:spPr/>
      <dgm:t>
        <a:bodyPr/>
        <a:lstStyle/>
        <a:p>
          <a:endParaRPr lang="en-US"/>
        </a:p>
      </dgm:t>
    </dgm:pt>
    <dgm:pt modelId="{33A071FB-0707-FB44-943F-AD2AC15483B6}" type="pres">
      <dgm:prSet presAssocID="{44AD3E95-E550-6E40-93F6-1EC04A8647B6}" presName="invisiNode" presStyleLbl="node1" presStyleIdx="0" presStyleCnt="7"/>
      <dgm:spPr/>
    </dgm:pt>
    <dgm:pt modelId="{8EB81D5F-104C-464B-85B6-8A4ED892393C}" type="pres">
      <dgm:prSet presAssocID="{44AD3E95-E550-6E40-93F6-1EC04A8647B6}" presName="imagNode" presStyleLbl="fgImgPlace1" presStyleIdx="0" presStyleCnt="7"/>
      <dgm:spPr>
        <a:blipFill rotWithShape="1">
          <a:blip xmlns:r="http://schemas.openxmlformats.org/officeDocument/2006/relationships" r:embed="rId1" cstate="print">
            <a:extLst>
              <a:ext uri="{28A0092B-C50C-407E-A947-70E740481C1C}">
                <a14:useLocalDpi xmlns:a14="http://schemas.microsoft.com/office/drawing/2010/main"/>
              </a:ext>
            </a:extLst>
          </a:blip>
          <a:stretch>
            <a:fillRect/>
          </a:stretch>
        </a:blipFill>
      </dgm:spPr>
    </dgm:pt>
    <dgm:pt modelId="{285FDB7E-E147-5447-9384-8982C4CE4FF5}" type="pres">
      <dgm:prSet presAssocID="{E73A1D83-8D57-7D44-A581-B04593BAFFEA}" presName="sibTrans" presStyleLbl="sibTrans2D1" presStyleIdx="0" presStyleCnt="0"/>
      <dgm:spPr/>
      <dgm:t>
        <a:bodyPr/>
        <a:lstStyle/>
        <a:p>
          <a:endParaRPr lang="en-US"/>
        </a:p>
      </dgm:t>
    </dgm:pt>
    <dgm:pt modelId="{E3E1F63C-B573-7242-BC3A-65BA1F754FAD}" type="pres">
      <dgm:prSet presAssocID="{71729979-0822-9D4C-A78B-010B4E1DDA8D}" presName="compNode" presStyleCnt="0"/>
      <dgm:spPr/>
    </dgm:pt>
    <dgm:pt modelId="{FCD53C27-1880-0E4F-B010-DBA9516108E1}" type="pres">
      <dgm:prSet presAssocID="{71729979-0822-9D4C-A78B-010B4E1DDA8D}" presName="bkgdShape" presStyleLbl="node1" presStyleIdx="1" presStyleCnt="7" custLinFactNeighborX="796" custLinFactNeighborY="0"/>
      <dgm:spPr/>
      <dgm:t>
        <a:bodyPr/>
        <a:lstStyle/>
        <a:p>
          <a:endParaRPr lang="en-US"/>
        </a:p>
      </dgm:t>
    </dgm:pt>
    <dgm:pt modelId="{5CC0AEF9-8746-8548-BCF7-A34AA4EF6395}" type="pres">
      <dgm:prSet presAssocID="{71729979-0822-9D4C-A78B-010B4E1DDA8D}" presName="nodeTx" presStyleLbl="node1" presStyleIdx="1" presStyleCnt="7">
        <dgm:presLayoutVars>
          <dgm:bulletEnabled val="1"/>
        </dgm:presLayoutVars>
      </dgm:prSet>
      <dgm:spPr/>
      <dgm:t>
        <a:bodyPr/>
        <a:lstStyle/>
        <a:p>
          <a:endParaRPr lang="en-US"/>
        </a:p>
      </dgm:t>
    </dgm:pt>
    <dgm:pt modelId="{0A39518F-81AD-1D4E-97B6-0D93ED116D14}" type="pres">
      <dgm:prSet presAssocID="{71729979-0822-9D4C-A78B-010B4E1DDA8D}" presName="invisiNode" presStyleLbl="node1" presStyleIdx="1" presStyleCnt="7"/>
      <dgm:spPr/>
    </dgm:pt>
    <dgm:pt modelId="{88640B68-5AD4-4A4C-BE55-E6F3B49703FE}" type="pres">
      <dgm:prSet presAssocID="{71729979-0822-9D4C-A78B-010B4E1DDA8D}" presName="imagNode" presStyleLbl="fgImgPlace1" presStyleIdx="1" presStyleCnt="7"/>
      <dgm:spPr>
        <a:blipFill rotWithShape="1">
          <a:blip xmlns:r="http://schemas.openxmlformats.org/officeDocument/2006/relationships" r:embed="rId2"/>
          <a:stretch>
            <a:fillRect/>
          </a:stretch>
        </a:blipFill>
      </dgm:spPr>
    </dgm:pt>
    <dgm:pt modelId="{1E081ECD-3633-BC4C-86D0-0B44B6DEE247}" type="pres">
      <dgm:prSet presAssocID="{D16C2403-5216-DE47-85F6-C863F2E8E3BA}" presName="sibTrans" presStyleLbl="sibTrans2D1" presStyleIdx="0" presStyleCnt="0"/>
      <dgm:spPr/>
      <dgm:t>
        <a:bodyPr/>
        <a:lstStyle/>
        <a:p>
          <a:endParaRPr lang="en-US"/>
        </a:p>
      </dgm:t>
    </dgm:pt>
    <dgm:pt modelId="{56F5D612-1AAF-284A-974C-5CD55885520F}" type="pres">
      <dgm:prSet presAssocID="{A4EC2834-78BA-4A4F-9680-4900726773D6}" presName="compNode" presStyleCnt="0"/>
      <dgm:spPr/>
    </dgm:pt>
    <dgm:pt modelId="{E5B95216-0BDB-3F4C-8FF7-F2C777798AA2}" type="pres">
      <dgm:prSet presAssocID="{A4EC2834-78BA-4A4F-9680-4900726773D6}" presName="bkgdShape" presStyleLbl="node1" presStyleIdx="2" presStyleCnt="7"/>
      <dgm:spPr/>
      <dgm:t>
        <a:bodyPr/>
        <a:lstStyle/>
        <a:p>
          <a:endParaRPr lang="en-US"/>
        </a:p>
      </dgm:t>
    </dgm:pt>
    <dgm:pt modelId="{4204F086-0800-F947-9906-2ECD1F9FDDDC}" type="pres">
      <dgm:prSet presAssocID="{A4EC2834-78BA-4A4F-9680-4900726773D6}" presName="nodeTx" presStyleLbl="node1" presStyleIdx="2" presStyleCnt="7">
        <dgm:presLayoutVars>
          <dgm:bulletEnabled val="1"/>
        </dgm:presLayoutVars>
      </dgm:prSet>
      <dgm:spPr/>
      <dgm:t>
        <a:bodyPr/>
        <a:lstStyle/>
        <a:p>
          <a:endParaRPr lang="en-US"/>
        </a:p>
      </dgm:t>
    </dgm:pt>
    <dgm:pt modelId="{957D2191-F088-AE42-B6C7-51AE7208574A}" type="pres">
      <dgm:prSet presAssocID="{A4EC2834-78BA-4A4F-9680-4900726773D6}" presName="invisiNode" presStyleLbl="node1" presStyleIdx="2" presStyleCnt="7"/>
      <dgm:spPr/>
    </dgm:pt>
    <dgm:pt modelId="{903CAB5F-4420-E143-8D16-42782AF51AB8}" type="pres">
      <dgm:prSet presAssocID="{A4EC2834-78BA-4A4F-9680-4900726773D6}" presName="imagNode" presStyleLbl="fgImgPlace1" presStyleIdx="2" presStyleCnt="7"/>
      <dgm:spPr>
        <a:blipFill rotWithShape="1">
          <a:blip xmlns:r="http://schemas.openxmlformats.org/officeDocument/2006/relationships" r:embed="rId3"/>
          <a:stretch>
            <a:fillRect/>
          </a:stretch>
        </a:blipFill>
      </dgm:spPr>
    </dgm:pt>
    <dgm:pt modelId="{95B6EC76-A937-714C-90F0-81FB778CD020}" type="pres">
      <dgm:prSet presAssocID="{154ACE0F-42AA-9440-AEAF-20E24D48F4BF}" presName="sibTrans" presStyleLbl="sibTrans2D1" presStyleIdx="0" presStyleCnt="0"/>
      <dgm:spPr/>
      <dgm:t>
        <a:bodyPr/>
        <a:lstStyle/>
        <a:p>
          <a:endParaRPr lang="en-US"/>
        </a:p>
      </dgm:t>
    </dgm:pt>
    <dgm:pt modelId="{F2506F6A-BE0D-4F04-B5AB-3EB91B6AA2E0}" type="pres">
      <dgm:prSet presAssocID="{9C3FD7B1-16E6-4485-8480-C2F29B637C0D}" presName="compNode" presStyleCnt="0"/>
      <dgm:spPr/>
    </dgm:pt>
    <dgm:pt modelId="{FF483344-DFA5-4086-947D-EB2A89C58157}" type="pres">
      <dgm:prSet presAssocID="{9C3FD7B1-16E6-4485-8480-C2F29B637C0D}" presName="bkgdShape" presStyleLbl="node1" presStyleIdx="3" presStyleCnt="7"/>
      <dgm:spPr/>
      <dgm:t>
        <a:bodyPr/>
        <a:lstStyle/>
        <a:p>
          <a:endParaRPr lang="en-US"/>
        </a:p>
      </dgm:t>
    </dgm:pt>
    <dgm:pt modelId="{6DB2F78A-5408-462A-8925-555E0B86D97A}" type="pres">
      <dgm:prSet presAssocID="{9C3FD7B1-16E6-4485-8480-C2F29B637C0D}" presName="nodeTx" presStyleLbl="node1" presStyleIdx="3" presStyleCnt="7">
        <dgm:presLayoutVars>
          <dgm:bulletEnabled val="1"/>
        </dgm:presLayoutVars>
      </dgm:prSet>
      <dgm:spPr/>
      <dgm:t>
        <a:bodyPr/>
        <a:lstStyle/>
        <a:p>
          <a:endParaRPr lang="en-US"/>
        </a:p>
      </dgm:t>
    </dgm:pt>
    <dgm:pt modelId="{0FB3E97B-9B98-4CF4-B9B9-810D7BDC6553}" type="pres">
      <dgm:prSet presAssocID="{9C3FD7B1-16E6-4485-8480-C2F29B637C0D}" presName="invisiNode" presStyleLbl="node1" presStyleIdx="3" presStyleCnt="7"/>
      <dgm:spPr/>
    </dgm:pt>
    <dgm:pt modelId="{A4C5BF4B-4BD2-4EFA-BB73-62C8AB16F8CD}" type="pres">
      <dgm:prSet presAssocID="{9C3FD7B1-16E6-4485-8480-C2F29B637C0D}" presName="imagNode" presStyleLbl="fgImgPlace1" presStyleIdx="3" presStyleCnt="7"/>
      <dgm:spPr>
        <a:blipFill rotWithShape="1">
          <a:blip xmlns:r="http://schemas.openxmlformats.org/officeDocument/2006/relationships" r:embed="rId4"/>
          <a:stretch>
            <a:fillRect/>
          </a:stretch>
        </a:blipFill>
      </dgm:spPr>
    </dgm:pt>
    <dgm:pt modelId="{C6FAE271-AD6F-4560-A475-6673E2A42760}" type="pres">
      <dgm:prSet presAssocID="{FDFFA71D-E2AE-42F5-A5A1-571F46B94835}" presName="sibTrans" presStyleLbl="sibTrans2D1" presStyleIdx="0" presStyleCnt="0"/>
      <dgm:spPr/>
      <dgm:t>
        <a:bodyPr/>
        <a:lstStyle/>
        <a:p>
          <a:endParaRPr lang="en-US"/>
        </a:p>
      </dgm:t>
    </dgm:pt>
    <dgm:pt modelId="{623C84D1-662C-AD42-998D-E359F5D1B519}" type="pres">
      <dgm:prSet presAssocID="{257D1E1B-A521-F048-AFC2-665E4059A167}" presName="compNode" presStyleCnt="0"/>
      <dgm:spPr/>
    </dgm:pt>
    <dgm:pt modelId="{655FB468-D72E-CA41-AB99-8C73DB3DE919}" type="pres">
      <dgm:prSet presAssocID="{257D1E1B-A521-F048-AFC2-665E4059A167}" presName="bkgdShape" presStyleLbl="node1" presStyleIdx="4" presStyleCnt="7" custScaleX="105877" custLinFactNeighborX="1765"/>
      <dgm:spPr/>
      <dgm:t>
        <a:bodyPr/>
        <a:lstStyle/>
        <a:p>
          <a:endParaRPr lang="en-US"/>
        </a:p>
      </dgm:t>
    </dgm:pt>
    <dgm:pt modelId="{9557365A-8F5C-6E40-BF4A-B8A32B3BFD65}" type="pres">
      <dgm:prSet presAssocID="{257D1E1B-A521-F048-AFC2-665E4059A167}" presName="nodeTx" presStyleLbl="node1" presStyleIdx="4" presStyleCnt="7">
        <dgm:presLayoutVars>
          <dgm:bulletEnabled val="1"/>
        </dgm:presLayoutVars>
      </dgm:prSet>
      <dgm:spPr/>
      <dgm:t>
        <a:bodyPr/>
        <a:lstStyle/>
        <a:p>
          <a:endParaRPr lang="en-US"/>
        </a:p>
      </dgm:t>
    </dgm:pt>
    <dgm:pt modelId="{29DA80F4-283E-AF4C-AFB9-B0DAE19856BC}" type="pres">
      <dgm:prSet presAssocID="{257D1E1B-A521-F048-AFC2-665E4059A167}" presName="invisiNode" presStyleLbl="node1" presStyleIdx="4" presStyleCnt="7"/>
      <dgm:spPr/>
    </dgm:pt>
    <dgm:pt modelId="{5BAD411D-BA57-0D4E-BD09-3DFF9C9BBEC4}" type="pres">
      <dgm:prSet presAssocID="{257D1E1B-A521-F048-AFC2-665E4059A167}" presName="imagNode" presStyleLbl="fgImgPlace1" presStyleIdx="4" presStyleCnt="7"/>
      <dgm:spPr>
        <a:blipFill rotWithShape="1">
          <a:blip xmlns:r="http://schemas.openxmlformats.org/officeDocument/2006/relationships" r:embed="rId5" cstate="print">
            <a:extLst>
              <a:ext uri="{28A0092B-C50C-407E-A947-70E740481C1C}">
                <a14:useLocalDpi xmlns:a14="http://schemas.microsoft.com/office/drawing/2010/main"/>
              </a:ext>
            </a:extLst>
          </a:blip>
          <a:stretch>
            <a:fillRect/>
          </a:stretch>
        </a:blipFill>
      </dgm:spPr>
    </dgm:pt>
    <dgm:pt modelId="{6CE03D6E-3AC5-7640-9A69-6CA471397D76}" type="pres">
      <dgm:prSet presAssocID="{F879AA0F-60DC-EC4E-913B-EC7101EC1925}" presName="sibTrans" presStyleLbl="sibTrans2D1" presStyleIdx="0" presStyleCnt="0"/>
      <dgm:spPr/>
      <dgm:t>
        <a:bodyPr/>
        <a:lstStyle/>
        <a:p>
          <a:endParaRPr lang="en-US"/>
        </a:p>
      </dgm:t>
    </dgm:pt>
    <dgm:pt modelId="{9C4F694F-38B9-A745-B8B7-5A384B64C619}" type="pres">
      <dgm:prSet presAssocID="{B40FD36A-1C03-B541-BB89-5DB72BF8FF2C}" presName="compNode" presStyleCnt="0"/>
      <dgm:spPr/>
    </dgm:pt>
    <dgm:pt modelId="{9B6E6588-604F-BD42-9ABB-1ADE6D231089}" type="pres">
      <dgm:prSet presAssocID="{B40FD36A-1C03-B541-BB89-5DB72BF8FF2C}" presName="bkgdShape" presStyleLbl="node1" presStyleIdx="5" presStyleCnt="7"/>
      <dgm:spPr/>
      <dgm:t>
        <a:bodyPr/>
        <a:lstStyle/>
        <a:p>
          <a:endParaRPr lang="en-US"/>
        </a:p>
      </dgm:t>
    </dgm:pt>
    <dgm:pt modelId="{61C4DB7C-80F6-FB44-9E58-8582EC7D9D6A}" type="pres">
      <dgm:prSet presAssocID="{B40FD36A-1C03-B541-BB89-5DB72BF8FF2C}" presName="nodeTx" presStyleLbl="node1" presStyleIdx="5" presStyleCnt="7">
        <dgm:presLayoutVars>
          <dgm:bulletEnabled val="1"/>
        </dgm:presLayoutVars>
      </dgm:prSet>
      <dgm:spPr/>
      <dgm:t>
        <a:bodyPr/>
        <a:lstStyle/>
        <a:p>
          <a:endParaRPr lang="en-US"/>
        </a:p>
      </dgm:t>
    </dgm:pt>
    <dgm:pt modelId="{CAD6638E-629F-934B-98E5-62D7D36EA6EF}" type="pres">
      <dgm:prSet presAssocID="{B40FD36A-1C03-B541-BB89-5DB72BF8FF2C}" presName="invisiNode" presStyleLbl="node1" presStyleIdx="5" presStyleCnt="7"/>
      <dgm:spPr/>
    </dgm:pt>
    <dgm:pt modelId="{9A117680-D64B-AB49-B6CA-FFA8609A90E7}" type="pres">
      <dgm:prSet presAssocID="{B40FD36A-1C03-B541-BB89-5DB72BF8FF2C}" presName="imagNode" presStyleLbl="fgImgPlace1" presStyleIdx="5" presStyleCnt="7"/>
      <dgm:spPr>
        <a:blipFill rotWithShape="1">
          <a:blip xmlns:r="http://schemas.openxmlformats.org/officeDocument/2006/relationships" r:embed="rId6"/>
          <a:stretch>
            <a:fillRect/>
          </a:stretch>
        </a:blipFill>
      </dgm:spPr>
    </dgm:pt>
    <dgm:pt modelId="{8B414FE6-46BA-CB4F-BF89-D33CB93BB46F}" type="pres">
      <dgm:prSet presAssocID="{5D77ED64-E041-354D-9077-77C5AB68FD37}" presName="sibTrans" presStyleLbl="sibTrans2D1" presStyleIdx="0" presStyleCnt="0"/>
      <dgm:spPr/>
      <dgm:t>
        <a:bodyPr/>
        <a:lstStyle/>
        <a:p>
          <a:endParaRPr lang="en-US"/>
        </a:p>
      </dgm:t>
    </dgm:pt>
    <dgm:pt modelId="{0F04019B-99F7-7649-A913-322A5D5F8315}" type="pres">
      <dgm:prSet presAssocID="{451021B5-9E8C-4548-9CDE-708BB0E6CABC}" presName="compNode" presStyleCnt="0"/>
      <dgm:spPr/>
    </dgm:pt>
    <dgm:pt modelId="{E304C75C-C4D1-674E-A60D-358B84DA8602}" type="pres">
      <dgm:prSet presAssocID="{451021B5-9E8C-4548-9CDE-708BB0E6CABC}" presName="bkgdShape" presStyleLbl="node1" presStyleIdx="6" presStyleCnt="7"/>
      <dgm:spPr/>
      <dgm:t>
        <a:bodyPr/>
        <a:lstStyle/>
        <a:p>
          <a:endParaRPr lang="en-US"/>
        </a:p>
      </dgm:t>
    </dgm:pt>
    <dgm:pt modelId="{A1C91A8A-0CDA-C94A-AF89-F8BA41B38745}" type="pres">
      <dgm:prSet presAssocID="{451021B5-9E8C-4548-9CDE-708BB0E6CABC}" presName="nodeTx" presStyleLbl="node1" presStyleIdx="6" presStyleCnt="7">
        <dgm:presLayoutVars>
          <dgm:bulletEnabled val="1"/>
        </dgm:presLayoutVars>
      </dgm:prSet>
      <dgm:spPr/>
      <dgm:t>
        <a:bodyPr/>
        <a:lstStyle/>
        <a:p>
          <a:endParaRPr lang="en-US"/>
        </a:p>
      </dgm:t>
    </dgm:pt>
    <dgm:pt modelId="{222726EB-454D-8641-B53C-EB5EE827D690}" type="pres">
      <dgm:prSet presAssocID="{451021B5-9E8C-4548-9CDE-708BB0E6CABC}" presName="invisiNode" presStyleLbl="node1" presStyleIdx="6" presStyleCnt="7"/>
      <dgm:spPr/>
    </dgm:pt>
    <dgm:pt modelId="{AEB12580-E1D5-D240-A414-F31F4FC21CD8}" type="pres">
      <dgm:prSet presAssocID="{451021B5-9E8C-4548-9CDE-708BB0E6CABC}" presName="imagNode" presStyleLbl="fgImgPlace1" presStyleIdx="6" presStyleCnt="7"/>
      <dgm:spPr>
        <a:blipFill rotWithShape="1">
          <a:blip xmlns:r="http://schemas.openxmlformats.org/officeDocument/2006/relationships" r:embed="rId7"/>
          <a:stretch>
            <a:fillRect/>
          </a:stretch>
        </a:blipFill>
      </dgm:spPr>
    </dgm:pt>
  </dgm:ptLst>
  <dgm:cxnLst>
    <dgm:cxn modelId="{B3978BB8-C03A-4CF2-88E8-B90AE0B6A809}" type="presOf" srcId="{A4EC2834-78BA-4A4F-9680-4900726773D6}" destId="{E5B95216-0BDB-3F4C-8FF7-F2C777798AA2}" srcOrd="0" destOrd="0" presId="urn:microsoft.com/office/officeart/2005/8/layout/hList7"/>
    <dgm:cxn modelId="{D4956D61-91AF-4CEC-A9DA-1535512FCFD7}" type="presOf" srcId="{451021B5-9E8C-4548-9CDE-708BB0E6CABC}" destId="{E304C75C-C4D1-674E-A60D-358B84DA8602}" srcOrd="0" destOrd="0" presId="urn:microsoft.com/office/officeart/2005/8/layout/hList7"/>
    <dgm:cxn modelId="{32A0B351-3CA0-4F2F-8D3C-BDAEFE34DE6D}" type="presOf" srcId="{E73A1D83-8D57-7D44-A581-B04593BAFFEA}" destId="{285FDB7E-E147-5447-9384-8982C4CE4FF5}" srcOrd="0" destOrd="0" presId="urn:microsoft.com/office/officeart/2005/8/layout/hList7"/>
    <dgm:cxn modelId="{796314AE-B857-5247-B97B-6B0AD27CE3A3}" srcId="{2B5C8560-69C4-5E4C-B3E7-A80979A08901}" destId="{257D1E1B-A521-F048-AFC2-665E4059A167}" srcOrd="4" destOrd="0" parTransId="{3939511D-8E7C-FB44-BAE4-2C9E34A362B9}" sibTransId="{F879AA0F-60DC-EC4E-913B-EC7101EC1925}"/>
    <dgm:cxn modelId="{E5B8D1BB-1241-4A82-B824-EDA982D6146A}" type="presOf" srcId="{B40FD36A-1C03-B541-BB89-5DB72BF8FF2C}" destId="{61C4DB7C-80F6-FB44-9E58-8582EC7D9D6A}" srcOrd="1" destOrd="0" presId="urn:microsoft.com/office/officeart/2005/8/layout/hList7"/>
    <dgm:cxn modelId="{801B9651-8EBD-BE48-87D5-1530C44D70C7}" srcId="{2B5C8560-69C4-5E4C-B3E7-A80979A08901}" destId="{B40FD36A-1C03-B541-BB89-5DB72BF8FF2C}" srcOrd="5" destOrd="0" parTransId="{17D292DF-F2A3-C74E-95F3-7C90A6EA843B}" sibTransId="{5D77ED64-E041-354D-9077-77C5AB68FD37}"/>
    <dgm:cxn modelId="{54DAEA07-7930-40F0-A80E-497B227A0896}" type="presOf" srcId="{451021B5-9E8C-4548-9CDE-708BB0E6CABC}" destId="{A1C91A8A-0CDA-C94A-AF89-F8BA41B38745}" srcOrd="1" destOrd="0" presId="urn:microsoft.com/office/officeart/2005/8/layout/hList7"/>
    <dgm:cxn modelId="{FDA0C811-AC28-4CF8-BF13-433085EF5418}" type="presOf" srcId="{257D1E1B-A521-F048-AFC2-665E4059A167}" destId="{9557365A-8F5C-6E40-BF4A-B8A32B3BFD65}" srcOrd="1" destOrd="0" presId="urn:microsoft.com/office/officeart/2005/8/layout/hList7"/>
    <dgm:cxn modelId="{DF60F77E-4EE3-4A2B-84C7-26DB13434BA0}" type="presOf" srcId="{44AD3E95-E550-6E40-93F6-1EC04A8647B6}" destId="{1E2CB543-99D3-D941-B083-EDD241C3D606}" srcOrd="1" destOrd="0" presId="urn:microsoft.com/office/officeart/2005/8/layout/hList7"/>
    <dgm:cxn modelId="{59A7F7CB-0925-47E8-9FAA-FE7ED4A81EFA}" type="presOf" srcId="{B40FD36A-1C03-B541-BB89-5DB72BF8FF2C}" destId="{9B6E6588-604F-BD42-9ABB-1ADE6D231089}" srcOrd="0" destOrd="0" presId="urn:microsoft.com/office/officeart/2005/8/layout/hList7"/>
    <dgm:cxn modelId="{35E27647-9BDC-4DBE-AF81-D9C04C30DA27}" type="presOf" srcId="{FDFFA71D-E2AE-42F5-A5A1-571F46B94835}" destId="{C6FAE271-AD6F-4560-A475-6673E2A42760}" srcOrd="0" destOrd="0" presId="urn:microsoft.com/office/officeart/2005/8/layout/hList7"/>
    <dgm:cxn modelId="{73521947-34CD-4F08-8678-21FA17C67954}" type="presOf" srcId="{71729979-0822-9D4C-A78B-010B4E1DDA8D}" destId="{FCD53C27-1880-0E4F-B010-DBA9516108E1}" srcOrd="0" destOrd="0" presId="urn:microsoft.com/office/officeart/2005/8/layout/hList7"/>
    <dgm:cxn modelId="{CDD547D1-16A6-42B7-B7DD-477218AC0DE1}" type="presOf" srcId="{154ACE0F-42AA-9440-AEAF-20E24D48F4BF}" destId="{95B6EC76-A937-714C-90F0-81FB778CD020}" srcOrd="0" destOrd="0" presId="urn:microsoft.com/office/officeart/2005/8/layout/hList7"/>
    <dgm:cxn modelId="{56D4DB25-AFD8-4752-8F3C-D5B2CAE1F811}" type="presOf" srcId="{71729979-0822-9D4C-A78B-010B4E1DDA8D}" destId="{5CC0AEF9-8746-8548-BCF7-A34AA4EF6395}" srcOrd="1" destOrd="0" presId="urn:microsoft.com/office/officeart/2005/8/layout/hList7"/>
    <dgm:cxn modelId="{65328C65-7BCD-4648-96FA-95B81AC15CA1}" type="presOf" srcId="{44AD3E95-E550-6E40-93F6-1EC04A8647B6}" destId="{73A90034-693B-764E-BF7A-B1B658E63B29}" srcOrd="0" destOrd="0" presId="urn:microsoft.com/office/officeart/2005/8/layout/hList7"/>
    <dgm:cxn modelId="{7F29046E-B90E-477E-B57D-492934D4651E}" type="presOf" srcId="{5D77ED64-E041-354D-9077-77C5AB68FD37}" destId="{8B414FE6-46BA-CB4F-BF89-D33CB93BB46F}" srcOrd="0" destOrd="0" presId="urn:microsoft.com/office/officeart/2005/8/layout/hList7"/>
    <dgm:cxn modelId="{24CE6DDC-EC20-4DDF-9907-91CAAB064875}" type="presOf" srcId="{9C3FD7B1-16E6-4485-8480-C2F29B637C0D}" destId="{FF483344-DFA5-4086-947D-EB2A89C58157}" srcOrd="0" destOrd="0" presId="urn:microsoft.com/office/officeart/2005/8/layout/hList7"/>
    <dgm:cxn modelId="{04BA7B30-95CE-45A2-920E-E4BDD808B125}" type="presOf" srcId="{2B5C8560-69C4-5E4C-B3E7-A80979A08901}" destId="{7E7C2F36-F81E-AE49-9FF0-99B81034CF67}" srcOrd="0" destOrd="0" presId="urn:microsoft.com/office/officeart/2005/8/layout/hList7"/>
    <dgm:cxn modelId="{B5FD807D-5A40-4E0C-BA4F-9E9A78159BB6}" type="presOf" srcId="{257D1E1B-A521-F048-AFC2-665E4059A167}" destId="{655FB468-D72E-CA41-AB99-8C73DB3DE919}" srcOrd="0" destOrd="0" presId="urn:microsoft.com/office/officeart/2005/8/layout/hList7"/>
    <dgm:cxn modelId="{292E536D-7035-5B48-97D8-8EB861C84A9E}" srcId="{2B5C8560-69C4-5E4C-B3E7-A80979A08901}" destId="{44AD3E95-E550-6E40-93F6-1EC04A8647B6}" srcOrd="0" destOrd="0" parTransId="{9633AB94-75C8-6C46-AC37-2A38212755E7}" sibTransId="{E73A1D83-8D57-7D44-A581-B04593BAFFEA}"/>
    <dgm:cxn modelId="{65407F8F-298D-42A1-9BF2-70314927ACA1}" srcId="{2B5C8560-69C4-5E4C-B3E7-A80979A08901}" destId="{9C3FD7B1-16E6-4485-8480-C2F29B637C0D}" srcOrd="3" destOrd="0" parTransId="{838FD8B6-427B-4018-841D-FC02E5271A02}" sibTransId="{FDFFA71D-E2AE-42F5-A5A1-571F46B94835}"/>
    <dgm:cxn modelId="{6E508536-0DE0-4DE4-943F-161A53D55BC2}" type="presOf" srcId="{F879AA0F-60DC-EC4E-913B-EC7101EC1925}" destId="{6CE03D6E-3AC5-7640-9A69-6CA471397D76}" srcOrd="0" destOrd="0" presId="urn:microsoft.com/office/officeart/2005/8/layout/hList7"/>
    <dgm:cxn modelId="{660E7E46-7162-A441-B87C-B338538B6111}" srcId="{2B5C8560-69C4-5E4C-B3E7-A80979A08901}" destId="{71729979-0822-9D4C-A78B-010B4E1DDA8D}" srcOrd="1" destOrd="0" parTransId="{AE1A099B-25FF-4246-9E31-2E218F60E3A4}" sibTransId="{D16C2403-5216-DE47-85F6-C863F2E8E3BA}"/>
    <dgm:cxn modelId="{4D3E8E27-9354-44B8-A20B-7E799FADEDDD}" type="presOf" srcId="{A4EC2834-78BA-4A4F-9680-4900726773D6}" destId="{4204F086-0800-F947-9906-2ECD1F9FDDDC}" srcOrd="1" destOrd="0" presId="urn:microsoft.com/office/officeart/2005/8/layout/hList7"/>
    <dgm:cxn modelId="{8CB52848-3F64-4AFE-9AB6-82A9800675D3}" type="presOf" srcId="{9C3FD7B1-16E6-4485-8480-C2F29B637C0D}" destId="{6DB2F78A-5408-462A-8925-555E0B86D97A}" srcOrd="1" destOrd="0" presId="urn:microsoft.com/office/officeart/2005/8/layout/hList7"/>
    <dgm:cxn modelId="{09C5A6FF-C853-B74C-A3AE-BDF31F71CAEF}" srcId="{2B5C8560-69C4-5E4C-B3E7-A80979A08901}" destId="{451021B5-9E8C-4548-9CDE-708BB0E6CABC}" srcOrd="6" destOrd="0" parTransId="{511937D9-CA3F-474B-A328-340B1534D343}" sibTransId="{B0A695AB-2C6B-A047-BB0B-20B7C45392C8}"/>
    <dgm:cxn modelId="{714D3FFE-E1C6-472F-AC1F-4E6CC876B9F5}" type="presOf" srcId="{D16C2403-5216-DE47-85F6-C863F2E8E3BA}" destId="{1E081ECD-3633-BC4C-86D0-0B44B6DEE247}" srcOrd="0" destOrd="0" presId="urn:microsoft.com/office/officeart/2005/8/layout/hList7"/>
    <dgm:cxn modelId="{C321FE07-D1B8-0546-8C8F-6CCF2B64E3DA}" srcId="{2B5C8560-69C4-5E4C-B3E7-A80979A08901}" destId="{A4EC2834-78BA-4A4F-9680-4900726773D6}" srcOrd="2" destOrd="0" parTransId="{35352B8B-C3B4-1A4A-9EE4-EDDE2ECE9E1F}" sibTransId="{154ACE0F-42AA-9440-AEAF-20E24D48F4BF}"/>
    <dgm:cxn modelId="{ADEA6B04-B9D3-4A3B-B0ED-E53095EF238A}" type="presParOf" srcId="{7E7C2F36-F81E-AE49-9FF0-99B81034CF67}" destId="{92183B23-AE22-EA41-9E64-E775EED4DC30}" srcOrd="0" destOrd="0" presId="urn:microsoft.com/office/officeart/2005/8/layout/hList7"/>
    <dgm:cxn modelId="{6719701E-BD9A-45C6-BA21-24261D8D0039}" type="presParOf" srcId="{7E7C2F36-F81E-AE49-9FF0-99B81034CF67}" destId="{4E12EF57-AF3A-E746-8202-31607B7D5C5D}" srcOrd="1" destOrd="0" presId="urn:microsoft.com/office/officeart/2005/8/layout/hList7"/>
    <dgm:cxn modelId="{170115F2-118C-40D6-9951-80398E185DE7}" type="presParOf" srcId="{4E12EF57-AF3A-E746-8202-31607B7D5C5D}" destId="{E5FD2629-52E2-0145-AF88-FCB9D988DFBF}" srcOrd="0" destOrd="0" presId="urn:microsoft.com/office/officeart/2005/8/layout/hList7"/>
    <dgm:cxn modelId="{89656AC4-EE47-471B-92B2-3AF67DBC4EFC}" type="presParOf" srcId="{E5FD2629-52E2-0145-AF88-FCB9D988DFBF}" destId="{73A90034-693B-764E-BF7A-B1B658E63B29}" srcOrd="0" destOrd="0" presId="urn:microsoft.com/office/officeart/2005/8/layout/hList7"/>
    <dgm:cxn modelId="{886499A8-C754-4BE7-AD2E-1302619C5182}" type="presParOf" srcId="{E5FD2629-52E2-0145-AF88-FCB9D988DFBF}" destId="{1E2CB543-99D3-D941-B083-EDD241C3D606}" srcOrd="1" destOrd="0" presId="urn:microsoft.com/office/officeart/2005/8/layout/hList7"/>
    <dgm:cxn modelId="{76751732-5837-4596-AD7E-311A73CEB3E7}" type="presParOf" srcId="{E5FD2629-52E2-0145-AF88-FCB9D988DFBF}" destId="{33A071FB-0707-FB44-943F-AD2AC15483B6}" srcOrd="2" destOrd="0" presId="urn:microsoft.com/office/officeart/2005/8/layout/hList7"/>
    <dgm:cxn modelId="{8EF37F61-EEB8-47D1-93CC-9CFC0889BE54}" type="presParOf" srcId="{E5FD2629-52E2-0145-AF88-FCB9D988DFBF}" destId="{8EB81D5F-104C-464B-85B6-8A4ED892393C}" srcOrd="3" destOrd="0" presId="urn:microsoft.com/office/officeart/2005/8/layout/hList7"/>
    <dgm:cxn modelId="{9A1CD770-42F2-4D92-8907-20CDBDC0986A}" type="presParOf" srcId="{4E12EF57-AF3A-E746-8202-31607B7D5C5D}" destId="{285FDB7E-E147-5447-9384-8982C4CE4FF5}" srcOrd="1" destOrd="0" presId="urn:microsoft.com/office/officeart/2005/8/layout/hList7"/>
    <dgm:cxn modelId="{6EAA2B24-C9A0-4CF2-8256-98FF1A3CEABE}" type="presParOf" srcId="{4E12EF57-AF3A-E746-8202-31607B7D5C5D}" destId="{E3E1F63C-B573-7242-BC3A-65BA1F754FAD}" srcOrd="2" destOrd="0" presId="urn:microsoft.com/office/officeart/2005/8/layout/hList7"/>
    <dgm:cxn modelId="{CDC99F43-43B9-44DD-9E5E-044D000EFC79}" type="presParOf" srcId="{E3E1F63C-B573-7242-BC3A-65BA1F754FAD}" destId="{FCD53C27-1880-0E4F-B010-DBA9516108E1}" srcOrd="0" destOrd="0" presId="urn:microsoft.com/office/officeart/2005/8/layout/hList7"/>
    <dgm:cxn modelId="{A4E80E81-F028-4A0F-97B1-5704B721A446}" type="presParOf" srcId="{E3E1F63C-B573-7242-BC3A-65BA1F754FAD}" destId="{5CC0AEF9-8746-8548-BCF7-A34AA4EF6395}" srcOrd="1" destOrd="0" presId="urn:microsoft.com/office/officeart/2005/8/layout/hList7"/>
    <dgm:cxn modelId="{6C2B8A2E-320F-4EC5-9B20-308BF77DD521}" type="presParOf" srcId="{E3E1F63C-B573-7242-BC3A-65BA1F754FAD}" destId="{0A39518F-81AD-1D4E-97B6-0D93ED116D14}" srcOrd="2" destOrd="0" presId="urn:microsoft.com/office/officeart/2005/8/layout/hList7"/>
    <dgm:cxn modelId="{23D7208A-0B22-4B6F-98FA-B6135A434D8E}" type="presParOf" srcId="{E3E1F63C-B573-7242-BC3A-65BA1F754FAD}" destId="{88640B68-5AD4-4A4C-BE55-E6F3B49703FE}" srcOrd="3" destOrd="0" presId="urn:microsoft.com/office/officeart/2005/8/layout/hList7"/>
    <dgm:cxn modelId="{329E9644-58C6-4D42-AE5E-ECE000D8CC16}" type="presParOf" srcId="{4E12EF57-AF3A-E746-8202-31607B7D5C5D}" destId="{1E081ECD-3633-BC4C-86D0-0B44B6DEE247}" srcOrd="3" destOrd="0" presId="urn:microsoft.com/office/officeart/2005/8/layout/hList7"/>
    <dgm:cxn modelId="{C0A4A557-1615-42E4-8C73-B8C417D60336}" type="presParOf" srcId="{4E12EF57-AF3A-E746-8202-31607B7D5C5D}" destId="{56F5D612-1AAF-284A-974C-5CD55885520F}" srcOrd="4" destOrd="0" presId="urn:microsoft.com/office/officeart/2005/8/layout/hList7"/>
    <dgm:cxn modelId="{A0FF01E0-ED92-4565-A6D2-3EA7757ACEFC}" type="presParOf" srcId="{56F5D612-1AAF-284A-974C-5CD55885520F}" destId="{E5B95216-0BDB-3F4C-8FF7-F2C777798AA2}" srcOrd="0" destOrd="0" presId="urn:microsoft.com/office/officeart/2005/8/layout/hList7"/>
    <dgm:cxn modelId="{3A411E38-3528-4039-914E-F1A3F8E4AE4F}" type="presParOf" srcId="{56F5D612-1AAF-284A-974C-5CD55885520F}" destId="{4204F086-0800-F947-9906-2ECD1F9FDDDC}" srcOrd="1" destOrd="0" presId="urn:microsoft.com/office/officeart/2005/8/layout/hList7"/>
    <dgm:cxn modelId="{9AAE3738-6342-491A-B1A7-E7D52FBB2272}" type="presParOf" srcId="{56F5D612-1AAF-284A-974C-5CD55885520F}" destId="{957D2191-F088-AE42-B6C7-51AE7208574A}" srcOrd="2" destOrd="0" presId="urn:microsoft.com/office/officeart/2005/8/layout/hList7"/>
    <dgm:cxn modelId="{716D1AB4-671B-4E92-A6A3-ADD4157DCC27}" type="presParOf" srcId="{56F5D612-1AAF-284A-974C-5CD55885520F}" destId="{903CAB5F-4420-E143-8D16-42782AF51AB8}" srcOrd="3" destOrd="0" presId="urn:microsoft.com/office/officeart/2005/8/layout/hList7"/>
    <dgm:cxn modelId="{12A17873-2B90-4122-B1AF-E3E3F449F7F2}" type="presParOf" srcId="{4E12EF57-AF3A-E746-8202-31607B7D5C5D}" destId="{95B6EC76-A937-714C-90F0-81FB778CD020}" srcOrd="5" destOrd="0" presId="urn:microsoft.com/office/officeart/2005/8/layout/hList7"/>
    <dgm:cxn modelId="{454D95B2-B90D-4735-932C-64AA28D71DFD}" type="presParOf" srcId="{4E12EF57-AF3A-E746-8202-31607B7D5C5D}" destId="{F2506F6A-BE0D-4F04-B5AB-3EB91B6AA2E0}" srcOrd="6" destOrd="0" presId="urn:microsoft.com/office/officeart/2005/8/layout/hList7"/>
    <dgm:cxn modelId="{40777282-60A0-4546-813E-009A1326BC23}" type="presParOf" srcId="{F2506F6A-BE0D-4F04-B5AB-3EB91B6AA2E0}" destId="{FF483344-DFA5-4086-947D-EB2A89C58157}" srcOrd="0" destOrd="0" presId="urn:microsoft.com/office/officeart/2005/8/layout/hList7"/>
    <dgm:cxn modelId="{4BFA3850-7475-459A-8B69-0BE6F6FD9508}" type="presParOf" srcId="{F2506F6A-BE0D-4F04-B5AB-3EB91B6AA2E0}" destId="{6DB2F78A-5408-462A-8925-555E0B86D97A}" srcOrd="1" destOrd="0" presId="urn:microsoft.com/office/officeart/2005/8/layout/hList7"/>
    <dgm:cxn modelId="{EC0DB6D3-7C33-4A29-ADE8-F5B4FA1D7AEF}" type="presParOf" srcId="{F2506F6A-BE0D-4F04-B5AB-3EB91B6AA2E0}" destId="{0FB3E97B-9B98-4CF4-B9B9-810D7BDC6553}" srcOrd="2" destOrd="0" presId="urn:microsoft.com/office/officeart/2005/8/layout/hList7"/>
    <dgm:cxn modelId="{40D1221B-9ECA-4A77-BD02-841AFA68E55C}" type="presParOf" srcId="{F2506F6A-BE0D-4F04-B5AB-3EB91B6AA2E0}" destId="{A4C5BF4B-4BD2-4EFA-BB73-62C8AB16F8CD}" srcOrd="3" destOrd="0" presId="urn:microsoft.com/office/officeart/2005/8/layout/hList7"/>
    <dgm:cxn modelId="{441BE151-B0D1-4579-A9E8-F224A0B35A92}" type="presParOf" srcId="{4E12EF57-AF3A-E746-8202-31607B7D5C5D}" destId="{C6FAE271-AD6F-4560-A475-6673E2A42760}" srcOrd="7" destOrd="0" presId="urn:microsoft.com/office/officeart/2005/8/layout/hList7"/>
    <dgm:cxn modelId="{F272114C-1BE2-4C0A-9861-DEE9A56DC6F2}" type="presParOf" srcId="{4E12EF57-AF3A-E746-8202-31607B7D5C5D}" destId="{623C84D1-662C-AD42-998D-E359F5D1B519}" srcOrd="8" destOrd="0" presId="urn:microsoft.com/office/officeart/2005/8/layout/hList7"/>
    <dgm:cxn modelId="{8466A20E-FD9D-4BE7-A39E-6B2B556D81C5}" type="presParOf" srcId="{623C84D1-662C-AD42-998D-E359F5D1B519}" destId="{655FB468-D72E-CA41-AB99-8C73DB3DE919}" srcOrd="0" destOrd="0" presId="urn:microsoft.com/office/officeart/2005/8/layout/hList7"/>
    <dgm:cxn modelId="{709A83F7-D232-4BF6-8F47-AD9DB68CD4C9}" type="presParOf" srcId="{623C84D1-662C-AD42-998D-E359F5D1B519}" destId="{9557365A-8F5C-6E40-BF4A-B8A32B3BFD65}" srcOrd="1" destOrd="0" presId="urn:microsoft.com/office/officeart/2005/8/layout/hList7"/>
    <dgm:cxn modelId="{62AACEB1-9618-433B-AC1F-0F486D218664}" type="presParOf" srcId="{623C84D1-662C-AD42-998D-E359F5D1B519}" destId="{29DA80F4-283E-AF4C-AFB9-B0DAE19856BC}" srcOrd="2" destOrd="0" presId="urn:microsoft.com/office/officeart/2005/8/layout/hList7"/>
    <dgm:cxn modelId="{D7DDA8BA-2D7E-4215-8FA6-D09609BFB915}" type="presParOf" srcId="{623C84D1-662C-AD42-998D-E359F5D1B519}" destId="{5BAD411D-BA57-0D4E-BD09-3DFF9C9BBEC4}" srcOrd="3" destOrd="0" presId="urn:microsoft.com/office/officeart/2005/8/layout/hList7"/>
    <dgm:cxn modelId="{305CD714-89D0-4268-AA72-E2577006E951}" type="presParOf" srcId="{4E12EF57-AF3A-E746-8202-31607B7D5C5D}" destId="{6CE03D6E-3AC5-7640-9A69-6CA471397D76}" srcOrd="9" destOrd="0" presId="urn:microsoft.com/office/officeart/2005/8/layout/hList7"/>
    <dgm:cxn modelId="{2695E52B-5E20-416F-9EDE-3AE950C25F34}" type="presParOf" srcId="{4E12EF57-AF3A-E746-8202-31607B7D5C5D}" destId="{9C4F694F-38B9-A745-B8B7-5A384B64C619}" srcOrd="10" destOrd="0" presId="urn:microsoft.com/office/officeart/2005/8/layout/hList7"/>
    <dgm:cxn modelId="{2A14F3D9-CE7D-426A-85B3-7A80288E456F}" type="presParOf" srcId="{9C4F694F-38B9-A745-B8B7-5A384B64C619}" destId="{9B6E6588-604F-BD42-9ABB-1ADE6D231089}" srcOrd="0" destOrd="0" presId="urn:microsoft.com/office/officeart/2005/8/layout/hList7"/>
    <dgm:cxn modelId="{4BBB41AE-CB95-4AF8-A084-A87C0B281D55}" type="presParOf" srcId="{9C4F694F-38B9-A745-B8B7-5A384B64C619}" destId="{61C4DB7C-80F6-FB44-9E58-8582EC7D9D6A}" srcOrd="1" destOrd="0" presId="urn:microsoft.com/office/officeart/2005/8/layout/hList7"/>
    <dgm:cxn modelId="{500756BE-2A73-4F0E-BDFD-B170D8308CB0}" type="presParOf" srcId="{9C4F694F-38B9-A745-B8B7-5A384B64C619}" destId="{CAD6638E-629F-934B-98E5-62D7D36EA6EF}" srcOrd="2" destOrd="0" presId="urn:microsoft.com/office/officeart/2005/8/layout/hList7"/>
    <dgm:cxn modelId="{41F37384-82D7-497A-9525-5B122D37FED9}" type="presParOf" srcId="{9C4F694F-38B9-A745-B8B7-5A384B64C619}" destId="{9A117680-D64B-AB49-B6CA-FFA8609A90E7}" srcOrd="3" destOrd="0" presId="urn:microsoft.com/office/officeart/2005/8/layout/hList7"/>
    <dgm:cxn modelId="{852D5EDA-08E5-40FD-8DC3-A1558E080E85}" type="presParOf" srcId="{4E12EF57-AF3A-E746-8202-31607B7D5C5D}" destId="{8B414FE6-46BA-CB4F-BF89-D33CB93BB46F}" srcOrd="11" destOrd="0" presId="urn:microsoft.com/office/officeart/2005/8/layout/hList7"/>
    <dgm:cxn modelId="{0F86C22C-1612-4196-9E80-0235A269D5AA}" type="presParOf" srcId="{4E12EF57-AF3A-E746-8202-31607B7D5C5D}" destId="{0F04019B-99F7-7649-A913-322A5D5F8315}" srcOrd="12" destOrd="0" presId="urn:microsoft.com/office/officeart/2005/8/layout/hList7"/>
    <dgm:cxn modelId="{8A7BFEB9-D51D-46DE-969A-1D377AE2E801}" type="presParOf" srcId="{0F04019B-99F7-7649-A913-322A5D5F8315}" destId="{E304C75C-C4D1-674E-A60D-358B84DA8602}" srcOrd="0" destOrd="0" presId="urn:microsoft.com/office/officeart/2005/8/layout/hList7"/>
    <dgm:cxn modelId="{295E0BAF-D175-4D09-B006-13A710722DAB}" type="presParOf" srcId="{0F04019B-99F7-7649-A913-322A5D5F8315}" destId="{A1C91A8A-0CDA-C94A-AF89-F8BA41B38745}" srcOrd="1" destOrd="0" presId="urn:microsoft.com/office/officeart/2005/8/layout/hList7"/>
    <dgm:cxn modelId="{5D0FDE67-E7ED-4EF1-A063-8AEE05CD0DF1}" type="presParOf" srcId="{0F04019B-99F7-7649-A913-322A5D5F8315}" destId="{222726EB-454D-8641-B53C-EB5EE827D690}" srcOrd="2" destOrd="0" presId="urn:microsoft.com/office/officeart/2005/8/layout/hList7"/>
    <dgm:cxn modelId="{08D9D0AA-0CD7-4F5F-B576-72ED3D729251}" type="presParOf" srcId="{0F04019B-99F7-7649-A913-322A5D5F8315}" destId="{AEB12580-E1D5-D240-A414-F31F4FC21CD8}"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A90034-693B-764E-BF7A-B1B658E63B29}">
      <dsp:nvSpPr>
        <dsp:cNvPr id="0" name=""/>
        <dsp:cNvSpPr/>
      </dsp:nvSpPr>
      <dsp:spPr>
        <a:xfrm>
          <a:off x="11724" y="0"/>
          <a:ext cx="874040" cy="218518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b="1" kern="1200" dirty="0">
              <a:solidFill>
                <a:schemeClr val="bg1"/>
              </a:solidFill>
            </a:rPr>
            <a:t>Bart’s Health</a:t>
          </a:r>
        </a:p>
      </dsp:txBody>
      <dsp:txXfrm>
        <a:off x="11724" y="874072"/>
        <a:ext cx="874040" cy="874072"/>
      </dsp:txXfrm>
    </dsp:sp>
    <dsp:sp modelId="{8EB81D5F-104C-464B-85B6-8A4ED892393C}">
      <dsp:nvSpPr>
        <dsp:cNvPr id="0" name=""/>
        <dsp:cNvSpPr/>
      </dsp:nvSpPr>
      <dsp:spPr>
        <a:xfrm>
          <a:off x="77901" y="131110"/>
          <a:ext cx="727665" cy="727665"/>
        </a:xfrm>
        <a:prstGeom prst="ellipse">
          <a:avLst/>
        </a:prstGeom>
        <a:blipFill rotWithShape="1">
          <a:blip xmlns:r="http://schemas.openxmlformats.org/officeDocument/2006/relationships" r:embed="rId1" cstate="print">
            <a:extLst>
              <a:ext uri="{28A0092B-C50C-407E-A947-70E740481C1C}">
                <a14:useLocalDpi xmlns:a14="http://schemas.microsoft.com/office/drawing/2010/main"/>
              </a:ext>
            </a:extLst>
          </a:blip>
          <a:stretch>
            <a:fillRect/>
          </a:stretch>
        </a:blipFill>
        <a:ln>
          <a:noFill/>
        </a:ln>
        <a:effectLst/>
      </dsp:spPr>
      <dsp:style>
        <a:lnRef idx="0">
          <a:scrgbClr r="0" g="0" b="0"/>
        </a:lnRef>
        <a:fillRef idx="1">
          <a:scrgbClr r="0" g="0" b="0"/>
        </a:fillRef>
        <a:effectRef idx="2">
          <a:scrgbClr r="0" g="0" b="0"/>
        </a:effectRef>
        <a:fontRef idx="minor"/>
      </dsp:style>
    </dsp:sp>
    <dsp:sp modelId="{FCD53C27-1880-0E4F-B010-DBA9516108E1}">
      <dsp:nvSpPr>
        <dsp:cNvPr id="0" name=""/>
        <dsp:cNvSpPr/>
      </dsp:nvSpPr>
      <dsp:spPr>
        <a:xfrm>
          <a:off x="911933" y="0"/>
          <a:ext cx="874040" cy="218518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b="1" kern="1200" dirty="0">
              <a:solidFill>
                <a:schemeClr val="bg1"/>
              </a:solidFill>
            </a:rPr>
            <a:t>Royal Free London</a:t>
          </a:r>
        </a:p>
      </dsp:txBody>
      <dsp:txXfrm>
        <a:off x="911933" y="874072"/>
        <a:ext cx="874040" cy="874072"/>
      </dsp:txXfrm>
    </dsp:sp>
    <dsp:sp modelId="{88640B68-5AD4-4A4C-BE55-E6F3B49703FE}">
      <dsp:nvSpPr>
        <dsp:cNvPr id="0" name=""/>
        <dsp:cNvSpPr/>
      </dsp:nvSpPr>
      <dsp:spPr>
        <a:xfrm>
          <a:off x="978163" y="131110"/>
          <a:ext cx="727665" cy="727665"/>
        </a:xfrm>
        <a:prstGeom prst="ellipse">
          <a:avLst/>
        </a:prstGeom>
        <a:blipFill rotWithShape="1">
          <a:blip xmlns:r="http://schemas.openxmlformats.org/officeDocument/2006/relationships" r:embed="rId2"/>
          <a:stretch>
            <a:fillRect/>
          </a:stretch>
        </a:blipFill>
        <a:ln>
          <a:noFill/>
        </a:ln>
        <a:effectLst/>
      </dsp:spPr>
      <dsp:style>
        <a:lnRef idx="0">
          <a:scrgbClr r="0" g="0" b="0"/>
        </a:lnRef>
        <a:fillRef idx="1">
          <a:scrgbClr r="0" g="0" b="0"/>
        </a:fillRef>
        <a:effectRef idx="2">
          <a:scrgbClr r="0" g="0" b="0"/>
        </a:effectRef>
        <a:fontRef idx="minor"/>
      </dsp:style>
    </dsp:sp>
    <dsp:sp modelId="{E5B95216-0BDB-3F4C-8FF7-F2C777798AA2}">
      <dsp:nvSpPr>
        <dsp:cNvPr id="0" name=""/>
        <dsp:cNvSpPr/>
      </dsp:nvSpPr>
      <dsp:spPr>
        <a:xfrm>
          <a:off x="1805237" y="0"/>
          <a:ext cx="874040" cy="218518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b="1" kern="1200" dirty="0">
              <a:solidFill>
                <a:schemeClr val="bg1"/>
              </a:solidFill>
            </a:rPr>
            <a:t>University College London</a:t>
          </a:r>
        </a:p>
      </dsp:txBody>
      <dsp:txXfrm>
        <a:off x="1805237" y="874072"/>
        <a:ext cx="874040" cy="874072"/>
      </dsp:txXfrm>
    </dsp:sp>
    <dsp:sp modelId="{903CAB5F-4420-E143-8D16-42782AF51AB8}">
      <dsp:nvSpPr>
        <dsp:cNvPr id="0" name=""/>
        <dsp:cNvSpPr/>
      </dsp:nvSpPr>
      <dsp:spPr>
        <a:xfrm>
          <a:off x="1878425" y="131110"/>
          <a:ext cx="727665" cy="727665"/>
        </a:xfrm>
        <a:prstGeom prst="ellipse">
          <a:avLst/>
        </a:prstGeom>
        <a:blipFill rotWithShape="1">
          <a:blip xmlns:r="http://schemas.openxmlformats.org/officeDocument/2006/relationships" r:embed="rId3"/>
          <a:stretch>
            <a:fillRect/>
          </a:stretch>
        </a:blipFill>
        <a:ln>
          <a:noFill/>
        </a:ln>
        <a:effectLst/>
      </dsp:spPr>
      <dsp:style>
        <a:lnRef idx="0">
          <a:scrgbClr r="0" g="0" b="0"/>
        </a:lnRef>
        <a:fillRef idx="1">
          <a:scrgbClr r="0" g="0" b="0"/>
        </a:fillRef>
        <a:effectRef idx="2">
          <a:scrgbClr r="0" g="0" b="0"/>
        </a:effectRef>
        <a:fontRef idx="minor"/>
      </dsp:style>
    </dsp:sp>
    <dsp:sp modelId="{FF483344-DFA5-4086-947D-EB2A89C58157}">
      <dsp:nvSpPr>
        <dsp:cNvPr id="0" name=""/>
        <dsp:cNvSpPr/>
      </dsp:nvSpPr>
      <dsp:spPr>
        <a:xfrm>
          <a:off x="2705499" y="0"/>
          <a:ext cx="874040" cy="218518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GB" sz="1000" b="1" kern="1200" dirty="0">
              <a:solidFill>
                <a:schemeClr val="bg1"/>
              </a:solidFill>
            </a:rPr>
            <a:t>Royal National Orthopaedic Hospital</a:t>
          </a:r>
          <a:endParaRPr lang="en-GB" sz="1000" kern="1200" dirty="0"/>
        </a:p>
      </dsp:txBody>
      <dsp:txXfrm>
        <a:off x="2705499" y="874072"/>
        <a:ext cx="874040" cy="874072"/>
      </dsp:txXfrm>
    </dsp:sp>
    <dsp:sp modelId="{A4C5BF4B-4BD2-4EFA-BB73-62C8AB16F8CD}">
      <dsp:nvSpPr>
        <dsp:cNvPr id="0" name=""/>
        <dsp:cNvSpPr/>
      </dsp:nvSpPr>
      <dsp:spPr>
        <a:xfrm>
          <a:off x="2778687" y="131110"/>
          <a:ext cx="727665" cy="727665"/>
        </a:xfrm>
        <a:prstGeom prst="ellipse">
          <a:avLst/>
        </a:prstGeom>
        <a:blipFill rotWithShape="1">
          <a:blip xmlns:r="http://schemas.openxmlformats.org/officeDocument/2006/relationships" r:embed="rId4"/>
          <a:stretch>
            <a:fillRect/>
          </a:stretch>
        </a:blipFill>
        <a:ln>
          <a:noFill/>
        </a:ln>
        <a:effectLst/>
      </dsp:spPr>
      <dsp:style>
        <a:lnRef idx="0">
          <a:scrgbClr r="0" g="0" b="0"/>
        </a:lnRef>
        <a:fillRef idx="1">
          <a:scrgbClr r="0" g="0" b="0"/>
        </a:fillRef>
        <a:effectRef idx="2">
          <a:scrgbClr r="0" g="0" b="0"/>
        </a:effectRef>
        <a:fontRef idx="minor"/>
      </dsp:style>
    </dsp:sp>
    <dsp:sp modelId="{655FB468-D72E-CA41-AB99-8C73DB3DE919}">
      <dsp:nvSpPr>
        <dsp:cNvPr id="0" name=""/>
        <dsp:cNvSpPr/>
      </dsp:nvSpPr>
      <dsp:spPr>
        <a:xfrm>
          <a:off x="3621188" y="0"/>
          <a:ext cx="925407" cy="2185182"/>
        </a:xfrm>
        <a:prstGeom prst="roundRect">
          <a:avLst>
            <a:gd name="adj" fmla="val 10000"/>
          </a:avLst>
        </a:prstGeom>
        <a:solidFill>
          <a:srgbClr val="7030A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b="1" kern="1200" dirty="0">
              <a:solidFill>
                <a:schemeClr val="bg1"/>
              </a:solidFill>
            </a:rPr>
            <a:t>Great Ormond Street</a:t>
          </a:r>
        </a:p>
      </dsp:txBody>
      <dsp:txXfrm>
        <a:off x="3621188" y="874072"/>
        <a:ext cx="925407" cy="874072"/>
      </dsp:txXfrm>
    </dsp:sp>
    <dsp:sp modelId="{5BAD411D-BA57-0D4E-BD09-3DFF9C9BBEC4}">
      <dsp:nvSpPr>
        <dsp:cNvPr id="0" name=""/>
        <dsp:cNvSpPr/>
      </dsp:nvSpPr>
      <dsp:spPr>
        <a:xfrm>
          <a:off x="3704632" y="131110"/>
          <a:ext cx="727665" cy="727665"/>
        </a:xfrm>
        <a:prstGeom prst="ellipse">
          <a:avLst/>
        </a:prstGeom>
        <a:blipFill rotWithShape="1">
          <a:blip xmlns:r="http://schemas.openxmlformats.org/officeDocument/2006/relationships" r:embed="rId5" cstate="print">
            <a:extLst>
              <a:ext uri="{28A0092B-C50C-407E-A947-70E740481C1C}">
                <a14:useLocalDpi xmlns:a14="http://schemas.microsoft.com/office/drawing/2010/main"/>
              </a:ext>
            </a:extLst>
          </a:blip>
          <a:stretch>
            <a:fillRect/>
          </a:stretch>
        </a:blipFill>
        <a:ln>
          <a:noFill/>
        </a:ln>
        <a:effectLst/>
      </dsp:spPr>
      <dsp:style>
        <a:lnRef idx="0">
          <a:scrgbClr r="0" g="0" b="0"/>
        </a:lnRef>
        <a:fillRef idx="1">
          <a:scrgbClr r="0" g="0" b="0"/>
        </a:fillRef>
        <a:effectRef idx="2">
          <a:scrgbClr r="0" g="0" b="0"/>
        </a:effectRef>
        <a:fontRef idx="minor"/>
      </dsp:style>
    </dsp:sp>
    <dsp:sp modelId="{9B6E6588-604F-BD42-9ABB-1ADE6D231089}">
      <dsp:nvSpPr>
        <dsp:cNvPr id="0" name=""/>
        <dsp:cNvSpPr/>
      </dsp:nvSpPr>
      <dsp:spPr>
        <a:xfrm>
          <a:off x="4557390" y="0"/>
          <a:ext cx="874040" cy="218518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b="1" kern="1200" dirty="0">
              <a:solidFill>
                <a:schemeClr val="bg1"/>
              </a:solidFill>
            </a:rPr>
            <a:t>Imperial College Healthcare</a:t>
          </a:r>
        </a:p>
      </dsp:txBody>
      <dsp:txXfrm>
        <a:off x="4557390" y="874072"/>
        <a:ext cx="874040" cy="874072"/>
      </dsp:txXfrm>
    </dsp:sp>
    <dsp:sp modelId="{9A117680-D64B-AB49-B6CA-FFA8609A90E7}">
      <dsp:nvSpPr>
        <dsp:cNvPr id="0" name=""/>
        <dsp:cNvSpPr/>
      </dsp:nvSpPr>
      <dsp:spPr>
        <a:xfrm>
          <a:off x="4630577" y="131110"/>
          <a:ext cx="727665" cy="727665"/>
        </a:xfrm>
        <a:prstGeom prst="ellipse">
          <a:avLst/>
        </a:prstGeom>
        <a:blipFill rotWithShape="1">
          <a:blip xmlns:r="http://schemas.openxmlformats.org/officeDocument/2006/relationships" r:embed="rId6"/>
          <a:stretch>
            <a:fillRect/>
          </a:stretch>
        </a:blipFill>
        <a:ln>
          <a:noFill/>
        </a:ln>
        <a:effectLst/>
      </dsp:spPr>
      <dsp:style>
        <a:lnRef idx="0">
          <a:scrgbClr r="0" g="0" b="0"/>
        </a:lnRef>
        <a:fillRef idx="1">
          <a:scrgbClr r="0" g="0" b="0"/>
        </a:fillRef>
        <a:effectRef idx="2">
          <a:scrgbClr r="0" g="0" b="0"/>
        </a:effectRef>
        <a:fontRef idx="minor"/>
      </dsp:style>
    </dsp:sp>
    <dsp:sp modelId="{E304C75C-C4D1-674E-A60D-358B84DA8602}">
      <dsp:nvSpPr>
        <dsp:cNvPr id="0" name=""/>
        <dsp:cNvSpPr/>
      </dsp:nvSpPr>
      <dsp:spPr>
        <a:xfrm>
          <a:off x="5457652" y="0"/>
          <a:ext cx="874040" cy="218518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b="1" kern="1200" dirty="0">
              <a:solidFill>
                <a:schemeClr val="bg1"/>
              </a:solidFill>
            </a:rPr>
            <a:t>Royal Marsden</a:t>
          </a:r>
        </a:p>
      </dsp:txBody>
      <dsp:txXfrm>
        <a:off x="5457652" y="874072"/>
        <a:ext cx="874040" cy="874072"/>
      </dsp:txXfrm>
    </dsp:sp>
    <dsp:sp modelId="{AEB12580-E1D5-D240-A414-F31F4FC21CD8}">
      <dsp:nvSpPr>
        <dsp:cNvPr id="0" name=""/>
        <dsp:cNvSpPr/>
      </dsp:nvSpPr>
      <dsp:spPr>
        <a:xfrm>
          <a:off x="5530839" y="131110"/>
          <a:ext cx="727665" cy="727665"/>
        </a:xfrm>
        <a:prstGeom prst="ellipse">
          <a:avLst/>
        </a:prstGeom>
        <a:blipFill rotWithShape="1">
          <a:blip xmlns:r="http://schemas.openxmlformats.org/officeDocument/2006/relationships" r:embed="rId7"/>
          <a:stretch>
            <a:fillRect/>
          </a:stretch>
        </a:blipFill>
        <a:ln>
          <a:noFill/>
        </a:ln>
        <a:effectLst/>
      </dsp:spPr>
      <dsp:style>
        <a:lnRef idx="0">
          <a:scrgbClr r="0" g="0" b="0"/>
        </a:lnRef>
        <a:fillRef idx="1">
          <a:scrgbClr r="0" g="0" b="0"/>
        </a:fillRef>
        <a:effectRef idx="2">
          <a:scrgbClr r="0" g="0" b="0"/>
        </a:effectRef>
        <a:fontRef idx="minor"/>
      </dsp:style>
    </dsp:sp>
    <dsp:sp modelId="{92183B23-AE22-EA41-9E64-E775EED4DC30}">
      <dsp:nvSpPr>
        <dsp:cNvPr id="0" name=""/>
        <dsp:cNvSpPr/>
      </dsp:nvSpPr>
      <dsp:spPr>
        <a:xfrm>
          <a:off x="-10" y="1854910"/>
          <a:ext cx="6336427" cy="330271"/>
        </a:xfrm>
        <a:prstGeom prst="leftRightArrow">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0B5916-9FE2-4E70-85EA-45A983EFD102}" type="datetimeFigureOut">
              <a:rPr lang="en-GB" smtClean="0"/>
              <a:t>06/01/2021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8836BA-C941-46D2-86B7-854D2447F60C}" type="slidenum">
              <a:rPr lang="en-GB" smtClean="0"/>
              <a:t>‹#›</a:t>
            </a:fld>
            <a:endParaRPr lang="en-GB"/>
          </a:p>
        </p:txBody>
      </p:sp>
    </p:spTree>
    <p:extLst>
      <p:ext uri="{BB962C8B-B14F-4D97-AF65-F5344CB8AC3E}">
        <p14:creationId xmlns:p14="http://schemas.microsoft.com/office/powerpoint/2010/main" val="2979108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england.nhs.uk/publication/national-genomic-test-directories/"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england.nhs.uk/wp-content/uploads/2018/08/national-genomic-test-directory-faqs.pdf"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920378/Genome_UK_-_the_future_of_healthcare.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gov.uk/government/publications/chief-medical-officer-annual-report-2016-generation-genome"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england.nhs.uk/genomics/genomic-laboratory-hubs/" TargetMode="External"/><Relationship Id="rId4" Type="http://schemas.openxmlformats.org/officeDocument/2006/relationships/hyperlink" Target="https://www.england.nhs.uk/publication/national-genomic-test-directories/"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england.nhs.uk/genomics/100000-genomes-project/"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assets.publishing.service.gov.uk/government/uploads/system/uploads/attachment_data/file/920378/Genome_UK_-_the_future_of_healthcare.pdf" TargetMode="External"/><Relationship Id="rId4" Type="http://schemas.openxmlformats.org/officeDocument/2006/relationships/hyperlink" Target="http://researchbriefings.files.parliament.uk/documents/POST-PN-0504/POST-PN-0504.pdf"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920378/Genome_UK_-_the_future_of_healthcare.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england.nhs.uk/genomics/nhs-genomic-med-service/"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genomicsengland.co.uk/about-genomics-england/the-100000-genomes-project/genomic-medicine-centres" TargetMode="External"/><Relationship Id="rId4" Type="http://schemas.openxmlformats.org/officeDocument/2006/relationships/hyperlink" Target="https://www.england.nhs.uk/wp-content/uploads/2018/08/national-genomic-test-directory-faqs.pdf"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england.nhs.uk/genomics/genomic-laboratory-hub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D8836BA-C941-46D2-86B7-854D2447F60C}" type="slidenum">
              <a:rPr lang="en-GB" smtClean="0"/>
              <a:t>1</a:t>
            </a:fld>
            <a:endParaRPr lang="en-GB"/>
          </a:p>
        </p:txBody>
      </p:sp>
    </p:spTree>
    <p:extLst>
      <p:ext uri="{BB962C8B-B14F-4D97-AF65-F5344CB8AC3E}">
        <p14:creationId xmlns:p14="http://schemas.microsoft.com/office/powerpoint/2010/main" val="1881946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dirty="0" smtClean="0"/>
              <a:t>For news</a:t>
            </a:r>
            <a:r>
              <a:rPr lang="en-GB" sz="1200" baseline="0" dirty="0" smtClean="0"/>
              <a:t> from the North Thames GLH, follow us on Twitter @</a:t>
            </a:r>
            <a:r>
              <a:rPr lang="en-GB" sz="1200" baseline="0" dirty="0" err="1" smtClean="0"/>
              <a:t>NorthThamesGLH</a:t>
            </a:r>
            <a:r>
              <a:rPr lang="en-GB" sz="1200" baseline="0" dirty="0" smtClean="0"/>
              <a:t> (https://twitter.com/norththamesglh?lang=en) and c</a:t>
            </a:r>
            <a:r>
              <a:rPr lang="en-GB" dirty="0" smtClean="0"/>
              <a:t>ontact us at, </a:t>
            </a:r>
            <a:r>
              <a:rPr lang="en-GB" dirty="0" smtClean="0">
                <a:solidFill>
                  <a:srgbClr val="0070C0"/>
                </a:solidFill>
              </a:rPr>
              <a:t>gos-tr.norththamesglh@nhs.net.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baseline="0" dirty="0" smtClean="0"/>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dirty="0" smtClean="0"/>
              <a:t>Health </a:t>
            </a:r>
            <a:r>
              <a:rPr lang="en-GB" sz="1200" dirty="0"/>
              <a:t>Service </a:t>
            </a:r>
            <a:r>
              <a:rPr lang="en-GB" sz="1200" dirty="0" smtClean="0"/>
              <a:t>Laboratories</a:t>
            </a:r>
            <a:r>
              <a:rPr lang="en-GB" sz="1200" baseline="0" dirty="0" smtClean="0"/>
              <a:t> (</a:t>
            </a:r>
            <a:r>
              <a:rPr lang="en-US" dirty="0" smtClean="0"/>
              <a:t>HSL)</a:t>
            </a:r>
            <a:r>
              <a:rPr lang="en-US" baseline="0" dirty="0" smtClean="0"/>
              <a:t> is the</a:t>
            </a:r>
            <a:r>
              <a:rPr lang="en-US" dirty="0" smtClean="0"/>
              <a:t> </a:t>
            </a:r>
            <a:r>
              <a:rPr lang="en-US" dirty="0"/>
              <a:t>laboratory service provider for Royal</a:t>
            </a:r>
            <a:r>
              <a:rPr lang="en-US" baseline="0" dirty="0"/>
              <a:t> Free and UCL, https://</a:t>
            </a:r>
            <a:r>
              <a:rPr lang="en-US" baseline="0" dirty="0" smtClean="0"/>
              <a:t>www.hslpathology.com/ and the </a:t>
            </a:r>
            <a:r>
              <a:rPr lang="en-US" dirty="0" smtClean="0"/>
              <a:t>North </a:t>
            </a:r>
            <a:r>
              <a:rPr lang="en-US" dirty="0"/>
              <a:t>West</a:t>
            </a:r>
            <a:r>
              <a:rPr lang="en-US" baseline="0" dirty="0"/>
              <a:t> London </a:t>
            </a:r>
            <a:r>
              <a:rPr lang="en-US" baseline="0" dirty="0" smtClean="0"/>
              <a:t>Pathology (</a:t>
            </a:r>
            <a:r>
              <a:rPr lang="en-US" dirty="0" smtClean="0"/>
              <a:t>NWLP)</a:t>
            </a:r>
            <a:r>
              <a:rPr lang="en-US" baseline="0" dirty="0" smtClean="0"/>
              <a:t> is the</a:t>
            </a:r>
            <a:r>
              <a:rPr lang="en-US" dirty="0" smtClean="0"/>
              <a:t> </a:t>
            </a:r>
            <a:r>
              <a:rPr lang="en-US" dirty="0"/>
              <a:t>laboratory service provider for Imperial College, http://pathology.imperial.nhs.uk/</a:t>
            </a:r>
          </a:p>
        </p:txBody>
      </p:sp>
      <p:sp>
        <p:nvSpPr>
          <p:cNvPr id="4" name="Slide Number Placeholder 3"/>
          <p:cNvSpPr>
            <a:spLocks noGrp="1"/>
          </p:cNvSpPr>
          <p:nvPr>
            <p:ph type="sldNum" sz="quarter" idx="10"/>
          </p:nvPr>
        </p:nvSpPr>
        <p:spPr/>
        <p:txBody>
          <a:bodyPr/>
          <a:lstStyle/>
          <a:p>
            <a:fld id="{0D23B8B9-A33A-FB4D-81DD-A66A8D035947}" type="slidenum">
              <a:rPr lang="en-US" smtClean="0"/>
              <a:t>10</a:t>
            </a:fld>
            <a:endParaRPr lang="en-US" dirty="0"/>
          </a:p>
        </p:txBody>
      </p:sp>
    </p:spTree>
    <p:extLst>
      <p:ext uri="{BB962C8B-B14F-4D97-AF65-F5344CB8AC3E}">
        <p14:creationId xmlns:p14="http://schemas.microsoft.com/office/powerpoint/2010/main" val="994424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smtClean="0"/>
              <a:t>From 2001 to 2018</a:t>
            </a:r>
            <a:r>
              <a:rPr lang="en-GB" baseline="0" dirty="0" smtClean="0"/>
              <a:t> </a:t>
            </a:r>
            <a:r>
              <a:rPr lang="en-GB" dirty="0" smtClean="0"/>
              <a:t>the </a:t>
            </a:r>
            <a:r>
              <a:rPr lang="en-GB" dirty="0"/>
              <a:t>UK Genetic Testing Network (UKGTN</a:t>
            </a:r>
            <a:r>
              <a:rPr lang="en-GB" dirty="0" smtClean="0"/>
              <a:t>) was</a:t>
            </a:r>
            <a:r>
              <a:rPr lang="en-GB" baseline="0" dirty="0" smtClean="0"/>
              <a:t> a national advisory organisation for NHS clinical genetic testing services. The UKGTN </a:t>
            </a:r>
            <a:r>
              <a:rPr lang="en-GB" dirty="0" smtClean="0"/>
              <a:t>evaluated </a:t>
            </a:r>
            <a:r>
              <a:rPr lang="en-GB" dirty="0"/>
              <a:t>and recommended genetic tests for rare and inherited disorders for the NHS across the </a:t>
            </a:r>
            <a:r>
              <a:rPr lang="en-GB" dirty="0" smtClean="0"/>
              <a:t>UK, by publishing the NHS Directory of Genetic Disorders/Genes for Diagnostic Testing. </a:t>
            </a:r>
            <a:r>
              <a:rPr lang="en-GB" dirty="0"/>
              <a:t>However, </a:t>
            </a:r>
            <a:r>
              <a:rPr lang="en-GB" dirty="0" smtClean="0"/>
              <a:t>the UKGTN did </a:t>
            </a:r>
            <a:r>
              <a:rPr lang="en-GB" dirty="0"/>
              <a:t>not </a:t>
            </a:r>
            <a:r>
              <a:rPr lang="en-GB" dirty="0" smtClean="0"/>
              <a:t>have an </a:t>
            </a:r>
            <a:r>
              <a:rPr lang="en-GB" dirty="0"/>
              <a:t>equivalent for cancer genomic testing. Instead </a:t>
            </a:r>
            <a:r>
              <a:rPr lang="en-GB" dirty="0" smtClean="0"/>
              <a:t>this</a:t>
            </a:r>
            <a:r>
              <a:rPr lang="en-GB" baseline="0" dirty="0" smtClean="0"/>
              <a:t> </a:t>
            </a:r>
            <a:r>
              <a:rPr lang="en-GB" dirty="0" smtClean="0"/>
              <a:t>testing offered </a:t>
            </a:r>
            <a:r>
              <a:rPr lang="en-GB" dirty="0"/>
              <a:t>within the NHS </a:t>
            </a:r>
            <a:r>
              <a:rPr lang="en-GB" dirty="0" smtClean="0"/>
              <a:t>had </a:t>
            </a:r>
            <a:r>
              <a:rPr lang="en-GB" dirty="0"/>
              <a:t>evolved over time in-part driven by NICE medicine assessments and the identification of companion diagnostics. From October 2018 the National Genomic Test </a:t>
            </a:r>
            <a:r>
              <a:rPr lang="en-GB" dirty="0" smtClean="0"/>
              <a:t>Directory (TD) replaced the UKGTN, specifying the genomic </a:t>
            </a:r>
            <a:r>
              <a:rPr lang="en-GB" dirty="0"/>
              <a:t>tests </a:t>
            </a:r>
            <a:r>
              <a:rPr lang="en-GB" dirty="0" smtClean="0"/>
              <a:t>that are commissioned </a:t>
            </a:r>
            <a:r>
              <a:rPr lang="en-GB" dirty="0"/>
              <a:t>by the NHS in </a:t>
            </a:r>
            <a:r>
              <a:rPr lang="en-GB" dirty="0" smtClean="0"/>
              <a:t>England.</a:t>
            </a:r>
            <a:r>
              <a:rPr lang="en-GB" baseline="0" dirty="0" smtClean="0"/>
              <a:t> </a:t>
            </a:r>
            <a:r>
              <a:rPr lang="en-GB" dirty="0" smtClean="0"/>
              <a:t>Over </a:t>
            </a:r>
            <a:r>
              <a:rPr lang="en-GB" dirty="0"/>
              <a:t>time, as the evidence develops, the </a:t>
            </a:r>
            <a:r>
              <a:rPr lang="en-GB" dirty="0" smtClean="0"/>
              <a:t>TD will </a:t>
            </a:r>
            <a:r>
              <a:rPr lang="en-GB" dirty="0"/>
              <a:t>also include other </a:t>
            </a:r>
            <a:r>
              <a:rPr lang="en-GB" dirty="0" smtClean="0"/>
              <a:t>functional </a:t>
            </a:r>
            <a:r>
              <a:rPr lang="en-GB" dirty="0"/>
              <a:t>genomic tests for example RNA based technologies and proteomics</a:t>
            </a:r>
            <a:r>
              <a:rPr lang="en-GB" dirty="0" smtClean="0"/>
              <a:t>.</a:t>
            </a:r>
          </a:p>
          <a:p>
            <a:pPr algn="just"/>
            <a:endParaRPr lang="en-GB" dirty="0" smtClean="0"/>
          </a:p>
          <a:p>
            <a:pPr marL="0" marR="0" lvl="0" indent="0" algn="just" defTabSz="914400" rtl="0" eaLnBrk="1" fontAlgn="auto" latinLnBrk="0" hangingPunct="1">
              <a:lnSpc>
                <a:spcPct val="100000"/>
              </a:lnSpc>
              <a:spcBef>
                <a:spcPts val="0"/>
              </a:spcBef>
              <a:spcAft>
                <a:spcPts val="0"/>
              </a:spcAft>
              <a:buClrTx/>
              <a:buSzTx/>
              <a:buFontTx/>
              <a:buNone/>
              <a:tabLst/>
              <a:defRPr/>
            </a:pPr>
            <a:r>
              <a:rPr lang="en-GB" dirty="0" smtClean="0"/>
              <a:t>The 2020/2021 National Genomic TD</a:t>
            </a:r>
            <a:r>
              <a:rPr lang="en-GB" baseline="0" dirty="0" smtClean="0"/>
              <a:t> </a:t>
            </a:r>
            <a:r>
              <a:rPr lang="en-GB" dirty="0" smtClean="0"/>
              <a:t>has been released, which specifies the genomic tests that are commissioned by the NHS in England, the technology by which they are available, and the patients who will be eligible to access to a test.</a:t>
            </a:r>
            <a:r>
              <a:rPr lang="en-GB" baseline="0" dirty="0" smtClean="0"/>
              <a:t> See, </a:t>
            </a:r>
            <a:r>
              <a:rPr lang="en-GB" sz="1200" u="sng" dirty="0" smtClean="0">
                <a:solidFill>
                  <a:schemeClr val="accent1">
                    <a:lumMod val="75000"/>
                  </a:schemeClr>
                </a:solidFill>
                <a:hlinkClick r:id="rId3"/>
              </a:rPr>
              <a:t>https://www.england.nhs.uk/publication/national-genomic-test-directories/</a:t>
            </a:r>
            <a:r>
              <a:rPr lang="en-GB" sz="1200" dirty="0" smtClean="0">
                <a:solidFill>
                  <a:schemeClr val="accent1">
                    <a:lumMod val="75000"/>
                  </a:schemeClr>
                </a:solidFill>
              </a:rPr>
              <a:t>. </a:t>
            </a:r>
            <a:r>
              <a:rPr lang="en-GB" baseline="0" dirty="0" smtClean="0"/>
              <a:t>For more information on the TD see, </a:t>
            </a:r>
            <a:r>
              <a:rPr lang="en-GB" dirty="0" smtClean="0">
                <a:hlinkClick r:id="rId4"/>
              </a:rPr>
              <a:t>https://www.england.nhs.uk/wp-content/uploads/2018/08/national-genomic-test-directory-faqs.pdf</a:t>
            </a:r>
            <a:endParaRPr lang="en-GB" dirty="0" smtClean="0"/>
          </a:p>
          <a:p>
            <a:endParaRPr lang="en-GB" dirty="0" smtClean="0"/>
          </a:p>
        </p:txBody>
      </p:sp>
      <p:sp>
        <p:nvSpPr>
          <p:cNvPr id="4" name="Slide Number Placeholder 3"/>
          <p:cNvSpPr>
            <a:spLocks noGrp="1"/>
          </p:cNvSpPr>
          <p:nvPr>
            <p:ph type="sldNum" sz="quarter" idx="10"/>
          </p:nvPr>
        </p:nvSpPr>
        <p:spPr/>
        <p:txBody>
          <a:bodyPr/>
          <a:lstStyle/>
          <a:p>
            <a:fld id="{1D8836BA-C941-46D2-86B7-854D2447F60C}" type="slidenum">
              <a:rPr lang="en-GB" smtClean="0"/>
              <a:t>11</a:t>
            </a:fld>
            <a:endParaRPr lang="en-GB"/>
          </a:p>
        </p:txBody>
      </p:sp>
    </p:spTree>
    <p:extLst>
      <p:ext uri="{BB962C8B-B14F-4D97-AF65-F5344CB8AC3E}">
        <p14:creationId xmlns:p14="http://schemas.microsoft.com/office/powerpoint/2010/main" val="626072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more information</a:t>
            </a:r>
            <a:r>
              <a:rPr lang="en-GB" baseline="0" dirty="0"/>
              <a:t> see module, NTGLH002_Ordering from the Test Directory</a:t>
            </a:r>
            <a:endParaRPr lang="en-GB" dirty="0"/>
          </a:p>
        </p:txBody>
      </p:sp>
      <p:sp>
        <p:nvSpPr>
          <p:cNvPr id="4" name="Slide Number Placeholder 3"/>
          <p:cNvSpPr>
            <a:spLocks noGrp="1"/>
          </p:cNvSpPr>
          <p:nvPr>
            <p:ph type="sldNum" sz="quarter" idx="10"/>
          </p:nvPr>
        </p:nvSpPr>
        <p:spPr/>
        <p:txBody>
          <a:bodyPr/>
          <a:lstStyle/>
          <a:p>
            <a:fld id="{1D8836BA-C941-46D2-86B7-854D2447F60C}" type="slidenum">
              <a:rPr lang="en-GB" smtClean="0"/>
              <a:t>12</a:t>
            </a:fld>
            <a:endParaRPr lang="en-GB"/>
          </a:p>
        </p:txBody>
      </p:sp>
    </p:spTree>
    <p:extLst>
      <p:ext uri="{BB962C8B-B14F-4D97-AF65-F5344CB8AC3E}">
        <p14:creationId xmlns:p14="http://schemas.microsoft.com/office/powerpoint/2010/main" val="649373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aseline="0" dirty="0" smtClean="0">
                <a:latin typeface="Calibri" panose="020F0502020204030204" pitchFamily="34" charset="0"/>
              </a:rPr>
              <a:t>As many of the clinical tests are only relevant for certain specialties e.g., clinicians from Clinical Genetics, Obstetrics, Paediatrics </a:t>
            </a:r>
            <a:r>
              <a:rPr lang="en-GB" baseline="0" dirty="0" err="1" smtClean="0">
                <a:latin typeface="Calibri" panose="020F0502020204030204" pitchFamily="34" charset="0"/>
              </a:rPr>
              <a:t>etc</a:t>
            </a:r>
            <a:r>
              <a:rPr lang="en-GB" baseline="0" dirty="0" smtClean="0">
                <a:latin typeface="Calibri" panose="020F0502020204030204" pitchFamily="34" charset="0"/>
              </a:rPr>
              <a:t>, the TD indicates the specialties who will be able to order a specific genomic test. There may, however, be exceptional circumstances where clinicians need to order a test outside of the standard repertoire. In such circumstances, please contact the local test provider laboratory. </a:t>
            </a:r>
          </a:p>
          <a:p>
            <a:pPr algn="just"/>
            <a:endParaRPr lang="en-GB" baseline="0" dirty="0" smtClean="0">
              <a:latin typeface="Calibri" panose="020F0502020204030204" pitchFamily="34" charset="0"/>
            </a:endParaRPr>
          </a:p>
          <a:p>
            <a:pPr algn="just"/>
            <a:r>
              <a:rPr lang="en-GB" baseline="0" dirty="0" smtClean="0">
                <a:latin typeface="Calibri" panose="020F0502020204030204" pitchFamily="34" charset="0"/>
              </a:rPr>
              <a:t>The TD will be updated on an annual basis, and NHSE working with colleagues from the Devolved Nations and supported by a Clinical and Scientific Expert Panel, will:</a:t>
            </a:r>
          </a:p>
          <a:p>
            <a:pPr marL="228600" indent="-228600" algn="just">
              <a:buAutoNum type="arabicParenBoth"/>
            </a:pPr>
            <a:r>
              <a:rPr lang="en-GB" baseline="0" dirty="0" smtClean="0">
                <a:latin typeface="Calibri" panose="020F0502020204030204" pitchFamily="34" charset="0"/>
              </a:rPr>
              <a:t>Implement a clear and transparent process for the future evaluation of new genomic tests. </a:t>
            </a:r>
          </a:p>
          <a:p>
            <a:pPr marL="228600" indent="-228600" algn="just">
              <a:buAutoNum type="arabicParenBoth"/>
            </a:pPr>
            <a:r>
              <a:rPr lang="en-GB" baseline="0" dirty="0" smtClean="0">
                <a:latin typeface="Calibri" panose="020F0502020204030204" pitchFamily="34" charset="0"/>
              </a:rPr>
              <a:t>Determine which tests are available within the NHS and any tests that will be retired or replaced by more modern technology, such as whole genome sequencing.</a:t>
            </a:r>
          </a:p>
          <a:p>
            <a:pPr marL="228600" indent="-228600" algn="just">
              <a:buAutoNum type="arabicParenBoth"/>
            </a:pPr>
            <a:r>
              <a:rPr lang="en-GB" baseline="0" dirty="0" smtClean="0">
                <a:latin typeface="Calibri" panose="020F0502020204030204" pitchFamily="34" charset="0"/>
              </a:rPr>
              <a:t>Publish the UK approach to evaluating genomic tests</a:t>
            </a:r>
          </a:p>
          <a:p>
            <a:pPr marL="228600" indent="-228600" algn="just">
              <a:buAutoNum type="arabicParenBoth"/>
            </a:pPr>
            <a:r>
              <a:rPr lang="en-GB" baseline="0" dirty="0" smtClean="0">
                <a:latin typeface="Calibri" panose="020F0502020204030204" pitchFamily="34" charset="0"/>
              </a:rPr>
              <a:t>Publish a policy outlining the approach to commissioning and funding the tests</a:t>
            </a:r>
            <a:r>
              <a:rPr lang="en-GB" baseline="0" dirty="0" smtClean="0"/>
              <a:t>.</a:t>
            </a:r>
          </a:p>
        </p:txBody>
      </p:sp>
      <p:sp>
        <p:nvSpPr>
          <p:cNvPr id="4" name="Slide Number Placeholder 3"/>
          <p:cNvSpPr>
            <a:spLocks noGrp="1"/>
          </p:cNvSpPr>
          <p:nvPr>
            <p:ph type="sldNum" sz="quarter" idx="10"/>
          </p:nvPr>
        </p:nvSpPr>
        <p:spPr/>
        <p:txBody>
          <a:bodyPr/>
          <a:lstStyle/>
          <a:p>
            <a:fld id="{1D8836BA-C941-46D2-86B7-854D2447F60C}" type="slidenum">
              <a:rPr lang="en-GB" smtClean="0"/>
              <a:t>13</a:t>
            </a:fld>
            <a:endParaRPr lang="en-GB"/>
          </a:p>
        </p:txBody>
      </p:sp>
    </p:spTree>
    <p:extLst>
      <p:ext uri="{BB962C8B-B14F-4D97-AF65-F5344CB8AC3E}">
        <p14:creationId xmlns:p14="http://schemas.microsoft.com/office/powerpoint/2010/main" val="1988288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D8836BA-C941-46D2-86B7-854D2447F60C}" type="slidenum">
              <a:rPr lang="en-GB" smtClean="0"/>
              <a:t>14</a:t>
            </a:fld>
            <a:endParaRPr lang="en-GB"/>
          </a:p>
        </p:txBody>
      </p:sp>
    </p:spTree>
    <p:extLst>
      <p:ext uri="{BB962C8B-B14F-4D97-AF65-F5344CB8AC3E}">
        <p14:creationId xmlns:p14="http://schemas.microsoft.com/office/powerpoint/2010/main" val="2290112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8836BA-C941-46D2-86B7-854D2447F60C}" type="slidenum">
              <a:rPr lang="en-GB" smtClean="0"/>
              <a:t>15</a:t>
            </a:fld>
            <a:endParaRPr lang="en-GB"/>
          </a:p>
        </p:txBody>
      </p:sp>
    </p:spTree>
    <p:extLst>
      <p:ext uri="{BB962C8B-B14F-4D97-AF65-F5344CB8AC3E}">
        <p14:creationId xmlns:p14="http://schemas.microsoft.com/office/powerpoint/2010/main" val="24425887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The three strategic pillars of the Genome</a:t>
            </a:r>
            <a:r>
              <a:rPr lang="en-GB" baseline="0" dirty="0" smtClean="0"/>
              <a:t> UK vision</a:t>
            </a:r>
            <a:r>
              <a:rPr lang="en-GB" dirty="0" smtClean="0"/>
              <a:t> will be supported by work in five thematic areas,</a:t>
            </a:r>
            <a:r>
              <a:rPr lang="en-GB" baseline="0" dirty="0" smtClean="0"/>
              <a:t> termed as</a:t>
            </a:r>
            <a:r>
              <a:rPr lang="en-GB" dirty="0" smtClean="0"/>
              <a:t> enablers the areas will cut across the three pillars and are individually, and collectively vital to successfully delivering</a:t>
            </a:r>
            <a:r>
              <a:rPr lang="en-GB" baseline="0" dirty="0" smtClean="0"/>
              <a:t> the</a:t>
            </a:r>
            <a:r>
              <a:rPr lang="en-GB" dirty="0" smtClean="0"/>
              <a:t> vision. See, </a:t>
            </a:r>
            <a:r>
              <a:rPr lang="en-GB" dirty="0" smtClean="0">
                <a:hlinkClick r:id="rId3"/>
              </a:rPr>
              <a:t>https://assets.publishing.service.gov.uk/government/uploads/system/uploads/attachment_data/file/920378/Genome_UK_-_the_future_of_healthcare.pdf</a:t>
            </a:r>
            <a:r>
              <a:rPr lang="en-GB" dirty="0" smtClean="0"/>
              <a:t> </a:t>
            </a:r>
          </a:p>
          <a:p>
            <a:endParaRPr lang="en-GB" dirty="0" smtClean="0"/>
          </a:p>
          <a:p>
            <a:r>
              <a:rPr lang="en-GB" dirty="0" smtClean="0"/>
              <a:t>The five thematic areas:</a:t>
            </a:r>
          </a:p>
          <a:p>
            <a:pPr marL="228600" indent="-228600">
              <a:buFont typeface="+mj-lt"/>
              <a:buAutoNum type="alphaUcPeriod"/>
            </a:pPr>
            <a:r>
              <a:rPr lang="en-GB" dirty="0" smtClean="0"/>
              <a:t>Engagement and dialogue with the public, patients, and our healthcare workforce, placing the patient and the UK population at the heart of this journey.</a:t>
            </a:r>
          </a:p>
          <a:p>
            <a:pPr marL="228600" indent="-228600">
              <a:buFont typeface="+mj-lt"/>
              <a:buAutoNum type="alphaUcPeriod"/>
            </a:pPr>
            <a:r>
              <a:rPr lang="en-GB" dirty="0" smtClean="0"/>
              <a:t>Workforce development and engagement with genomics through training, education and new standards of care.</a:t>
            </a:r>
          </a:p>
          <a:p>
            <a:pPr marL="228600" indent="-228600">
              <a:buFont typeface="+mj-lt"/>
              <a:buAutoNum type="alphaUcPeriod"/>
            </a:pPr>
            <a:r>
              <a:rPr lang="en-GB" dirty="0" smtClean="0"/>
              <a:t>Delivering nationally coordinated approaches to data and analytics, enabling healthcare professionals and approved researchers to easily access and interpret our world-leading genomic datasets.</a:t>
            </a:r>
          </a:p>
          <a:p>
            <a:pPr marL="228600" indent="-228600">
              <a:buFont typeface="+mj-lt"/>
              <a:buAutoNum type="alphaUcPeriod"/>
            </a:pPr>
            <a:r>
              <a:rPr lang="en-GB" dirty="0" smtClean="0"/>
              <a:t>Supporting industrial growth in the UK, facilitating entrepreneurship and innovation for projects and companies of all sizes, through common standards, funding, procurement, and R&amp;D structures.</a:t>
            </a:r>
          </a:p>
          <a:p>
            <a:pPr marL="228600" indent="-228600">
              <a:buFont typeface="+mj-lt"/>
              <a:buAutoNum type="alphaUcPeriod"/>
            </a:pPr>
            <a:r>
              <a:rPr lang="en-GB" dirty="0" smtClean="0"/>
              <a:t>Maintaining trust through strong ethical frameworks, data security, robust technical infrastructure and appropriate regulation. </a:t>
            </a:r>
          </a:p>
        </p:txBody>
      </p:sp>
      <p:sp>
        <p:nvSpPr>
          <p:cNvPr id="4" name="Slide Number Placeholder 3"/>
          <p:cNvSpPr>
            <a:spLocks noGrp="1"/>
          </p:cNvSpPr>
          <p:nvPr>
            <p:ph type="sldNum" sz="quarter" idx="10"/>
          </p:nvPr>
        </p:nvSpPr>
        <p:spPr/>
        <p:txBody>
          <a:bodyPr/>
          <a:lstStyle/>
          <a:p>
            <a:fld id="{1D8836BA-C941-46D2-86B7-854D2447F60C}" type="slidenum">
              <a:rPr lang="en-GB" smtClean="0"/>
              <a:t>16</a:t>
            </a:fld>
            <a:endParaRPr lang="en-GB"/>
          </a:p>
        </p:txBody>
      </p:sp>
    </p:spTree>
    <p:extLst>
      <p:ext uri="{BB962C8B-B14F-4D97-AF65-F5344CB8AC3E}">
        <p14:creationId xmlns:p14="http://schemas.microsoft.com/office/powerpoint/2010/main" val="778070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GMS Alliances will:</a:t>
            </a:r>
          </a:p>
          <a:p>
            <a:pPr marL="171450" indent="-171450">
              <a:buFont typeface="Arial" panose="020B0604020202020204" pitchFamily="34" charset="0"/>
              <a:buChar char="•"/>
            </a:pPr>
            <a:r>
              <a:rPr lang="en-GB" dirty="0" smtClean="0"/>
              <a:t>Review equity of access for patients to the genomic tests commissioned by the NHS</a:t>
            </a:r>
          </a:p>
          <a:p>
            <a:pPr marL="171450" indent="-171450">
              <a:buFont typeface="Arial" panose="020B0604020202020204" pitchFamily="34" charset="0"/>
              <a:buChar char="•"/>
            </a:pPr>
            <a:r>
              <a:rPr lang="en-GB" dirty="0" smtClean="0"/>
              <a:t>Support the establishment of testing pathways for cancer and rare diseases</a:t>
            </a:r>
          </a:p>
          <a:p>
            <a:pPr marL="171450" indent="-171450">
              <a:buFont typeface="Arial" panose="020B0604020202020204" pitchFamily="34" charset="0"/>
              <a:buChar char="•"/>
            </a:pPr>
            <a:r>
              <a:rPr lang="en-GB" dirty="0" smtClean="0"/>
              <a:t>Help ensure this personalised approach becomes the norm for patients in the NHS in the future</a:t>
            </a:r>
          </a:p>
          <a:p>
            <a:pPr marL="171450" indent="-171450">
              <a:buFont typeface="Arial" panose="020B0604020202020204" pitchFamily="34" charset="0"/>
              <a:buChar char="•"/>
            </a:pPr>
            <a:r>
              <a:rPr lang="en-GB" dirty="0" smtClean="0"/>
              <a:t>Develop Workforce Transformation programmes that cover nursing and midwifery, pharmacy and medicine</a:t>
            </a:r>
          </a:p>
          <a:p>
            <a:pPr marL="171450" indent="-171450">
              <a:buFont typeface="Arial" panose="020B0604020202020204" pitchFamily="34" charset="0"/>
              <a:buChar char="•"/>
            </a:pPr>
            <a:r>
              <a:rPr lang="en-GB" dirty="0" smtClean="0"/>
              <a:t>Facilitate strong collaborations to build trust in genomics between</a:t>
            </a:r>
            <a:r>
              <a:rPr lang="en-GB" baseline="0" dirty="0" smtClean="0"/>
              <a:t> relevant services, providers, organisations, networks, alliances and groups. </a:t>
            </a:r>
            <a:endParaRPr lang="en-GB" dirty="0" smtClean="0"/>
          </a:p>
          <a:p>
            <a:endParaRPr lang="en-GB" dirty="0" smtClean="0"/>
          </a:p>
          <a:p>
            <a:r>
              <a:rPr lang="en-GB" dirty="0" smtClean="0"/>
              <a:t>The</a:t>
            </a:r>
            <a:r>
              <a:rPr lang="en-GB" baseline="0" dirty="0" smtClean="0"/>
              <a:t> </a:t>
            </a:r>
            <a:r>
              <a:rPr lang="en-GB" dirty="0" smtClean="0"/>
              <a:t>GMS Alliances are</a:t>
            </a:r>
            <a:r>
              <a:rPr lang="en-GB" baseline="0" dirty="0" smtClean="0"/>
              <a:t> linked to the geography of the GLHs, as</a:t>
            </a:r>
            <a:r>
              <a:rPr lang="en-GB" dirty="0" smtClean="0"/>
              <a:t>:</a:t>
            </a:r>
          </a:p>
          <a:p>
            <a:pPr marL="228600" indent="-228600">
              <a:buFont typeface="+mj-lt"/>
              <a:buAutoNum type="arabicPeriod"/>
            </a:pPr>
            <a:r>
              <a:rPr lang="en-GB" dirty="0" smtClean="0"/>
              <a:t>NHS North West GMS Alliance</a:t>
            </a:r>
          </a:p>
          <a:p>
            <a:pPr marL="228600" indent="-228600">
              <a:buFont typeface="+mj-lt"/>
              <a:buAutoNum type="arabicPeriod"/>
            </a:pPr>
            <a:r>
              <a:rPr lang="en-GB" dirty="0" smtClean="0"/>
              <a:t>NHS North East and Yorkshire GMS Alliance</a:t>
            </a:r>
          </a:p>
          <a:p>
            <a:pPr marL="228600" indent="-228600">
              <a:buFont typeface="+mj-lt"/>
              <a:buAutoNum type="arabicPeriod"/>
            </a:pPr>
            <a:r>
              <a:rPr lang="en-GB" dirty="0" smtClean="0"/>
              <a:t>NHS East GMS Alliance</a:t>
            </a:r>
          </a:p>
          <a:p>
            <a:pPr marL="228600" indent="-228600">
              <a:buFont typeface="+mj-lt"/>
              <a:buAutoNum type="arabicPeriod"/>
            </a:pPr>
            <a:r>
              <a:rPr lang="en-GB" dirty="0" smtClean="0"/>
              <a:t>NHS Central and South GMS Alliance</a:t>
            </a:r>
          </a:p>
          <a:p>
            <a:pPr marL="228600" indent="-228600">
              <a:buFont typeface="+mj-lt"/>
              <a:buAutoNum type="arabicPeriod"/>
            </a:pPr>
            <a:r>
              <a:rPr lang="en-GB" dirty="0" smtClean="0"/>
              <a:t>NHS North Thames GMS Alliance</a:t>
            </a:r>
          </a:p>
          <a:p>
            <a:pPr marL="228600" indent="-228600">
              <a:buFont typeface="+mj-lt"/>
              <a:buAutoNum type="arabicPeriod"/>
            </a:pPr>
            <a:r>
              <a:rPr lang="en-GB" dirty="0" smtClean="0"/>
              <a:t>NHS South East GMS Alliance</a:t>
            </a:r>
          </a:p>
          <a:p>
            <a:pPr marL="228600" indent="-228600">
              <a:buFont typeface="+mj-lt"/>
              <a:buAutoNum type="arabicPeriod"/>
            </a:pPr>
            <a:r>
              <a:rPr lang="en-GB" dirty="0" smtClean="0"/>
              <a:t>NHS South West GMS Alliance.</a:t>
            </a:r>
          </a:p>
          <a:p>
            <a:endParaRPr lang="en-GB" dirty="0" smtClean="0"/>
          </a:p>
        </p:txBody>
      </p:sp>
      <p:sp>
        <p:nvSpPr>
          <p:cNvPr id="4" name="Slide Number Placeholder 3"/>
          <p:cNvSpPr>
            <a:spLocks noGrp="1"/>
          </p:cNvSpPr>
          <p:nvPr>
            <p:ph type="sldNum" sz="quarter" idx="10"/>
          </p:nvPr>
        </p:nvSpPr>
        <p:spPr/>
        <p:txBody>
          <a:bodyPr/>
          <a:lstStyle/>
          <a:p>
            <a:fld id="{1D8836BA-C941-46D2-86B7-854D2447F60C}" type="slidenum">
              <a:rPr lang="en-GB" smtClean="0"/>
              <a:t>17</a:t>
            </a:fld>
            <a:endParaRPr lang="en-GB"/>
          </a:p>
        </p:txBody>
      </p:sp>
    </p:spTree>
    <p:extLst>
      <p:ext uri="{BB962C8B-B14F-4D97-AF65-F5344CB8AC3E}">
        <p14:creationId xmlns:p14="http://schemas.microsoft.com/office/powerpoint/2010/main" val="37672633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D8836BA-C941-46D2-86B7-854D2447F60C}" type="slidenum">
              <a:rPr lang="en-GB" smtClean="0"/>
              <a:t>18</a:t>
            </a:fld>
            <a:endParaRPr lang="en-GB"/>
          </a:p>
        </p:txBody>
      </p:sp>
    </p:spTree>
    <p:extLst>
      <p:ext uri="{BB962C8B-B14F-4D97-AF65-F5344CB8AC3E}">
        <p14:creationId xmlns:p14="http://schemas.microsoft.com/office/powerpoint/2010/main" val="32754923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Published 14/10/2020. Content is current at time of publication. Contact </a:t>
            </a:r>
            <a:r>
              <a:rPr lang="en-GB" baseline="0" dirty="0"/>
              <a:t>your GLH test </a:t>
            </a:r>
            <a:r>
              <a:rPr lang="en-GB" baseline="0" dirty="0" smtClean="0"/>
              <a:t>provider for current GMS test forms.</a:t>
            </a:r>
            <a:endParaRPr lang="en-GB" dirty="0"/>
          </a:p>
          <a:p>
            <a:endParaRPr lang="en-GB" dirty="0">
              <a:solidFill>
                <a:srgbClr val="FF0000"/>
              </a:solidFill>
            </a:endParaRPr>
          </a:p>
        </p:txBody>
      </p:sp>
      <p:sp>
        <p:nvSpPr>
          <p:cNvPr id="4" name="Slide Number Placeholder 3"/>
          <p:cNvSpPr>
            <a:spLocks noGrp="1"/>
          </p:cNvSpPr>
          <p:nvPr>
            <p:ph type="sldNum" sz="quarter" idx="5"/>
          </p:nvPr>
        </p:nvSpPr>
        <p:spPr/>
        <p:txBody>
          <a:bodyPr/>
          <a:lstStyle/>
          <a:p>
            <a:fld id="{45E2F50D-3F5E-4924-9384-AA99C06CBB75}" type="slidenum">
              <a:rPr lang="en-GB" smtClean="0"/>
              <a:t>19</a:t>
            </a:fld>
            <a:endParaRPr lang="en-GB"/>
          </a:p>
        </p:txBody>
      </p:sp>
    </p:spTree>
    <p:extLst>
      <p:ext uri="{BB962C8B-B14F-4D97-AF65-F5344CB8AC3E}">
        <p14:creationId xmlns:p14="http://schemas.microsoft.com/office/powerpoint/2010/main" val="789523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Published 14/10/2020. Content is current at time of publication. Contact your GLH test provider for current GMS test forms.</a:t>
            </a:r>
            <a:endParaRPr lang="en-GB" dirty="0" smtClean="0"/>
          </a:p>
          <a:p>
            <a:endParaRPr lang="en-GB" baseline="0" dirty="0"/>
          </a:p>
        </p:txBody>
      </p:sp>
      <p:sp>
        <p:nvSpPr>
          <p:cNvPr id="4" name="Slide Number Placeholder 3"/>
          <p:cNvSpPr>
            <a:spLocks noGrp="1"/>
          </p:cNvSpPr>
          <p:nvPr>
            <p:ph type="sldNum" sz="quarter" idx="10"/>
          </p:nvPr>
        </p:nvSpPr>
        <p:spPr/>
        <p:txBody>
          <a:bodyPr/>
          <a:lstStyle/>
          <a:p>
            <a:fld id="{1D8836BA-C941-46D2-86B7-854D2447F60C}" type="slidenum">
              <a:rPr lang="en-GB" smtClean="0"/>
              <a:t>2</a:t>
            </a:fld>
            <a:endParaRPr lang="en-GB"/>
          </a:p>
        </p:txBody>
      </p:sp>
    </p:spTree>
    <p:extLst>
      <p:ext uri="{BB962C8B-B14F-4D97-AF65-F5344CB8AC3E}">
        <p14:creationId xmlns:p14="http://schemas.microsoft.com/office/powerpoint/2010/main" val="2517725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D8836BA-C941-46D2-86B7-854D2447F60C}" type="slidenum">
              <a:rPr lang="en-GB" smtClean="0"/>
              <a:t>3</a:t>
            </a:fld>
            <a:endParaRPr lang="en-GB"/>
          </a:p>
        </p:txBody>
      </p:sp>
    </p:spTree>
    <p:extLst>
      <p:ext uri="{BB962C8B-B14F-4D97-AF65-F5344CB8AC3E}">
        <p14:creationId xmlns:p14="http://schemas.microsoft.com/office/powerpoint/2010/main" val="2769170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t>In 2016 </a:t>
            </a:r>
            <a:r>
              <a:rPr lang="en-GB" sz="1200" dirty="0">
                <a:latin typeface="Times" panose="02020603050405020304" pitchFamily="18" charset="0"/>
                <a:cs typeface="Times" panose="02020603050405020304" pitchFamily="18" charset="0"/>
              </a:rPr>
              <a:t>Prof Dame Sally </a:t>
            </a:r>
            <a:r>
              <a:rPr lang="en-GB" sz="1200" dirty="0" smtClean="0">
                <a:latin typeface="Times" panose="02020603050405020304" pitchFamily="18" charset="0"/>
                <a:cs typeface="Times" panose="02020603050405020304" pitchFamily="18" charset="0"/>
              </a:rPr>
              <a:t>C. </a:t>
            </a:r>
            <a:r>
              <a:rPr lang="en-GB" sz="1200" dirty="0">
                <a:latin typeface="Times" panose="02020603050405020304" pitchFamily="18" charset="0"/>
                <a:cs typeface="Times" panose="02020603050405020304" pitchFamily="18" charset="0"/>
              </a:rPr>
              <a:t>Davies wrote</a:t>
            </a:r>
            <a:r>
              <a:rPr lang="en-GB" sz="1200" baseline="0" dirty="0">
                <a:latin typeface="Times" panose="02020603050405020304" pitchFamily="18" charset="0"/>
                <a:cs typeface="Times" panose="02020603050405020304" pitchFamily="18" charset="0"/>
              </a:rPr>
              <a:t> the Annual report of the Chief Medical Officer: generation genome. This report looked at</a:t>
            </a:r>
            <a:r>
              <a:rPr lang="en-GB" sz="1200" dirty="0">
                <a:latin typeface="Times" panose="02020603050405020304" pitchFamily="18" charset="0"/>
                <a:cs typeface="Times" panose="02020603050405020304" pitchFamily="18" charset="0"/>
              </a:rPr>
              <a:t> how genomics can improve health and prevent ill-health.</a:t>
            </a:r>
            <a:r>
              <a:rPr lang="en-GB" sz="1200" baseline="0" dirty="0">
                <a:latin typeface="Times" panose="02020603050405020304" pitchFamily="18" charset="0"/>
                <a:cs typeface="Times" panose="02020603050405020304" pitchFamily="18" charset="0"/>
              </a:rPr>
              <a:t> </a:t>
            </a:r>
            <a:r>
              <a:rPr lang="en-GB" sz="1200" dirty="0">
                <a:latin typeface="Times" panose="02020603050405020304" pitchFamily="18" charset="0"/>
                <a:cs typeface="Times" panose="02020603050405020304" pitchFamily="18" charset="0"/>
              </a:rPr>
              <a:t>The report </a:t>
            </a:r>
            <a:r>
              <a:rPr lang="en-GB" sz="1200" dirty="0" smtClean="0">
                <a:latin typeface="Times" panose="02020603050405020304" pitchFamily="18" charset="0"/>
                <a:cs typeface="Times" panose="02020603050405020304" pitchFamily="18" charset="0"/>
              </a:rPr>
              <a:t>made </a:t>
            </a:r>
            <a:r>
              <a:rPr lang="en-GB" sz="1200" dirty="0">
                <a:latin typeface="Times" panose="02020603050405020304" pitchFamily="18" charset="0"/>
                <a:cs typeface="Times" panose="02020603050405020304" pitchFamily="18" charset="0"/>
              </a:rPr>
              <a:t>recommendations to address gaps in infrastructure, public engagement,</a:t>
            </a:r>
            <a:r>
              <a:rPr lang="en-GB" sz="1200" baseline="0" dirty="0">
                <a:latin typeface="Times" panose="02020603050405020304" pitchFamily="18" charset="0"/>
                <a:cs typeface="Times" panose="02020603050405020304" pitchFamily="18" charset="0"/>
              </a:rPr>
              <a:t> organisation of research and provision of </a:t>
            </a:r>
            <a:r>
              <a:rPr lang="en-GB" sz="1200" baseline="0" dirty="0" smtClean="0">
                <a:latin typeface="Times" panose="02020603050405020304" pitchFamily="18" charset="0"/>
                <a:cs typeface="Times" panose="02020603050405020304" pitchFamily="18" charset="0"/>
              </a:rPr>
              <a:t>services, </a:t>
            </a:r>
            <a:r>
              <a:rPr lang="en-GB" sz="1200" baseline="0" dirty="0">
                <a:latin typeface="Times" panose="02020603050405020304" pitchFamily="18" charset="0"/>
                <a:cs typeface="Times" panose="02020603050405020304" pitchFamily="18" charset="0"/>
              </a:rPr>
              <a:t>to</a:t>
            </a:r>
            <a:r>
              <a:rPr lang="en-GB" sz="1200" dirty="0">
                <a:latin typeface="Times" panose="02020603050405020304" pitchFamily="18" charset="0"/>
                <a:cs typeface="Times" panose="02020603050405020304" pitchFamily="18" charset="0"/>
              </a:rPr>
              <a:t> widen access to genomic </a:t>
            </a:r>
            <a:r>
              <a:rPr lang="en-GB" sz="1200" dirty="0" smtClean="0">
                <a:latin typeface="Times" panose="02020603050405020304" pitchFamily="18" charset="0"/>
                <a:cs typeface="Times" panose="02020603050405020304" pitchFamily="18" charset="0"/>
              </a:rPr>
              <a:t>services.</a:t>
            </a:r>
            <a:r>
              <a:rPr lang="en-GB" sz="1200" baseline="0" dirty="0" smtClean="0">
                <a:latin typeface="Times" panose="02020603050405020304" pitchFamily="18" charset="0"/>
                <a:cs typeface="Times" panose="02020603050405020304" pitchFamily="18" charset="0"/>
              </a:rPr>
              <a:t> See,  </a:t>
            </a:r>
            <a:r>
              <a:rPr lang="en-GB" dirty="0" smtClean="0">
                <a:hlinkClick r:id="rId3"/>
              </a:rPr>
              <a:t>https</a:t>
            </a:r>
            <a:r>
              <a:rPr lang="en-GB" dirty="0">
                <a:hlinkClick r:id="rId3"/>
              </a:rPr>
              <a:t>://www.gov.uk/government/publications/chief-medical-officer-annual-report-2016-generation-genome</a:t>
            </a:r>
            <a:endParaRPr lang="en-GB" sz="1200" dirty="0">
              <a:latin typeface="Times" panose="02020603050405020304" pitchFamily="18" charset="0"/>
              <a:cs typeface="Times" panose="02020603050405020304" pitchFamily="18" charset="0"/>
            </a:endParaRPr>
          </a:p>
          <a:p>
            <a:pPr algn="just"/>
            <a:endParaRPr lang="en-GB" sz="1200" dirty="0">
              <a:latin typeface="Times" panose="02020603050405020304" pitchFamily="18" charset="0"/>
              <a:cs typeface="Times" panose="02020603050405020304" pitchFamily="18" charset="0"/>
            </a:endParaRPr>
          </a:p>
          <a:p>
            <a:pPr algn="just"/>
            <a:r>
              <a:rPr lang="en-GB" baseline="0" dirty="0" smtClean="0"/>
              <a:t>The National </a:t>
            </a:r>
            <a:r>
              <a:rPr lang="en-GB" baseline="0" dirty="0"/>
              <a:t>Genomic Test Directory </a:t>
            </a:r>
            <a:r>
              <a:rPr lang="en-GB" baseline="0" dirty="0" smtClean="0"/>
              <a:t>can be accessed from, </a:t>
            </a:r>
            <a:r>
              <a:rPr lang="en-GB" dirty="0" smtClean="0">
                <a:hlinkClick r:id="rId4"/>
              </a:rPr>
              <a:t>https</a:t>
            </a:r>
            <a:r>
              <a:rPr lang="en-GB" dirty="0">
                <a:hlinkClick r:id="rId4"/>
              </a:rPr>
              <a:t>://www.england.nhs.uk/publication/national-genomic-test-directories</a:t>
            </a:r>
            <a:r>
              <a:rPr lang="en-GB" dirty="0" smtClean="0">
                <a:hlinkClick r:id="rId4"/>
              </a:rPr>
              <a:t>/</a:t>
            </a:r>
            <a:endParaRPr lang="en-GB" dirty="0" smtClean="0"/>
          </a:p>
          <a:p>
            <a:pPr algn="just"/>
            <a:endParaRPr lang="en-GB" dirty="0" smtClean="0"/>
          </a:p>
          <a:p>
            <a:pPr marL="0" marR="0" lvl="0" indent="0" algn="just" defTabSz="914400" rtl="0" eaLnBrk="1" fontAlgn="auto" latinLnBrk="0" hangingPunct="1">
              <a:lnSpc>
                <a:spcPct val="100000"/>
              </a:lnSpc>
              <a:spcBef>
                <a:spcPts val="0"/>
              </a:spcBef>
              <a:spcAft>
                <a:spcPts val="0"/>
              </a:spcAft>
              <a:buClrTx/>
              <a:buSzTx/>
              <a:buFontTx/>
              <a:buNone/>
              <a:tabLst/>
              <a:defRPr/>
            </a:pPr>
            <a:r>
              <a:rPr lang="en-GB" dirty="0" smtClean="0"/>
              <a:t>*All attributes</a:t>
            </a:r>
            <a:r>
              <a:rPr lang="en-GB" baseline="0" dirty="0" smtClean="0"/>
              <a:t> are made possible by moving away from cottage industry-delivered testing, to the creation of Genomic Laboratory Hubs, see </a:t>
            </a:r>
            <a:r>
              <a:rPr lang="en-GB" dirty="0" smtClean="0">
                <a:hlinkClick r:id="rId5"/>
              </a:rPr>
              <a:t>https://www.england.nhs.uk/genomics/genomic-laboratory-hubs/</a:t>
            </a:r>
            <a:endParaRPr lang="en-GB" dirty="0" smtClean="0"/>
          </a:p>
          <a:p>
            <a:endParaRPr lang="en-GB" dirty="0"/>
          </a:p>
        </p:txBody>
      </p:sp>
      <p:sp>
        <p:nvSpPr>
          <p:cNvPr id="4" name="Slide Number Placeholder 3"/>
          <p:cNvSpPr>
            <a:spLocks noGrp="1"/>
          </p:cNvSpPr>
          <p:nvPr>
            <p:ph type="sldNum" sz="quarter" idx="10"/>
          </p:nvPr>
        </p:nvSpPr>
        <p:spPr/>
        <p:txBody>
          <a:bodyPr/>
          <a:lstStyle/>
          <a:p>
            <a:fld id="{1D8836BA-C941-46D2-86B7-854D2447F60C}" type="slidenum">
              <a:rPr lang="en-GB" smtClean="0"/>
              <a:t>4</a:t>
            </a:fld>
            <a:endParaRPr lang="en-GB"/>
          </a:p>
        </p:txBody>
      </p:sp>
    </p:spTree>
    <p:extLst>
      <p:ext uri="{BB962C8B-B14F-4D97-AF65-F5344CB8AC3E}">
        <p14:creationId xmlns:p14="http://schemas.microsoft.com/office/powerpoint/2010/main" val="2651779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dirty="0"/>
              <a:t>The 100,000 Genomes Project</a:t>
            </a:r>
            <a:r>
              <a:rPr lang="en-GB" baseline="0" dirty="0"/>
              <a:t> launched in </a:t>
            </a:r>
            <a:r>
              <a:rPr lang="en-GB" baseline="0" dirty="0" smtClean="0"/>
              <a:t>2012, </a:t>
            </a:r>
            <a:r>
              <a:rPr lang="en-GB" dirty="0" smtClean="0">
                <a:hlinkClick r:id="rId3"/>
              </a:rPr>
              <a:t>https</a:t>
            </a:r>
            <a:r>
              <a:rPr lang="en-GB" dirty="0">
                <a:hlinkClick r:id="rId3"/>
              </a:rPr>
              <a:t>://www.england.nhs.uk/genomics/100000-genomes-project</a:t>
            </a:r>
            <a:r>
              <a:rPr lang="en-GB" dirty="0" smtClean="0">
                <a:hlinkClick r:id="rId3"/>
              </a:rPr>
              <a:t>/</a:t>
            </a:r>
            <a:r>
              <a:rPr lang="en-GB" dirty="0" smtClean="0"/>
              <a:t>.</a:t>
            </a:r>
            <a:r>
              <a:rPr lang="en-GB" baseline="0" dirty="0" smtClean="0"/>
              <a:t> For more information on genomic medicine and an overview of the 100,000 Genomes Project see, </a:t>
            </a:r>
            <a:r>
              <a:rPr lang="en-GB" sz="1200" dirty="0" smtClean="0">
                <a:hlinkClick r:id="rId4"/>
              </a:rPr>
              <a:t>http://researchbriefings.files.parliament.uk/documents/POST-PN-0504/POST-PN-0504.pdf</a:t>
            </a:r>
            <a:r>
              <a:rPr lang="en-GB" baseline="0" dirty="0" smtClean="0"/>
              <a:t> for a downloadable </a:t>
            </a:r>
            <a:r>
              <a:rPr lang="en-GB" baseline="0" dirty="0" err="1" smtClean="0"/>
              <a:t>POSTnote</a:t>
            </a:r>
            <a:r>
              <a:rPr lang="en-GB" baseline="0" dirty="0" smtClean="0"/>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GB" dirty="0" smtClean="0"/>
              <a:t>Through </a:t>
            </a:r>
            <a:r>
              <a:rPr lang="en-GB" dirty="0"/>
              <a:t>the establishment of Genomics England and the 100,000 Genomes </a:t>
            </a:r>
            <a:r>
              <a:rPr lang="en-GB" dirty="0" smtClean="0"/>
              <a:t>Project, </a:t>
            </a:r>
            <a:r>
              <a:rPr lang="en-GB" dirty="0"/>
              <a:t>infrastructure </a:t>
            </a:r>
            <a:r>
              <a:rPr lang="en-GB" sz="1200" dirty="0" smtClean="0">
                <a:solidFill>
                  <a:schemeClr val="bg1">
                    <a:lumMod val="65000"/>
                  </a:schemeClr>
                </a:solidFill>
                <a:latin typeface="Arial" panose="020B0604020202020204" pitchFamily="34" charset="0"/>
                <a:cs typeface="Arial" panose="020B0604020202020204" pitchFamily="34" charset="0"/>
              </a:rPr>
              <a:t>–</a:t>
            </a:r>
            <a:r>
              <a:rPr lang="en-GB" dirty="0" smtClean="0"/>
              <a:t> reengineering </a:t>
            </a:r>
            <a:r>
              <a:rPr lang="en-GB" dirty="0"/>
              <a:t>of the clinical pipeline, development of standards and databases alongside a platform for bioinformatics and genome </a:t>
            </a:r>
            <a:r>
              <a:rPr lang="en-GB" dirty="0" smtClean="0"/>
              <a:t>interpretation</a:t>
            </a:r>
            <a:r>
              <a:rPr lang="en-GB" baseline="0" dirty="0" smtClean="0"/>
              <a:t> </a:t>
            </a:r>
            <a:r>
              <a:rPr lang="en-GB" sz="1200" dirty="0" smtClean="0">
                <a:solidFill>
                  <a:schemeClr val="bg1">
                    <a:lumMod val="65000"/>
                  </a:schemeClr>
                </a:solidFill>
                <a:latin typeface="Arial" panose="020B0604020202020204" pitchFamily="34" charset="0"/>
                <a:cs typeface="Arial" panose="020B0604020202020204" pitchFamily="34" charset="0"/>
              </a:rPr>
              <a:t>–</a:t>
            </a:r>
            <a:r>
              <a:rPr lang="en-GB" baseline="0" dirty="0" smtClean="0"/>
              <a:t> </a:t>
            </a:r>
            <a:r>
              <a:rPr lang="en-GB" baseline="0" dirty="0"/>
              <a:t>was laid </a:t>
            </a:r>
            <a:r>
              <a:rPr lang="en-GB" dirty="0"/>
              <a:t>to integrate genomics into the NHS.</a:t>
            </a:r>
          </a:p>
          <a:p>
            <a:endParaRPr lang="en-GB" dirty="0" smtClean="0"/>
          </a:p>
          <a:p>
            <a:r>
              <a:rPr lang="en-GB" dirty="0" smtClean="0"/>
              <a:t>The National</a:t>
            </a:r>
            <a:r>
              <a:rPr lang="en-GB" baseline="0" dirty="0" smtClean="0"/>
              <a:t> Genomic Medicine Service (GMS) forms part of pillar one (diagnosis and personalised medicine) of the UK Government’s ten year vision for Genomics in UK medicine, see </a:t>
            </a:r>
            <a:r>
              <a:rPr lang="en-GB" dirty="0" smtClean="0">
                <a:hlinkClick r:id="rId5"/>
              </a:rPr>
              <a:t>https://assets.publishing.service.gov.uk/government/uploads/system/uploads/attachment_data/file/920378/Genome_UK_-_the_future_of_healthcare.pdf</a:t>
            </a:r>
            <a:r>
              <a:rPr lang="en-GB" dirty="0" smtClean="0"/>
              <a:t> </a:t>
            </a:r>
            <a:endParaRPr lang="en-GB" dirty="0"/>
          </a:p>
        </p:txBody>
      </p:sp>
      <p:sp>
        <p:nvSpPr>
          <p:cNvPr id="4" name="Slide Number Placeholder 3"/>
          <p:cNvSpPr>
            <a:spLocks noGrp="1"/>
          </p:cNvSpPr>
          <p:nvPr>
            <p:ph type="sldNum" sz="quarter" idx="10"/>
          </p:nvPr>
        </p:nvSpPr>
        <p:spPr/>
        <p:txBody>
          <a:bodyPr/>
          <a:lstStyle/>
          <a:p>
            <a:fld id="{1D8836BA-C941-46D2-86B7-854D2447F60C}" type="slidenum">
              <a:rPr lang="en-GB" smtClean="0"/>
              <a:t>5</a:t>
            </a:fld>
            <a:endParaRPr lang="en-GB"/>
          </a:p>
        </p:txBody>
      </p:sp>
    </p:spTree>
    <p:extLst>
      <p:ext uri="{BB962C8B-B14F-4D97-AF65-F5344CB8AC3E}">
        <p14:creationId xmlns:p14="http://schemas.microsoft.com/office/powerpoint/2010/main" val="2367252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GENOME UK The future of healthcare, HM Government</a:t>
            </a:r>
            <a:r>
              <a:rPr lang="en-GB" baseline="0" dirty="0" smtClean="0"/>
              <a:t>, see </a:t>
            </a:r>
            <a:r>
              <a:rPr lang="en-GB" dirty="0" smtClean="0">
                <a:hlinkClick r:id="rId3"/>
              </a:rPr>
              <a:t>https://assets.publishing.service.gov.uk/government/uploads/system/uploads/attachment_data/file/920378/Genome_UK_-_the_future_of_healthcare.pdf</a:t>
            </a:r>
            <a:r>
              <a:rPr lang="en-GB"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In</a:t>
            </a:r>
            <a:r>
              <a:rPr lang="en-GB" baseline="0" dirty="0" smtClean="0"/>
              <a:t> 2020 the UK Government published its strategic vision to, o</a:t>
            </a:r>
            <a:r>
              <a:rPr lang="en-GB" dirty="0" smtClean="0"/>
              <a:t>ver the next ten years,</a:t>
            </a:r>
            <a:r>
              <a:rPr lang="en-GB" baseline="0" dirty="0" smtClean="0"/>
              <a:t> create the most advanced genomic healthcare system in the world, underpinned by the latest scientific advances, to deliver better health outcomes at lower cost. The strategic objectives to achieve this were described as three pillars: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smtClean="0"/>
              <a:t>Diagnosis and personalised medicine:</a:t>
            </a:r>
            <a:r>
              <a:rPr lang="en-GB" baseline="0" dirty="0" smtClean="0"/>
              <a:t> to</a:t>
            </a:r>
            <a:r>
              <a:rPr lang="en-GB" dirty="0" smtClean="0"/>
              <a:t> incorporate the latest genomics advances into routine healthcare to improve the diagnosis, stratification and treatment of illness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smtClean="0"/>
              <a:t>Prevention: to enable predictive and preventative care to improve public health and wellness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smtClean="0"/>
              <a:t>Research: </a:t>
            </a:r>
            <a:r>
              <a:rPr lang="en-GB" baseline="0" dirty="0" smtClean="0"/>
              <a:t> to s</a:t>
            </a:r>
            <a:r>
              <a:rPr lang="en-GB" dirty="0" smtClean="0"/>
              <a:t>upport fundamental and translational research and ensuring a seamless interface between research and healthcare delivery.</a:t>
            </a:r>
          </a:p>
        </p:txBody>
      </p:sp>
      <p:sp>
        <p:nvSpPr>
          <p:cNvPr id="4" name="Slide Number Placeholder 3"/>
          <p:cNvSpPr>
            <a:spLocks noGrp="1"/>
          </p:cNvSpPr>
          <p:nvPr>
            <p:ph type="sldNum" sz="quarter" idx="10"/>
          </p:nvPr>
        </p:nvSpPr>
        <p:spPr/>
        <p:txBody>
          <a:bodyPr/>
          <a:lstStyle/>
          <a:p>
            <a:fld id="{1D8836BA-C941-46D2-86B7-854D2447F60C}" type="slidenum">
              <a:rPr lang="en-GB" smtClean="0"/>
              <a:t>6</a:t>
            </a:fld>
            <a:endParaRPr lang="en-GB"/>
          </a:p>
        </p:txBody>
      </p:sp>
    </p:spTree>
    <p:extLst>
      <p:ext uri="{BB962C8B-B14F-4D97-AF65-F5344CB8AC3E}">
        <p14:creationId xmlns:p14="http://schemas.microsoft.com/office/powerpoint/2010/main" val="1806095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lang="en-GB" dirty="0" smtClean="0"/>
              <a:t>The </a:t>
            </a:r>
            <a:r>
              <a:rPr lang="en-GB" dirty="0"/>
              <a:t>NHS Genomic Medicine Service</a:t>
            </a:r>
            <a:r>
              <a:rPr lang="en-GB" baseline="0" dirty="0"/>
              <a:t> </a:t>
            </a:r>
            <a:r>
              <a:rPr lang="en-GB" sz="1200" dirty="0" smtClean="0">
                <a:solidFill>
                  <a:schemeClr val="bg1">
                    <a:lumMod val="65000"/>
                  </a:schemeClr>
                </a:solidFill>
                <a:latin typeface="Arial" panose="020B0604020202020204" pitchFamily="34" charset="0"/>
                <a:cs typeface="Arial" panose="020B0604020202020204" pitchFamily="34" charset="0"/>
              </a:rPr>
              <a:t>–</a:t>
            </a:r>
            <a:r>
              <a:rPr lang="en-GB" sz="1200" b="0" i="0" kern="1200" baseline="0" dirty="0" smtClean="0">
                <a:solidFill>
                  <a:schemeClr val="tx1"/>
                </a:solidFill>
                <a:effectLst/>
                <a:latin typeface="+mn-lt"/>
                <a:ea typeface="+mn-ea"/>
                <a:cs typeface="+mn-cs"/>
              </a:rPr>
              <a:t> </a:t>
            </a:r>
            <a:r>
              <a:rPr lang="en-GB" sz="1200" dirty="0" smtClean="0">
                <a:hlinkClick r:id="rId3"/>
              </a:rPr>
              <a:t>https://www.england.nhs.uk/genomics/nhs-genomic-med-service/</a:t>
            </a:r>
            <a:r>
              <a:rPr lang="en-GB" sz="1200" dirty="0" smtClean="0"/>
              <a:t> </a:t>
            </a:r>
            <a:r>
              <a:rPr lang="en-GB" sz="1200" dirty="0" smtClean="0">
                <a:solidFill>
                  <a:schemeClr val="bg1">
                    <a:lumMod val="65000"/>
                  </a:schemeClr>
                </a:solidFill>
                <a:latin typeface="Arial" panose="020B0604020202020204" pitchFamily="34" charset="0"/>
                <a:cs typeface="Arial" panose="020B0604020202020204" pitchFamily="34" charset="0"/>
              </a:rPr>
              <a:t>–</a:t>
            </a:r>
            <a:r>
              <a:rPr lang="en-GB" sz="1200" baseline="0" dirty="0" smtClean="0"/>
              <a:t> </a:t>
            </a:r>
            <a:r>
              <a:rPr lang="en-GB" baseline="0" dirty="0" smtClean="0"/>
              <a:t>is </a:t>
            </a:r>
            <a:r>
              <a:rPr lang="en-GB" baseline="0" dirty="0"/>
              <a:t>built on the </a:t>
            </a:r>
            <a:r>
              <a:rPr lang="en-GB" dirty="0"/>
              <a:t>provision of NHS </a:t>
            </a:r>
            <a:r>
              <a:rPr lang="en-GB" dirty="0" smtClean="0"/>
              <a:t>Clinical Genetics </a:t>
            </a:r>
            <a:r>
              <a:rPr lang="en-GB" dirty="0"/>
              <a:t>services and the NHS contribution to the 100,000 Genomes Project. </a:t>
            </a:r>
            <a:r>
              <a:rPr lang="en-GB" sz="1200" b="0" i="0" kern="1200" dirty="0" smtClean="0">
                <a:solidFill>
                  <a:schemeClr val="tx1"/>
                </a:solidFill>
                <a:effectLst/>
                <a:latin typeface="+mn-lt"/>
                <a:ea typeface="+mn-ea"/>
                <a:cs typeface="+mn-cs"/>
              </a:rPr>
              <a:t>The NHS </a:t>
            </a:r>
            <a:r>
              <a:rPr lang="en-GB" sz="1200" b="0" i="0" kern="1200" dirty="0">
                <a:solidFill>
                  <a:schemeClr val="tx1"/>
                </a:solidFill>
                <a:effectLst/>
                <a:latin typeface="+mn-lt"/>
                <a:ea typeface="+mn-ea"/>
                <a:cs typeface="+mn-cs"/>
              </a:rPr>
              <a:t>Genomic Medicine Service</a:t>
            </a:r>
            <a:r>
              <a:rPr lang="en-GB" sz="1200" b="0" i="0" kern="1200" baseline="0" dirty="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comprises </a:t>
            </a:r>
            <a:r>
              <a:rPr lang="en-GB" sz="1200" b="0" i="0" kern="1200" dirty="0">
                <a:solidFill>
                  <a:schemeClr val="tx1"/>
                </a:solidFill>
                <a:effectLst/>
                <a:latin typeface="+mn-lt"/>
                <a:ea typeface="+mn-ea"/>
                <a:cs typeface="+mn-cs"/>
              </a:rPr>
              <a:t>of five key </a:t>
            </a:r>
            <a:r>
              <a:rPr lang="en-GB" sz="1200" b="0" i="0" kern="1200" dirty="0" smtClean="0">
                <a:solidFill>
                  <a:schemeClr val="tx1"/>
                </a:solidFill>
                <a:effectLst/>
                <a:latin typeface="+mn-lt"/>
                <a:ea typeface="+mn-ea"/>
                <a:cs typeface="+mn-cs"/>
              </a:rPr>
              <a:t>elements - </a:t>
            </a:r>
            <a:r>
              <a:rPr lang="en-GB" sz="1200" dirty="0" smtClean="0">
                <a:hlinkClick r:id="rId4"/>
              </a:rPr>
              <a:t>https://www.england.nhs.uk/wp-content/uploads/2018/08/national-genomic-test-directory-faqs.pdf</a:t>
            </a:r>
            <a:r>
              <a:rPr lang="en-GB" sz="1200" b="0" i="0" kern="1200" dirty="0" smtClean="0">
                <a:solidFill>
                  <a:schemeClr val="tx1"/>
                </a:solidFill>
                <a:effectLst/>
                <a:latin typeface="+mn-lt"/>
                <a:ea typeface="+mn-ea"/>
                <a:cs typeface="+mn-cs"/>
              </a:rPr>
              <a:t>:</a:t>
            </a:r>
            <a:endParaRPr lang="en-GB" sz="1200" b="0" i="0" kern="1200" dirty="0">
              <a:solidFill>
                <a:schemeClr val="tx1"/>
              </a:solidFill>
              <a:effectLst/>
              <a:latin typeface="+mn-lt"/>
              <a:ea typeface="+mn-ea"/>
              <a:cs typeface="+mn-cs"/>
            </a:endParaRPr>
          </a:p>
          <a:p>
            <a:pPr marL="228600" indent="-228600" algn="just" fontAlgn="base">
              <a:buFont typeface="+mj-lt"/>
              <a:buAutoNum type="arabicPeriod"/>
            </a:pPr>
            <a:r>
              <a:rPr lang="en-GB" sz="1200" b="0" i="0" kern="1200" dirty="0">
                <a:solidFill>
                  <a:schemeClr val="tx1"/>
                </a:solidFill>
                <a:effectLst/>
                <a:latin typeface="+mn-lt"/>
                <a:ea typeface="+mn-ea"/>
                <a:cs typeface="+mn-cs"/>
              </a:rPr>
              <a:t>A national </a:t>
            </a:r>
            <a:r>
              <a:rPr lang="en-GB" sz="1200" b="0" i="0" kern="1200" dirty="0" smtClean="0">
                <a:solidFill>
                  <a:schemeClr val="tx1"/>
                </a:solidFill>
                <a:effectLst/>
                <a:latin typeface="+mn-lt"/>
                <a:ea typeface="+mn-ea"/>
                <a:cs typeface="+mn-cs"/>
              </a:rPr>
              <a:t>Genomic </a:t>
            </a:r>
            <a:r>
              <a:rPr lang="en-GB" sz="1200" b="0" i="0" kern="1200" dirty="0">
                <a:solidFill>
                  <a:schemeClr val="tx1"/>
                </a:solidFill>
                <a:effectLst/>
                <a:latin typeface="+mn-lt"/>
                <a:ea typeface="+mn-ea"/>
                <a:cs typeface="+mn-cs"/>
              </a:rPr>
              <a:t>L</a:t>
            </a:r>
            <a:r>
              <a:rPr lang="en-GB" sz="1200" b="0" i="0" kern="1200" dirty="0" smtClean="0">
                <a:solidFill>
                  <a:schemeClr val="tx1"/>
                </a:solidFill>
                <a:effectLst/>
                <a:latin typeface="+mn-lt"/>
                <a:ea typeface="+mn-ea"/>
                <a:cs typeface="+mn-cs"/>
              </a:rPr>
              <a:t>aboratory </a:t>
            </a:r>
            <a:r>
              <a:rPr lang="en-GB" sz="1200" b="0" i="0" kern="1200" dirty="0">
                <a:solidFill>
                  <a:schemeClr val="tx1"/>
                </a:solidFill>
                <a:effectLst/>
                <a:latin typeface="+mn-lt"/>
                <a:ea typeface="+mn-ea"/>
                <a:cs typeface="+mn-cs"/>
              </a:rPr>
              <a:t>S</a:t>
            </a:r>
            <a:r>
              <a:rPr lang="en-GB" sz="1200" b="0" i="0" kern="1200" dirty="0" smtClean="0">
                <a:solidFill>
                  <a:schemeClr val="tx1"/>
                </a:solidFill>
                <a:effectLst/>
                <a:latin typeface="+mn-lt"/>
                <a:ea typeface="+mn-ea"/>
                <a:cs typeface="+mn-cs"/>
              </a:rPr>
              <a:t>ervice </a:t>
            </a:r>
            <a:r>
              <a:rPr lang="en-GB" sz="1200" b="0" i="0" kern="1200" dirty="0">
                <a:solidFill>
                  <a:schemeClr val="tx1"/>
                </a:solidFill>
                <a:effectLst/>
                <a:latin typeface="+mn-lt"/>
                <a:ea typeface="+mn-ea"/>
                <a:cs typeface="+mn-cs"/>
              </a:rPr>
              <a:t>through a network of Genomic Laboratory Hubs</a:t>
            </a:r>
          </a:p>
          <a:p>
            <a:pPr marL="228600" indent="-228600" algn="just" fontAlgn="base">
              <a:buFont typeface="+mj-lt"/>
              <a:buAutoNum type="arabicPeriod"/>
            </a:pPr>
            <a:r>
              <a:rPr lang="en-GB" sz="1200" b="0" i="0" kern="1200" dirty="0">
                <a:solidFill>
                  <a:schemeClr val="tx1"/>
                </a:solidFill>
                <a:effectLst/>
                <a:latin typeface="+mn-lt"/>
                <a:ea typeface="+mn-ea"/>
                <a:cs typeface="+mn-cs"/>
              </a:rPr>
              <a:t>A new </a:t>
            </a:r>
            <a:r>
              <a:rPr lang="en-GB" sz="1200" b="0" i="0" kern="1200" dirty="0" smtClean="0">
                <a:solidFill>
                  <a:schemeClr val="tx1"/>
                </a:solidFill>
                <a:effectLst/>
                <a:latin typeface="+mn-lt"/>
                <a:ea typeface="+mn-ea"/>
                <a:cs typeface="+mn-cs"/>
              </a:rPr>
              <a:t>National </a:t>
            </a:r>
            <a:r>
              <a:rPr lang="en-GB" sz="1200" b="0" i="0" kern="1200" dirty="0">
                <a:solidFill>
                  <a:schemeClr val="tx1"/>
                </a:solidFill>
                <a:effectLst/>
                <a:latin typeface="+mn-lt"/>
                <a:ea typeface="+mn-ea"/>
                <a:cs typeface="+mn-cs"/>
              </a:rPr>
              <a:t>Genomic Test Directory to underpin the genomic laboratory network</a:t>
            </a:r>
          </a:p>
          <a:p>
            <a:pPr marL="228600" indent="-228600" algn="just" fontAlgn="base">
              <a:buFont typeface="+mj-lt"/>
              <a:buAutoNum type="arabicPeriod"/>
            </a:pPr>
            <a:r>
              <a:rPr lang="en-GB" sz="1200" b="0" i="0" kern="1200" dirty="0">
                <a:solidFill>
                  <a:schemeClr val="tx1"/>
                </a:solidFill>
                <a:effectLst/>
                <a:latin typeface="+mn-lt"/>
                <a:ea typeface="+mn-ea"/>
                <a:cs typeface="+mn-cs"/>
              </a:rPr>
              <a:t>A national Whole Genomic Sequencing provision and supporting informatics infrastructure developed in partnership with Genomics England</a:t>
            </a:r>
          </a:p>
          <a:p>
            <a:pPr marL="228600" indent="-228600" algn="just" fontAlgn="base">
              <a:buFont typeface="+mj-lt"/>
              <a:buAutoNum type="arabicPeriod"/>
            </a:pPr>
            <a:r>
              <a:rPr lang="en-GB" sz="1200" b="0" i="0" kern="1200" dirty="0">
                <a:solidFill>
                  <a:schemeClr val="tx1"/>
                </a:solidFill>
                <a:effectLst/>
                <a:latin typeface="+mn-lt"/>
                <a:ea typeface="+mn-ea"/>
                <a:cs typeface="+mn-cs"/>
              </a:rPr>
              <a:t>Clinical </a:t>
            </a:r>
            <a:r>
              <a:rPr lang="en-GB" sz="1200" b="0" i="0" kern="1200" dirty="0" smtClean="0">
                <a:solidFill>
                  <a:schemeClr val="tx1"/>
                </a:solidFill>
                <a:effectLst/>
                <a:latin typeface="+mn-lt"/>
                <a:ea typeface="+mn-ea"/>
                <a:cs typeface="+mn-cs"/>
              </a:rPr>
              <a:t>genomic </a:t>
            </a:r>
            <a:r>
              <a:rPr lang="en-GB" sz="1200" b="0" i="0" kern="1200" dirty="0">
                <a:solidFill>
                  <a:schemeClr val="tx1"/>
                </a:solidFill>
                <a:effectLst/>
                <a:latin typeface="+mn-lt"/>
                <a:ea typeface="+mn-ea"/>
                <a:cs typeface="+mn-cs"/>
              </a:rPr>
              <a:t>medicine services and an evolved Genomic Medicine Centre </a:t>
            </a:r>
            <a:r>
              <a:rPr lang="en-GB" sz="1200" b="0" i="0" kern="1200" dirty="0" smtClean="0">
                <a:solidFill>
                  <a:schemeClr val="tx1"/>
                </a:solidFill>
                <a:effectLst/>
                <a:latin typeface="+mn-lt"/>
                <a:ea typeface="+mn-ea"/>
                <a:cs typeface="+mn-cs"/>
              </a:rPr>
              <a:t>service, </a:t>
            </a:r>
            <a:r>
              <a:rPr lang="en-GB" sz="1200" dirty="0" smtClean="0">
                <a:hlinkClick r:id="rId5"/>
              </a:rPr>
              <a:t>https://www.genomicsengland.co.uk/about-genomics-england/the-100000-genomes-project/genomic-medicine-centres</a:t>
            </a:r>
            <a:r>
              <a:rPr lang="en-GB" sz="1200" b="0" i="0" kern="1200" baseline="0" dirty="0" smtClean="0">
                <a:solidFill>
                  <a:schemeClr val="tx1"/>
                </a:solidFill>
                <a:effectLst/>
                <a:latin typeface="+mn-lt"/>
                <a:ea typeface="+mn-ea"/>
                <a:cs typeface="+mn-cs"/>
              </a:rPr>
              <a:t> </a:t>
            </a:r>
            <a:endParaRPr lang="en-GB" sz="1200" b="0" i="0" kern="1200" dirty="0">
              <a:solidFill>
                <a:schemeClr val="tx1"/>
              </a:solidFill>
              <a:effectLst/>
              <a:latin typeface="+mn-lt"/>
              <a:ea typeface="+mn-ea"/>
              <a:cs typeface="+mn-cs"/>
            </a:endParaRPr>
          </a:p>
          <a:p>
            <a:pPr marL="228600" indent="-228600" algn="just" fontAlgn="base">
              <a:buFont typeface="+mj-lt"/>
              <a:buAutoNum type="arabicPeriod"/>
            </a:pPr>
            <a:r>
              <a:rPr lang="en-GB" sz="1200" b="0" i="0" kern="1200" dirty="0">
                <a:solidFill>
                  <a:schemeClr val="tx1"/>
                </a:solidFill>
                <a:effectLst/>
                <a:latin typeface="+mn-lt"/>
                <a:ea typeface="+mn-ea"/>
                <a:cs typeface="+mn-cs"/>
              </a:rPr>
              <a:t>A national co-ordinating and oversight function within </a:t>
            </a:r>
            <a:r>
              <a:rPr lang="en-GB" sz="1200" b="0" i="0" kern="1200" dirty="0" smtClean="0">
                <a:solidFill>
                  <a:schemeClr val="tx1"/>
                </a:solidFill>
                <a:effectLst/>
                <a:latin typeface="+mn-lt"/>
                <a:ea typeface="+mn-ea"/>
                <a:cs typeface="+mn-cs"/>
              </a:rPr>
              <a:t>NHSE;</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formation</a:t>
            </a:r>
            <a:r>
              <a:rPr lang="en-GB" sz="1200" b="0" i="0" kern="1200" baseline="0" dirty="0" smtClean="0">
                <a:solidFill>
                  <a:schemeClr val="tx1"/>
                </a:solidFill>
                <a:effectLst/>
                <a:latin typeface="+mn-lt"/>
                <a:ea typeface="+mn-ea"/>
                <a:cs typeface="+mn-cs"/>
              </a:rPr>
              <a:t> of the </a:t>
            </a:r>
            <a:r>
              <a:rPr lang="en-GB" sz="1200" b="0" i="0" kern="1200" dirty="0" smtClean="0">
                <a:solidFill>
                  <a:schemeClr val="tx1"/>
                </a:solidFill>
                <a:effectLst/>
                <a:latin typeface="+mn-lt"/>
                <a:ea typeface="+mn-ea"/>
                <a:cs typeface="+mn-cs"/>
              </a:rPr>
              <a:t>NHSE Genomics Unit.</a:t>
            </a:r>
            <a:endParaRPr lang="en-GB" dirty="0"/>
          </a:p>
          <a:p>
            <a:endParaRPr lang="en-GB" dirty="0"/>
          </a:p>
        </p:txBody>
      </p:sp>
      <p:sp>
        <p:nvSpPr>
          <p:cNvPr id="4" name="Slide Number Placeholder 3"/>
          <p:cNvSpPr>
            <a:spLocks noGrp="1"/>
          </p:cNvSpPr>
          <p:nvPr>
            <p:ph type="sldNum" sz="quarter" idx="10"/>
          </p:nvPr>
        </p:nvSpPr>
        <p:spPr/>
        <p:txBody>
          <a:bodyPr/>
          <a:lstStyle/>
          <a:p>
            <a:fld id="{1D8836BA-C941-46D2-86B7-854D2447F60C}" type="slidenum">
              <a:rPr lang="en-GB" smtClean="0"/>
              <a:t>7</a:t>
            </a:fld>
            <a:endParaRPr lang="en-GB" dirty="0"/>
          </a:p>
        </p:txBody>
      </p:sp>
    </p:spTree>
    <p:extLst>
      <p:ext uri="{BB962C8B-B14F-4D97-AF65-F5344CB8AC3E}">
        <p14:creationId xmlns:p14="http://schemas.microsoft.com/office/powerpoint/2010/main" val="1325780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t>The remainder of this module</a:t>
            </a:r>
            <a:r>
              <a:rPr lang="en-GB" baseline="0" dirty="0"/>
              <a:t> concentrates on the first two key elements of the national NHS GMS:</a:t>
            </a:r>
          </a:p>
          <a:p>
            <a:pPr marL="228600" indent="-228600" algn="just" fontAlgn="base">
              <a:buFont typeface="+mj-lt"/>
              <a:buAutoNum type="arabicPeriod"/>
            </a:pPr>
            <a:r>
              <a:rPr lang="en-GB" sz="1200" b="0" i="0" kern="1200" dirty="0">
                <a:solidFill>
                  <a:schemeClr val="tx1"/>
                </a:solidFill>
                <a:effectLst/>
                <a:latin typeface="+mn-lt"/>
                <a:ea typeface="+mn-ea"/>
                <a:cs typeface="+mn-cs"/>
              </a:rPr>
              <a:t>A national </a:t>
            </a:r>
            <a:r>
              <a:rPr lang="en-GB" sz="1200" b="0" i="0" kern="1200" dirty="0" smtClean="0">
                <a:solidFill>
                  <a:schemeClr val="tx1"/>
                </a:solidFill>
                <a:effectLst/>
                <a:latin typeface="+mn-lt"/>
                <a:ea typeface="+mn-ea"/>
                <a:cs typeface="+mn-cs"/>
              </a:rPr>
              <a:t>Genomic </a:t>
            </a:r>
            <a:r>
              <a:rPr lang="en-GB" sz="1200" b="0" i="0" kern="1200" dirty="0">
                <a:solidFill>
                  <a:schemeClr val="tx1"/>
                </a:solidFill>
                <a:effectLst/>
                <a:latin typeface="+mn-lt"/>
                <a:ea typeface="+mn-ea"/>
                <a:cs typeface="+mn-cs"/>
              </a:rPr>
              <a:t>L</a:t>
            </a:r>
            <a:r>
              <a:rPr lang="en-GB" sz="1200" b="0" i="0" kern="1200" dirty="0" smtClean="0">
                <a:solidFill>
                  <a:schemeClr val="tx1"/>
                </a:solidFill>
                <a:effectLst/>
                <a:latin typeface="+mn-lt"/>
                <a:ea typeface="+mn-ea"/>
                <a:cs typeface="+mn-cs"/>
              </a:rPr>
              <a:t>aboratory </a:t>
            </a:r>
            <a:r>
              <a:rPr lang="en-GB" sz="1200" b="0" i="0" kern="1200" dirty="0">
                <a:solidFill>
                  <a:schemeClr val="tx1"/>
                </a:solidFill>
                <a:effectLst/>
                <a:latin typeface="+mn-lt"/>
                <a:ea typeface="+mn-ea"/>
                <a:cs typeface="+mn-cs"/>
              </a:rPr>
              <a:t>S</a:t>
            </a:r>
            <a:r>
              <a:rPr lang="en-GB" sz="1200" b="0" i="0" kern="1200" dirty="0" smtClean="0">
                <a:solidFill>
                  <a:schemeClr val="tx1"/>
                </a:solidFill>
                <a:effectLst/>
                <a:latin typeface="+mn-lt"/>
                <a:ea typeface="+mn-ea"/>
                <a:cs typeface="+mn-cs"/>
              </a:rPr>
              <a:t>ervice </a:t>
            </a:r>
            <a:r>
              <a:rPr lang="en-GB" sz="1200" b="0" i="0" kern="1200" dirty="0">
                <a:solidFill>
                  <a:schemeClr val="tx1"/>
                </a:solidFill>
                <a:effectLst/>
                <a:latin typeface="+mn-lt"/>
                <a:ea typeface="+mn-ea"/>
                <a:cs typeface="+mn-cs"/>
              </a:rPr>
              <a:t>through a network of Genomic Laboratory Hubs</a:t>
            </a:r>
          </a:p>
          <a:p>
            <a:pPr marL="228600" indent="-228600" algn="just" fontAlgn="base">
              <a:buFont typeface="+mj-lt"/>
              <a:buAutoNum type="arabicPeriod"/>
            </a:pPr>
            <a:r>
              <a:rPr lang="en-GB" sz="1200" b="0" i="0" kern="1200" dirty="0">
                <a:solidFill>
                  <a:schemeClr val="tx1"/>
                </a:solidFill>
                <a:effectLst/>
                <a:latin typeface="+mn-lt"/>
                <a:ea typeface="+mn-ea"/>
                <a:cs typeface="+mn-cs"/>
              </a:rPr>
              <a:t>A new National Genomic Test Directory to underpin the genomic laboratory network.</a:t>
            </a:r>
          </a:p>
          <a:p>
            <a:endParaRPr lang="en-GB" dirty="0"/>
          </a:p>
        </p:txBody>
      </p:sp>
      <p:sp>
        <p:nvSpPr>
          <p:cNvPr id="4" name="Slide Number Placeholder 3"/>
          <p:cNvSpPr>
            <a:spLocks noGrp="1"/>
          </p:cNvSpPr>
          <p:nvPr>
            <p:ph type="sldNum" sz="quarter" idx="10"/>
          </p:nvPr>
        </p:nvSpPr>
        <p:spPr/>
        <p:txBody>
          <a:bodyPr/>
          <a:lstStyle/>
          <a:p>
            <a:fld id="{1D8836BA-C941-46D2-86B7-854D2447F60C}" type="slidenum">
              <a:rPr lang="en-GB" smtClean="0"/>
              <a:t>8</a:t>
            </a:fld>
            <a:endParaRPr lang="en-GB"/>
          </a:p>
        </p:txBody>
      </p:sp>
    </p:spTree>
    <p:extLst>
      <p:ext uri="{BB962C8B-B14F-4D97-AF65-F5344CB8AC3E}">
        <p14:creationId xmlns:p14="http://schemas.microsoft.com/office/powerpoint/2010/main" val="1712886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ChangeArrowheads="1" noTextEdit="1"/>
          </p:cNvSpPr>
          <p:nvPr>
            <p:ph type="sldImg"/>
          </p:nvPr>
        </p:nvSpPr>
        <p:spPr bwMode="auto">
          <a:xfrm>
            <a:off x="1147763" y="685800"/>
            <a:ext cx="4562475" cy="34210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n-GB" altLang="en-US" dirty="0" smtClean="0"/>
              <a:t>For </a:t>
            </a:r>
            <a:r>
              <a:rPr lang="en-GB" altLang="en-US" baseline="0" dirty="0" smtClean="0"/>
              <a:t>the NHS GMS </a:t>
            </a:r>
            <a:r>
              <a:rPr lang="en-GB" altLang="en-US" baseline="0" dirty="0"/>
              <a:t>to achieve its </a:t>
            </a:r>
            <a:r>
              <a:rPr lang="en-GB" altLang="en-US" baseline="0" dirty="0" smtClean="0"/>
              <a:t>aim </a:t>
            </a:r>
            <a:r>
              <a:rPr lang="en-GB" altLang="en-US" baseline="0" dirty="0"/>
              <a:t>to </a:t>
            </a:r>
            <a:r>
              <a:rPr lang="en-GB" sz="1200" dirty="0"/>
              <a:t>deliver an equitable</a:t>
            </a:r>
            <a:r>
              <a:rPr lang="en-GB" sz="1200" baseline="0" dirty="0"/>
              <a:t>, </a:t>
            </a:r>
            <a:r>
              <a:rPr lang="en-GB" sz="1200" dirty="0"/>
              <a:t>updateable, high throughput, high quality, affordable, </a:t>
            </a:r>
            <a:r>
              <a:rPr lang="en-GB" sz="1200" dirty="0" smtClean="0"/>
              <a:t>secure and</a:t>
            </a:r>
            <a:r>
              <a:rPr lang="en-GB" sz="1200" baseline="0" dirty="0" smtClean="0"/>
              <a:t> </a:t>
            </a:r>
            <a:r>
              <a:rPr lang="en-GB" sz="1200" dirty="0"/>
              <a:t>rapid ‘genomic’ testing</a:t>
            </a:r>
            <a:r>
              <a:rPr lang="en-GB" sz="1200" baseline="0" dirty="0"/>
              <a:t> service, national </a:t>
            </a:r>
            <a:r>
              <a:rPr lang="en-GB" sz="1200" baseline="0" dirty="0" smtClean="0"/>
              <a:t>standards, </a:t>
            </a:r>
            <a:r>
              <a:rPr lang="en-GB" dirty="0"/>
              <a:t>centralised genomic laboratories and related services were recommended.</a:t>
            </a:r>
            <a:r>
              <a:rPr lang="en-GB" baseline="0" dirty="0"/>
              <a:t> </a:t>
            </a:r>
            <a:endParaRPr lang="en-GB" sz="1200" dirty="0"/>
          </a:p>
          <a:p>
            <a:pPr marL="0" indent="-230981" algn="just">
              <a:spcBef>
                <a:spcPts val="0"/>
              </a:spcBef>
              <a:spcAft>
                <a:spcPts val="1350"/>
              </a:spcAft>
              <a:buClr>
                <a:schemeClr val="bg1">
                  <a:lumMod val="75000"/>
                </a:schemeClr>
              </a:buClr>
              <a:buNone/>
            </a:pPr>
            <a:endParaRPr lang="en-GB" sz="1200" dirty="0"/>
          </a:p>
          <a:p>
            <a:pPr marL="0" indent="-230981" algn="just">
              <a:spcBef>
                <a:spcPts val="0"/>
              </a:spcBef>
              <a:spcAft>
                <a:spcPts val="1350"/>
              </a:spcAft>
              <a:buClr>
                <a:schemeClr val="bg1">
                  <a:lumMod val="75000"/>
                </a:schemeClr>
              </a:buClr>
              <a:buNone/>
            </a:pPr>
            <a:r>
              <a:rPr lang="en-GB" sz="1200" dirty="0" smtClean="0"/>
              <a:t>NHSE commissioned </a:t>
            </a:r>
            <a:r>
              <a:rPr lang="en-GB" sz="1200" b="0" i="0" kern="1200" dirty="0">
                <a:solidFill>
                  <a:schemeClr val="tx1"/>
                </a:solidFill>
                <a:effectLst/>
                <a:latin typeface="+mn-lt"/>
                <a:ea typeface="+mn-ea"/>
                <a:cs typeface="+mn-cs"/>
              </a:rPr>
              <a:t>genomic testing in the NHS to be provided through a single national testing network. The network involved the</a:t>
            </a:r>
            <a:r>
              <a:rPr lang="en-GB" sz="1200" dirty="0"/>
              <a:t> streamlining of laboratories</a:t>
            </a:r>
            <a:r>
              <a:rPr lang="en-GB" sz="1200" baseline="0" dirty="0"/>
              <a:t> through</a:t>
            </a:r>
            <a:r>
              <a:rPr lang="en-GB" sz="1200" dirty="0"/>
              <a:t> consolidation</a:t>
            </a:r>
            <a:r>
              <a:rPr lang="en-GB" sz="1200" baseline="0" dirty="0"/>
              <a:t> into</a:t>
            </a:r>
            <a:r>
              <a:rPr lang="en-GB" sz="1200" dirty="0"/>
              <a:t> seven NHS Genomic Laboratory </a:t>
            </a:r>
            <a:r>
              <a:rPr lang="en-GB" sz="1200" dirty="0" smtClean="0"/>
              <a:t>Hubs (GHLs)</a:t>
            </a:r>
            <a:r>
              <a:rPr lang="en-GB" sz="1200" b="0" i="0" kern="1200" dirty="0" smtClean="0">
                <a:solidFill>
                  <a:schemeClr val="tx1"/>
                </a:solidFill>
                <a:effectLst/>
                <a:latin typeface="+mn-lt"/>
                <a:ea typeface="+mn-ea"/>
                <a:cs typeface="+mn-cs"/>
              </a:rPr>
              <a:t>, </a:t>
            </a:r>
            <a:r>
              <a:rPr lang="en-GB" sz="1200" b="0" i="0" kern="1200" dirty="0">
                <a:solidFill>
                  <a:schemeClr val="tx1"/>
                </a:solidFill>
                <a:effectLst/>
                <a:latin typeface="+mn-lt"/>
                <a:ea typeface="+mn-ea"/>
                <a:cs typeface="+mn-cs"/>
              </a:rPr>
              <a:t>each responsible for coordinating and delivering services for a particular part of the country</a:t>
            </a:r>
            <a:r>
              <a:rPr lang="en-GB" sz="1200" dirty="0"/>
              <a:t>.</a:t>
            </a:r>
            <a:r>
              <a:rPr lang="en-GB" sz="1200" baseline="0" dirty="0"/>
              <a:t> </a:t>
            </a:r>
            <a:r>
              <a:rPr lang="en-GB" sz="1200" b="0" i="0" kern="1200" dirty="0">
                <a:solidFill>
                  <a:schemeClr val="tx1"/>
                </a:solidFill>
                <a:effectLst/>
                <a:latin typeface="+mn-lt"/>
                <a:ea typeface="+mn-ea"/>
                <a:cs typeface="+mn-cs"/>
              </a:rPr>
              <a:t>The seven GLHs are:</a:t>
            </a:r>
          </a:p>
          <a:p>
            <a:pPr marL="228600" indent="-228600" algn="just" fontAlgn="base">
              <a:buFont typeface="+mj-lt"/>
              <a:buAutoNum type="arabicPeriod"/>
            </a:pPr>
            <a:r>
              <a:rPr lang="en-GB" sz="1200" b="0" i="0" kern="1200" dirty="0">
                <a:solidFill>
                  <a:schemeClr val="tx1"/>
                </a:solidFill>
                <a:effectLst/>
                <a:latin typeface="+mn-lt"/>
                <a:ea typeface="+mn-ea"/>
                <a:cs typeface="+mn-cs"/>
              </a:rPr>
              <a:t>West Midlands, Oxford and Wessex GLH</a:t>
            </a:r>
          </a:p>
          <a:p>
            <a:pPr marL="228600" indent="-228600" algn="just" fontAlgn="base">
              <a:buFont typeface="+mj-lt"/>
              <a:buAutoNum type="arabicPeriod"/>
            </a:pPr>
            <a:r>
              <a:rPr lang="en-GB" sz="1200" b="0" i="0" kern="1200" dirty="0">
                <a:solidFill>
                  <a:schemeClr val="tx1"/>
                </a:solidFill>
                <a:effectLst/>
                <a:latin typeface="+mn-lt"/>
                <a:ea typeface="+mn-ea"/>
                <a:cs typeface="+mn-cs"/>
              </a:rPr>
              <a:t>East Midlands and East of England GLH led by Cambridge University Hospitals NHS Foundation Trust</a:t>
            </a:r>
          </a:p>
          <a:p>
            <a:pPr marL="228600" indent="-228600" algn="just" fontAlgn="base">
              <a:buFont typeface="+mj-lt"/>
              <a:buAutoNum type="arabicPeriod"/>
            </a:pPr>
            <a:r>
              <a:rPr lang="en-GB" sz="1200" b="0" i="0" kern="1200" dirty="0">
                <a:solidFill>
                  <a:schemeClr val="tx1"/>
                </a:solidFill>
                <a:effectLst/>
                <a:latin typeface="+mn-lt"/>
                <a:ea typeface="+mn-ea"/>
                <a:cs typeface="+mn-cs"/>
              </a:rPr>
              <a:t>North West GLH led by Manchester University NHS Foundation Trust</a:t>
            </a:r>
          </a:p>
          <a:p>
            <a:pPr marL="228600" indent="-228600" algn="just" fontAlgn="base">
              <a:buFont typeface="+mj-lt"/>
              <a:buAutoNum type="arabicPeriod"/>
            </a:pPr>
            <a:r>
              <a:rPr lang="en-GB" sz="1200" b="0" i="0" kern="1200" dirty="0">
                <a:solidFill>
                  <a:schemeClr val="tx1"/>
                </a:solidFill>
                <a:effectLst/>
                <a:latin typeface="+mn-lt"/>
                <a:ea typeface="+mn-ea"/>
                <a:cs typeface="+mn-cs"/>
              </a:rPr>
              <a:t>London North GLH led by Great Ormond Street Hospital for Children NHS Foundation Trust</a:t>
            </a:r>
          </a:p>
          <a:p>
            <a:pPr marL="228600" indent="-228600" algn="just" fontAlgn="base">
              <a:buFont typeface="+mj-lt"/>
              <a:buAutoNum type="arabicPeriod"/>
            </a:pPr>
            <a:r>
              <a:rPr lang="en-GB" sz="1200" b="0" i="0" kern="1200" dirty="0">
                <a:solidFill>
                  <a:schemeClr val="tx1"/>
                </a:solidFill>
                <a:effectLst/>
                <a:latin typeface="+mn-lt"/>
                <a:ea typeface="+mn-ea"/>
                <a:cs typeface="+mn-cs"/>
              </a:rPr>
              <a:t>London South GLH led by Guy’s and St Thomas’ NHS Foundation Trust</a:t>
            </a:r>
          </a:p>
          <a:p>
            <a:pPr marL="228600" indent="-228600" algn="just" fontAlgn="base">
              <a:buFont typeface="+mj-lt"/>
              <a:buAutoNum type="arabicPeriod"/>
            </a:pPr>
            <a:r>
              <a:rPr lang="en-GB" sz="1200" b="0" i="0" kern="1200" dirty="0">
                <a:solidFill>
                  <a:schemeClr val="tx1"/>
                </a:solidFill>
                <a:effectLst/>
                <a:latin typeface="+mn-lt"/>
                <a:ea typeface="+mn-ea"/>
                <a:cs typeface="+mn-cs"/>
              </a:rPr>
              <a:t>South West GLH led by North Bristol NHS Trust</a:t>
            </a:r>
          </a:p>
          <a:p>
            <a:pPr marL="228600" indent="-228600" algn="just" fontAlgn="base">
              <a:buFont typeface="+mj-lt"/>
              <a:buAutoNum type="arabicPeriod"/>
            </a:pPr>
            <a:r>
              <a:rPr lang="en-GB" sz="1200" b="0" i="0" kern="1200" dirty="0">
                <a:solidFill>
                  <a:schemeClr val="tx1"/>
                </a:solidFill>
                <a:effectLst/>
                <a:latin typeface="+mn-lt"/>
                <a:ea typeface="+mn-ea"/>
                <a:cs typeface="+mn-cs"/>
              </a:rPr>
              <a:t>Yorkshire and North East GLH led by The Newcastle upon Tyne Hospitals NHS Foundation </a:t>
            </a:r>
            <a:r>
              <a:rPr lang="en-GB" sz="1200" b="0" i="0" kern="1200" dirty="0" smtClean="0">
                <a:solidFill>
                  <a:schemeClr val="tx1"/>
                </a:solidFill>
                <a:effectLst/>
                <a:latin typeface="+mn-lt"/>
                <a:ea typeface="+mn-ea"/>
                <a:cs typeface="+mn-cs"/>
              </a:rPr>
              <a:t>Trust</a:t>
            </a:r>
          </a:p>
          <a:p>
            <a:pPr marL="0" indent="0" algn="just" fontAlgn="base">
              <a:buFont typeface="+mj-lt"/>
              <a:buNone/>
            </a:pPr>
            <a:r>
              <a:rPr lang="en-GB" sz="1200" b="0" i="0" kern="1200" dirty="0" smtClean="0">
                <a:solidFill>
                  <a:schemeClr val="tx1"/>
                </a:solidFill>
                <a:effectLst/>
                <a:latin typeface="+mn-lt"/>
                <a:ea typeface="+mn-ea"/>
                <a:cs typeface="+mn-cs"/>
              </a:rPr>
              <a:t>For more information see,</a:t>
            </a:r>
            <a:r>
              <a:rPr lang="en-GB" sz="1200" b="0" i="0" kern="1200" baseline="0" dirty="0" smtClean="0">
                <a:solidFill>
                  <a:schemeClr val="tx1"/>
                </a:solidFill>
                <a:effectLst/>
                <a:latin typeface="+mn-lt"/>
                <a:ea typeface="+mn-ea"/>
                <a:cs typeface="+mn-cs"/>
              </a:rPr>
              <a:t> </a:t>
            </a:r>
            <a:r>
              <a:rPr lang="en-GB" dirty="0" smtClean="0">
                <a:hlinkClick r:id="rId3"/>
              </a:rPr>
              <a:t>https</a:t>
            </a:r>
            <a:r>
              <a:rPr lang="en-GB" dirty="0">
                <a:hlinkClick r:id="rId3"/>
              </a:rPr>
              <a:t>://www.england.nhs.uk/genomics/genomic-laboratory-hubs/</a:t>
            </a:r>
            <a:endParaRPr lang="en-GB" dirty="0"/>
          </a:p>
          <a:p>
            <a:pPr marL="0" indent="-230981" algn="just">
              <a:spcBef>
                <a:spcPts val="0"/>
              </a:spcBef>
              <a:spcAft>
                <a:spcPts val="1350"/>
              </a:spcAft>
              <a:buClr>
                <a:schemeClr val="bg1">
                  <a:lumMod val="75000"/>
                </a:schemeClr>
              </a:buClr>
              <a:buNone/>
            </a:pPr>
            <a:endParaRPr lang="en-GB" sz="1200" dirty="0"/>
          </a:p>
          <a:p>
            <a:pPr marL="0" indent="-230981" algn="just">
              <a:spcBef>
                <a:spcPts val="0"/>
              </a:spcBef>
              <a:spcAft>
                <a:spcPts val="1350"/>
              </a:spcAft>
              <a:buClr>
                <a:schemeClr val="bg1">
                  <a:lumMod val="75000"/>
                </a:schemeClr>
              </a:buClr>
              <a:buNone/>
            </a:pPr>
            <a:endParaRPr lang="en-GB" sz="1200" dirty="0"/>
          </a:p>
          <a:p>
            <a:pPr marL="0" indent="-230981" algn="just">
              <a:spcBef>
                <a:spcPts val="0"/>
              </a:spcBef>
              <a:spcAft>
                <a:spcPts val="1350"/>
              </a:spcAft>
              <a:buClr>
                <a:schemeClr val="bg1">
                  <a:lumMod val="75000"/>
                </a:schemeClr>
              </a:buClr>
              <a:buNone/>
            </a:pPr>
            <a:endParaRPr lang="en-GB" altLang="en-US" dirty="0"/>
          </a:p>
        </p:txBody>
      </p:sp>
      <p:sp>
        <p:nvSpPr>
          <p:cNvPr id="3789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1BF32B2E-236E-415A-98D1-E0721E9284B1}" type="slidenum">
              <a:rPr lang="en-GB" altLang="en-US">
                <a:solidFill>
                  <a:srgbClr val="000000"/>
                </a:solidFill>
              </a:rPr>
              <a:pPr/>
              <a:t>9</a:t>
            </a:fld>
            <a:endParaRPr lang="en-GB" altLang="en-US" dirty="0">
              <a:solidFill>
                <a:srgbClr val="000000"/>
              </a:solidFill>
            </a:endParaRPr>
          </a:p>
        </p:txBody>
      </p:sp>
    </p:spTree>
    <p:extLst>
      <p:ext uri="{BB962C8B-B14F-4D97-AF65-F5344CB8AC3E}">
        <p14:creationId xmlns:p14="http://schemas.microsoft.com/office/powerpoint/2010/main" val="1960418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8B6AFA-6697-40BC-9C7D-EAF038AA8589}" type="datetimeFigureOut">
              <a:rPr lang="en-GB" smtClean="0"/>
              <a:t>06/01/2021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151467-7850-46B8-90CD-24C01E696EC1}" type="slidenum">
              <a:rPr lang="en-GB" smtClean="0"/>
              <a:t>‹#›</a:t>
            </a:fld>
            <a:endParaRPr lang="en-GB"/>
          </a:p>
        </p:txBody>
      </p:sp>
    </p:spTree>
    <p:extLst>
      <p:ext uri="{BB962C8B-B14F-4D97-AF65-F5344CB8AC3E}">
        <p14:creationId xmlns:p14="http://schemas.microsoft.com/office/powerpoint/2010/main" val="3068696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8B6AFA-6697-40BC-9C7D-EAF038AA8589}" type="datetimeFigureOut">
              <a:rPr lang="en-GB" smtClean="0"/>
              <a:t>06/01/2021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151467-7850-46B8-90CD-24C01E696EC1}" type="slidenum">
              <a:rPr lang="en-GB" smtClean="0"/>
              <a:t>‹#›</a:t>
            </a:fld>
            <a:endParaRPr lang="en-GB"/>
          </a:p>
        </p:txBody>
      </p:sp>
    </p:spTree>
    <p:extLst>
      <p:ext uri="{BB962C8B-B14F-4D97-AF65-F5344CB8AC3E}">
        <p14:creationId xmlns:p14="http://schemas.microsoft.com/office/powerpoint/2010/main" val="3316718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8B6AFA-6697-40BC-9C7D-EAF038AA8589}" type="datetimeFigureOut">
              <a:rPr lang="en-GB" smtClean="0"/>
              <a:t>06/01/2021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151467-7850-46B8-90CD-24C01E696EC1}" type="slidenum">
              <a:rPr lang="en-GB" smtClean="0"/>
              <a:t>‹#›</a:t>
            </a:fld>
            <a:endParaRPr lang="en-GB"/>
          </a:p>
        </p:txBody>
      </p:sp>
    </p:spTree>
    <p:extLst>
      <p:ext uri="{BB962C8B-B14F-4D97-AF65-F5344CB8AC3E}">
        <p14:creationId xmlns:p14="http://schemas.microsoft.com/office/powerpoint/2010/main" val="2995665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no arr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lvl1pPr>
          </a:lstStyle>
          <a:p>
            <a:r>
              <a:rPr lang="en-GB" dirty="0"/>
              <a:t>Click to edit Master title style</a:t>
            </a:r>
            <a:endParaRPr lang="en-US" dirty="0"/>
          </a:p>
        </p:txBody>
      </p:sp>
      <p:sp>
        <p:nvSpPr>
          <p:cNvPr id="4" name="Content Placeholder 2"/>
          <p:cNvSpPr>
            <a:spLocks noGrp="1"/>
          </p:cNvSpPr>
          <p:nvPr>
            <p:ph idx="1"/>
          </p:nvPr>
        </p:nvSpPr>
        <p:spPr>
          <a:xfrm>
            <a:off x="457203" y="1680295"/>
            <a:ext cx="8303340" cy="467605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Slide Number Placeholder 2"/>
          <p:cNvSpPr>
            <a:spLocks noGrp="1"/>
          </p:cNvSpPr>
          <p:nvPr>
            <p:ph type="sldNum" sz="quarter" idx="10"/>
          </p:nvPr>
        </p:nvSpPr>
        <p:spPr>
          <a:xfrm>
            <a:off x="2001441" y="6356352"/>
            <a:ext cx="2133600" cy="365125"/>
          </a:xfrm>
        </p:spPr>
        <p:txBody>
          <a:bodyPr/>
          <a:lstStyle>
            <a:lvl1pPr>
              <a:defRPr smtClean="0"/>
            </a:lvl1pPr>
          </a:lstStyle>
          <a:p>
            <a:pPr>
              <a:defRPr/>
            </a:pPr>
            <a:fld id="{8DB8F699-869E-49B7-ACAC-D3D650B0DFA6}" type="slidenum">
              <a:rPr lang="en-US" altLang="en-US"/>
              <a:pPr>
                <a:defRPr/>
              </a:pPr>
              <a:t>‹#›</a:t>
            </a:fld>
            <a:endParaRPr lang="en-US" altLang="en-US"/>
          </a:p>
        </p:txBody>
      </p:sp>
    </p:spTree>
    <p:extLst>
      <p:ext uri="{BB962C8B-B14F-4D97-AF65-F5344CB8AC3E}">
        <p14:creationId xmlns:p14="http://schemas.microsoft.com/office/powerpoint/2010/main" val="190110761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t>Title Text</a:t>
            </a:r>
          </a:p>
        </p:txBody>
      </p:sp>
      <p:sp>
        <p:nvSpPr>
          <p:cNvPr id="39" name="Shape 39"/>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0" name="Shape 40"/>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1453762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8B6AFA-6697-40BC-9C7D-EAF038AA8589}" type="datetimeFigureOut">
              <a:rPr lang="en-GB" smtClean="0"/>
              <a:t>06/01/2021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151467-7850-46B8-90CD-24C01E696EC1}" type="slidenum">
              <a:rPr lang="en-GB" smtClean="0"/>
              <a:t>‹#›</a:t>
            </a:fld>
            <a:endParaRPr lang="en-GB"/>
          </a:p>
        </p:txBody>
      </p:sp>
    </p:spTree>
    <p:extLst>
      <p:ext uri="{BB962C8B-B14F-4D97-AF65-F5344CB8AC3E}">
        <p14:creationId xmlns:p14="http://schemas.microsoft.com/office/powerpoint/2010/main" val="1158372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8B6AFA-6697-40BC-9C7D-EAF038AA8589}" type="datetimeFigureOut">
              <a:rPr lang="en-GB" smtClean="0"/>
              <a:t>06/01/2021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151467-7850-46B8-90CD-24C01E696EC1}" type="slidenum">
              <a:rPr lang="en-GB" smtClean="0"/>
              <a:t>‹#›</a:t>
            </a:fld>
            <a:endParaRPr lang="en-GB"/>
          </a:p>
        </p:txBody>
      </p:sp>
    </p:spTree>
    <p:extLst>
      <p:ext uri="{BB962C8B-B14F-4D97-AF65-F5344CB8AC3E}">
        <p14:creationId xmlns:p14="http://schemas.microsoft.com/office/powerpoint/2010/main" val="3178532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8B6AFA-6697-40BC-9C7D-EAF038AA8589}" type="datetimeFigureOut">
              <a:rPr lang="en-GB" smtClean="0"/>
              <a:t>06/01/2021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151467-7850-46B8-90CD-24C01E696EC1}" type="slidenum">
              <a:rPr lang="en-GB" smtClean="0"/>
              <a:t>‹#›</a:t>
            </a:fld>
            <a:endParaRPr lang="en-GB"/>
          </a:p>
        </p:txBody>
      </p:sp>
    </p:spTree>
    <p:extLst>
      <p:ext uri="{BB962C8B-B14F-4D97-AF65-F5344CB8AC3E}">
        <p14:creationId xmlns:p14="http://schemas.microsoft.com/office/powerpoint/2010/main" val="4013925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8B6AFA-6697-40BC-9C7D-EAF038AA8589}" type="datetimeFigureOut">
              <a:rPr lang="en-GB" smtClean="0"/>
              <a:t>06/01/2021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6151467-7850-46B8-90CD-24C01E696EC1}" type="slidenum">
              <a:rPr lang="en-GB" smtClean="0"/>
              <a:t>‹#›</a:t>
            </a:fld>
            <a:endParaRPr lang="en-GB"/>
          </a:p>
        </p:txBody>
      </p:sp>
    </p:spTree>
    <p:extLst>
      <p:ext uri="{BB962C8B-B14F-4D97-AF65-F5344CB8AC3E}">
        <p14:creationId xmlns:p14="http://schemas.microsoft.com/office/powerpoint/2010/main" val="948036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8B6AFA-6697-40BC-9C7D-EAF038AA8589}" type="datetimeFigureOut">
              <a:rPr lang="en-GB" smtClean="0"/>
              <a:t>06/01/2021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6151467-7850-46B8-90CD-24C01E696EC1}" type="slidenum">
              <a:rPr lang="en-GB" smtClean="0"/>
              <a:t>‹#›</a:t>
            </a:fld>
            <a:endParaRPr lang="en-GB"/>
          </a:p>
        </p:txBody>
      </p:sp>
    </p:spTree>
    <p:extLst>
      <p:ext uri="{BB962C8B-B14F-4D97-AF65-F5344CB8AC3E}">
        <p14:creationId xmlns:p14="http://schemas.microsoft.com/office/powerpoint/2010/main" val="3827146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8B6AFA-6697-40BC-9C7D-EAF038AA8589}" type="datetimeFigureOut">
              <a:rPr lang="en-GB" smtClean="0"/>
              <a:t>06/01/2021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6151467-7850-46B8-90CD-24C01E696EC1}" type="slidenum">
              <a:rPr lang="en-GB" smtClean="0"/>
              <a:t>‹#›</a:t>
            </a:fld>
            <a:endParaRPr lang="en-GB"/>
          </a:p>
        </p:txBody>
      </p:sp>
    </p:spTree>
    <p:extLst>
      <p:ext uri="{BB962C8B-B14F-4D97-AF65-F5344CB8AC3E}">
        <p14:creationId xmlns:p14="http://schemas.microsoft.com/office/powerpoint/2010/main" val="570602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8B6AFA-6697-40BC-9C7D-EAF038AA8589}" type="datetimeFigureOut">
              <a:rPr lang="en-GB" smtClean="0"/>
              <a:t>06/01/2021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151467-7850-46B8-90CD-24C01E696EC1}" type="slidenum">
              <a:rPr lang="en-GB" smtClean="0"/>
              <a:t>‹#›</a:t>
            </a:fld>
            <a:endParaRPr lang="en-GB"/>
          </a:p>
        </p:txBody>
      </p:sp>
    </p:spTree>
    <p:extLst>
      <p:ext uri="{BB962C8B-B14F-4D97-AF65-F5344CB8AC3E}">
        <p14:creationId xmlns:p14="http://schemas.microsoft.com/office/powerpoint/2010/main" val="4102066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8B6AFA-6697-40BC-9C7D-EAF038AA8589}" type="datetimeFigureOut">
              <a:rPr lang="en-GB" smtClean="0"/>
              <a:t>06/01/2021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151467-7850-46B8-90CD-24C01E696EC1}" type="slidenum">
              <a:rPr lang="en-GB" smtClean="0"/>
              <a:t>‹#›</a:t>
            </a:fld>
            <a:endParaRPr lang="en-GB"/>
          </a:p>
        </p:txBody>
      </p:sp>
    </p:spTree>
    <p:extLst>
      <p:ext uri="{BB962C8B-B14F-4D97-AF65-F5344CB8AC3E}">
        <p14:creationId xmlns:p14="http://schemas.microsoft.com/office/powerpoint/2010/main" val="550902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8B6AFA-6697-40BC-9C7D-EAF038AA8589}" type="datetimeFigureOut">
              <a:rPr lang="en-GB" smtClean="0"/>
              <a:t>06/01/2021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151467-7850-46B8-90CD-24C01E696EC1}" type="slidenum">
              <a:rPr lang="en-GB" smtClean="0"/>
              <a:t>‹#›</a:t>
            </a:fld>
            <a:endParaRPr lang="en-GB"/>
          </a:p>
        </p:txBody>
      </p:sp>
    </p:spTree>
    <p:extLst>
      <p:ext uri="{BB962C8B-B14F-4D97-AF65-F5344CB8AC3E}">
        <p14:creationId xmlns:p14="http://schemas.microsoft.com/office/powerpoint/2010/main" val="13775523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01" r:id="rId12"/>
    <p:sldLayoutId id="214748370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england.nhs.uk/publication/national-genomic-test-directorie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england.nhs.uk/publication/national-genomic-test-directorie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england.nhs.uk/publication/national-genomic-test-directorie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england.nhs.uk/wp-content/uploads/2018/08/national-genomic-test-directory-faqs.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england.nhs.uk/wp-content/uploads/2018/08/national-genomic-test-directory-faqs.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england.nhs.uk/blog/nhs-genomic-medicine-service-alliances-to-help-embed-genomics-into-patient-care-pathway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genomicseducation.hee.nhs.uk/"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geneticsunzipped.com/blog/2019/3/4/008-getting-ready-for-genomic-medicine" TargetMode="External"/><Relationship Id="rId5" Type="http://schemas.openxmlformats.org/officeDocument/2006/relationships/hyperlink" Target="https://www.futurelearn.com/courses/the-genomics-era" TargetMode="External"/><Relationship Id="rId4" Type="http://schemas.openxmlformats.org/officeDocument/2006/relationships/hyperlink" Target="https://www.genome.gov/about-genomics/fact-sheet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s://www.england.nhs.uk/wp-content/uploads/2018/08/national-genomic-test-directory-faqs.pdf" TargetMode="External"/><Relationship Id="rId4" Type="http://schemas.openxmlformats.org/officeDocument/2006/relationships/hyperlink" Target="https://www.genomicseducation.hee.nhs.uk/supporting-the-nhs-genomic-medicine-servic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gov.uk/government/publications/chief-medical-officer-annual-report-2016-generation-genom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gov.uk/government/publications/chief-medical-officer-annual-report-2016-generation-genom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assets.publishing.service.gov.uk/government/uploads/system/uploads/attachment_data/file/920378/Genome_UK_-_the_future_of_healthcare.pd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england.nhs.uk/genomics/nhs-genomic-med-servic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england.nhs.uk/genomics/genomic-laboratory-hubs/"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normAutofit/>
          </a:bodyPr>
          <a:lstStyle/>
          <a:p>
            <a:pPr algn="ctr"/>
            <a:r>
              <a:rPr lang="en-GB" sz="4000" dirty="0" smtClean="0">
                <a:solidFill>
                  <a:schemeClr val="accent1">
                    <a:lumMod val="75000"/>
                  </a:schemeClr>
                </a:solidFill>
                <a:effectLst>
                  <a:outerShdw blurRad="38100" dist="38100" dir="2700000" algn="tl">
                    <a:srgbClr val="000000">
                      <a:alpha val="43137"/>
                    </a:srgbClr>
                  </a:outerShdw>
                </a:effectLst>
                <a:latin typeface="+mn-lt"/>
              </a:rPr>
              <a:t>The genomics facilitator’s toolkit</a:t>
            </a:r>
            <a:endParaRPr lang="en-GB" sz="4000" dirty="0">
              <a:solidFill>
                <a:schemeClr val="accent1">
                  <a:lumMod val="75000"/>
                </a:schemeClr>
              </a:solidFill>
              <a:effectLst>
                <a:outerShdw blurRad="38100" dist="38100" dir="2700000" algn="tl">
                  <a:srgbClr val="000000">
                    <a:alpha val="43137"/>
                  </a:srgbClr>
                </a:outerShdw>
              </a:effectLst>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67253818"/>
              </p:ext>
            </p:extLst>
          </p:nvPr>
        </p:nvGraphicFramePr>
        <p:xfrm>
          <a:off x="522514" y="1286193"/>
          <a:ext cx="8279842" cy="4099730"/>
        </p:xfrm>
        <a:graphic>
          <a:graphicData uri="http://schemas.openxmlformats.org/drawingml/2006/table">
            <a:tbl>
              <a:tblPr>
                <a:tableStyleId>{5C22544A-7EE6-4342-B048-85BDC9FD1C3A}</a:tableStyleId>
              </a:tblPr>
              <a:tblGrid>
                <a:gridCol w="1636800">
                  <a:extLst>
                    <a:ext uri="{9D8B030D-6E8A-4147-A177-3AD203B41FA5}">
                      <a16:colId xmlns:a16="http://schemas.microsoft.com/office/drawing/2014/main" val="2090482145"/>
                    </a:ext>
                  </a:extLst>
                </a:gridCol>
                <a:gridCol w="4293943">
                  <a:extLst>
                    <a:ext uri="{9D8B030D-6E8A-4147-A177-3AD203B41FA5}">
                      <a16:colId xmlns:a16="http://schemas.microsoft.com/office/drawing/2014/main" val="3397405471"/>
                    </a:ext>
                  </a:extLst>
                </a:gridCol>
                <a:gridCol w="2349099">
                  <a:extLst>
                    <a:ext uri="{9D8B030D-6E8A-4147-A177-3AD203B41FA5}">
                      <a16:colId xmlns:a16="http://schemas.microsoft.com/office/drawing/2014/main" val="3451025812"/>
                    </a:ext>
                  </a:extLst>
                </a:gridCol>
              </a:tblGrid>
              <a:tr h="409973">
                <a:tc>
                  <a:txBody>
                    <a:bodyPr/>
                    <a:lstStyle/>
                    <a:p>
                      <a:pPr algn="l" fontAlgn="b"/>
                      <a:r>
                        <a:rPr lang="en-GB" sz="1500" b="1" u="none" strike="noStrike">
                          <a:effectLst/>
                        </a:rPr>
                        <a:t>NTGLH Module ID</a:t>
                      </a:r>
                      <a:endParaRPr lang="en-GB" sz="15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500" b="1" u="none" strike="noStrike" dirty="0">
                          <a:effectLst/>
                        </a:rPr>
                        <a:t>Module Title</a:t>
                      </a:r>
                      <a:endParaRPr lang="en-GB" sz="15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500" b="1" u="none" strike="noStrike" dirty="0" smtClean="0">
                          <a:effectLst/>
                        </a:rPr>
                        <a:t>Module Format</a:t>
                      </a:r>
                      <a:endParaRPr lang="en-GB" sz="15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38825940"/>
                  </a:ext>
                </a:extLst>
              </a:tr>
              <a:tr h="409973">
                <a:tc>
                  <a:txBody>
                    <a:bodyPr/>
                    <a:lstStyle/>
                    <a:p>
                      <a:pPr algn="l" fontAlgn="b"/>
                      <a:r>
                        <a:rPr lang="en-GB" sz="1500" u="none" strike="noStrike">
                          <a:effectLst/>
                        </a:rPr>
                        <a:t>NTGHL_001</a:t>
                      </a:r>
                      <a:endParaRPr lang="en-GB" sz="15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500" u="none" strike="noStrike">
                          <a:effectLst/>
                        </a:rPr>
                        <a:t>NHS Genomic Medicine Service</a:t>
                      </a:r>
                      <a:endParaRPr lang="en-GB" sz="15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500" u="none" strike="noStrike" dirty="0">
                          <a:effectLst/>
                        </a:rPr>
                        <a:t>Handbook</a:t>
                      </a:r>
                      <a:endParaRPr lang="en-GB" sz="15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96166895"/>
                  </a:ext>
                </a:extLst>
              </a:tr>
              <a:tr h="409973">
                <a:tc>
                  <a:txBody>
                    <a:bodyPr/>
                    <a:lstStyle/>
                    <a:p>
                      <a:pPr algn="l" fontAlgn="b"/>
                      <a:r>
                        <a:rPr lang="en-GB" sz="1500" u="none" strike="noStrike">
                          <a:effectLst/>
                        </a:rPr>
                        <a:t>NTGHL_002</a:t>
                      </a:r>
                      <a:endParaRPr lang="en-GB" sz="15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500" u="none" strike="noStrike" dirty="0">
                          <a:effectLst/>
                        </a:rPr>
                        <a:t>Ordering from the </a:t>
                      </a:r>
                      <a:r>
                        <a:rPr lang="en-GB" sz="1500" u="none" strike="noStrike" dirty="0" smtClean="0">
                          <a:effectLst/>
                        </a:rPr>
                        <a:t>National Test </a:t>
                      </a:r>
                      <a:r>
                        <a:rPr lang="en-GB" sz="1500" u="none" strike="noStrike" dirty="0">
                          <a:effectLst/>
                        </a:rPr>
                        <a:t>Directory</a:t>
                      </a:r>
                      <a:endParaRPr lang="en-GB"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500" u="none" strike="noStrike">
                          <a:effectLst/>
                        </a:rPr>
                        <a:t>Handbook</a:t>
                      </a:r>
                      <a:endParaRPr lang="en-GB" sz="15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16655284"/>
                  </a:ext>
                </a:extLst>
              </a:tr>
              <a:tr h="409973">
                <a:tc>
                  <a:txBody>
                    <a:bodyPr/>
                    <a:lstStyle/>
                    <a:p>
                      <a:pPr algn="l" fontAlgn="b"/>
                      <a:r>
                        <a:rPr lang="en-GB" sz="1500" u="none" strike="noStrike">
                          <a:effectLst/>
                        </a:rPr>
                        <a:t>NTGHL_003</a:t>
                      </a:r>
                      <a:endParaRPr lang="en-GB" sz="15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500" u="none" strike="noStrike" dirty="0">
                          <a:effectLst/>
                        </a:rPr>
                        <a:t>Whole Genome Sequencing consent</a:t>
                      </a:r>
                      <a:endParaRPr lang="en-GB"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500" u="none" strike="noStrike">
                          <a:effectLst/>
                        </a:rPr>
                        <a:t>Handbook</a:t>
                      </a:r>
                      <a:endParaRPr lang="en-GB" sz="15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50028837"/>
                  </a:ext>
                </a:extLst>
              </a:tr>
              <a:tr h="409973">
                <a:tc>
                  <a:txBody>
                    <a:bodyPr/>
                    <a:lstStyle/>
                    <a:p>
                      <a:pPr algn="l" fontAlgn="b"/>
                      <a:r>
                        <a:rPr lang="en-GB" sz="1500" u="none" strike="noStrike">
                          <a:effectLst/>
                        </a:rPr>
                        <a:t>NTGHL_004</a:t>
                      </a:r>
                      <a:endParaRPr lang="en-GB" sz="15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500" u="none" strike="noStrike" dirty="0">
                          <a:effectLst/>
                        </a:rPr>
                        <a:t>Whole Genome Sequencing sample requirements</a:t>
                      </a:r>
                      <a:endParaRPr lang="en-GB"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500" u="none" strike="noStrike">
                          <a:effectLst/>
                        </a:rPr>
                        <a:t>Handbook</a:t>
                      </a:r>
                      <a:endParaRPr lang="en-GB" sz="15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17017950"/>
                  </a:ext>
                </a:extLst>
              </a:tr>
              <a:tr h="409973">
                <a:tc>
                  <a:txBody>
                    <a:bodyPr/>
                    <a:lstStyle/>
                    <a:p>
                      <a:pPr algn="l" fontAlgn="b"/>
                      <a:r>
                        <a:rPr lang="en-GB" sz="1500" u="none" strike="noStrike">
                          <a:effectLst/>
                        </a:rPr>
                        <a:t>NTGHL_005</a:t>
                      </a:r>
                      <a:endParaRPr lang="en-GB" sz="15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500" u="none" strike="noStrike" dirty="0">
                          <a:effectLst/>
                        </a:rPr>
                        <a:t>Clinical genetic testing methods</a:t>
                      </a:r>
                      <a:endParaRPr lang="en-GB"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500" u="none" strike="noStrike">
                          <a:effectLst/>
                        </a:rPr>
                        <a:t>Powerpoint with narration</a:t>
                      </a:r>
                      <a:endParaRPr lang="en-GB" sz="15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4744847"/>
                  </a:ext>
                </a:extLst>
              </a:tr>
              <a:tr h="409973">
                <a:tc>
                  <a:txBody>
                    <a:bodyPr/>
                    <a:lstStyle/>
                    <a:p>
                      <a:pPr algn="l" fontAlgn="b"/>
                      <a:r>
                        <a:rPr lang="en-GB" sz="1500" u="none" strike="noStrike">
                          <a:effectLst/>
                        </a:rPr>
                        <a:t>NTGHL_006</a:t>
                      </a:r>
                      <a:endParaRPr lang="en-GB" sz="15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500" u="none" strike="noStrike" dirty="0">
                          <a:effectLst/>
                        </a:rPr>
                        <a:t>Clinical testing DNA sequence variant interpretation</a:t>
                      </a:r>
                      <a:endParaRPr lang="en-GB"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500" u="none" strike="noStrike">
                          <a:effectLst/>
                        </a:rPr>
                        <a:t>Powerpoint with narration</a:t>
                      </a:r>
                      <a:endParaRPr lang="en-GB" sz="15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73299176"/>
                  </a:ext>
                </a:extLst>
              </a:tr>
              <a:tr h="409973">
                <a:tc>
                  <a:txBody>
                    <a:bodyPr/>
                    <a:lstStyle/>
                    <a:p>
                      <a:pPr algn="l" fontAlgn="b"/>
                      <a:r>
                        <a:rPr lang="en-GB" sz="1500" u="none" strike="noStrike">
                          <a:effectLst/>
                        </a:rPr>
                        <a:t>NTGHL_007</a:t>
                      </a:r>
                      <a:endParaRPr lang="en-GB" sz="15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500" u="none" strike="noStrike" dirty="0">
                          <a:effectLst/>
                        </a:rPr>
                        <a:t>Whole Genome Sequencing </a:t>
                      </a:r>
                      <a:r>
                        <a:rPr lang="en-GB" sz="1500" u="none" strike="noStrike" dirty="0" smtClean="0">
                          <a:effectLst/>
                        </a:rPr>
                        <a:t>results</a:t>
                      </a:r>
                      <a:endParaRPr lang="en-GB"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500" u="none" strike="noStrike">
                          <a:effectLst/>
                        </a:rPr>
                        <a:t>Powerpoint with narration</a:t>
                      </a:r>
                      <a:endParaRPr lang="en-GB" sz="15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68947742"/>
                  </a:ext>
                </a:extLst>
              </a:tr>
              <a:tr h="409973">
                <a:tc>
                  <a:txBody>
                    <a:bodyPr/>
                    <a:lstStyle/>
                    <a:p>
                      <a:pPr algn="l" fontAlgn="b"/>
                      <a:r>
                        <a:rPr lang="en-GB" sz="1500" u="none" strike="noStrike">
                          <a:effectLst/>
                        </a:rPr>
                        <a:t>NTGHL_008</a:t>
                      </a:r>
                      <a:endParaRPr lang="en-GB" sz="15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500" u="none" strike="noStrike" dirty="0">
                          <a:effectLst/>
                        </a:rPr>
                        <a:t>Introduction to genomics</a:t>
                      </a:r>
                      <a:endParaRPr lang="en-GB"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500" u="none" strike="noStrike">
                          <a:effectLst/>
                        </a:rPr>
                        <a:t>Powerpoint with narration</a:t>
                      </a:r>
                      <a:endParaRPr lang="en-GB" sz="15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99175200"/>
                  </a:ext>
                </a:extLst>
              </a:tr>
              <a:tr h="409973">
                <a:tc>
                  <a:txBody>
                    <a:bodyPr/>
                    <a:lstStyle/>
                    <a:p>
                      <a:pPr algn="l" fontAlgn="b"/>
                      <a:r>
                        <a:rPr lang="en-GB" sz="1500" u="none" strike="noStrike">
                          <a:effectLst/>
                        </a:rPr>
                        <a:t>NTGHL_009</a:t>
                      </a:r>
                      <a:endParaRPr lang="en-GB" sz="15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500" u="none" strike="noStrike" dirty="0">
                          <a:effectLst/>
                        </a:rPr>
                        <a:t>Test cases in cancer</a:t>
                      </a:r>
                      <a:endParaRPr lang="en-GB"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500" b="0" i="0" u="none" strike="noStrike" dirty="0" smtClean="0">
                          <a:solidFill>
                            <a:schemeClr val="dk1"/>
                          </a:solidFill>
                          <a:effectLst/>
                          <a:latin typeface="+mn-lt"/>
                        </a:rPr>
                        <a:t>Handbook</a:t>
                      </a:r>
                      <a:endParaRPr lang="en-GB" sz="15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44800344"/>
                  </a:ext>
                </a:extLst>
              </a:tr>
            </a:tbl>
          </a:graphicData>
        </a:graphic>
      </p:graphicFrame>
      <p:pic>
        <p:nvPicPr>
          <p:cNvPr id="5" name="Picture 4">
            <a:extLst>
              <a:ext uri="{FF2B5EF4-FFF2-40B4-BE49-F238E27FC236}">
                <a16:creationId xmlns:a16="http://schemas.microsoft.com/office/drawing/2014/main" id="{9CC2F236-6503-4FA1-9F67-BE6ABF503B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5445224"/>
            <a:ext cx="2057093" cy="1044603"/>
          </a:xfrm>
          <a:prstGeom prst="rect">
            <a:avLst/>
          </a:prstGeom>
        </p:spPr>
      </p:pic>
    </p:spTree>
    <p:extLst>
      <p:ext uri="{BB962C8B-B14F-4D97-AF65-F5344CB8AC3E}">
        <p14:creationId xmlns:p14="http://schemas.microsoft.com/office/powerpoint/2010/main" val="17733060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262647" y="161292"/>
            <a:ext cx="8550613" cy="1132860"/>
          </a:xfrm>
        </p:spPr>
        <p:txBody>
          <a:bodyPr>
            <a:noAutofit/>
          </a:bodyPr>
          <a:lstStyle/>
          <a:p>
            <a:pPr algn="ctr">
              <a:defRPr/>
            </a:pPr>
            <a:r>
              <a:rPr lang="en-GB" sz="4000" dirty="0">
                <a:solidFill>
                  <a:srgbClr val="0070C0"/>
                </a:solidFill>
                <a:effectLst>
                  <a:outerShdw blurRad="38100" dist="38100" dir="2700000" algn="tl">
                    <a:srgbClr val="000000">
                      <a:alpha val="43137"/>
                    </a:srgbClr>
                  </a:outerShdw>
                </a:effectLst>
                <a:latin typeface="+mn-lt"/>
              </a:rPr>
              <a:t>North </a:t>
            </a:r>
            <a:r>
              <a:rPr lang="en-GB" sz="4000" dirty="0" smtClean="0">
                <a:solidFill>
                  <a:srgbClr val="0070C0"/>
                </a:solidFill>
                <a:effectLst>
                  <a:outerShdw blurRad="38100" dist="38100" dir="2700000" algn="tl">
                    <a:srgbClr val="000000">
                      <a:alpha val="43137"/>
                    </a:srgbClr>
                  </a:outerShdw>
                </a:effectLst>
                <a:latin typeface="+mn-lt"/>
              </a:rPr>
              <a:t>Thames GLH</a:t>
            </a:r>
            <a:endParaRPr lang="en-GB" sz="4000" dirty="0">
              <a:solidFill>
                <a:srgbClr val="0070C0"/>
              </a:solidFill>
              <a:effectLst>
                <a:outerShdw blurRad="38100" dist="38100" dir="2700000" algn="tl">
                  <a:srgbClr val="000000">
                    <a:alpha val="43137"/>
                  </a:srgbClr>
                </a:outerShdw>
              </a:effectLst>
              <a:latin typeface="+mn-lt"/>
            </a:endParaRPr>
          </a:p>
        </p:txBody>
      </p:sp>
      <p:sp>
        <p:nvSpPr>
          <p:cNvPr id="3" name="Rectangle 2"/>
          <p:cNvSpPr/>
          <p:nvPr/>
        </p:nvSpPr>
        <p:spPr>
          <a:xfrm>
            <a:off x="433155" y="1575598"/>
            <a:ext cx="8130600" cy="1985159"/>
          </a:xfrm>
          <a:prstGeom prst="rect">
            <a:avLst/>
          </a:prstGeom>
          <a:solidFill>
            <a:schemeClr val="bg1"/>
          </a:solidFill>
        </p:spPr>
        <p:txBody>
          <a:bodyPr wrap="square">
            <a:spAutoFit/>
          </a:bodyPr>
          <a:lstStyle/>
          <a:p>
            <a:pPr algn="just">
              <a:spcBef>
                <a:spcPts val="900"/>
              </a:spcBef>
            </a:pPr>
            <a:r>
              <a:rPr lang="en-GB" b="1" dirty="0">
                <a:solidFill>
                  <a:srgbClr val="0070C0"/>
                </a:solidFill>
              </a:rPr>
              <a:t>Partners</a:t>
            </a:r>
            <a:r>
              <a:rPr lang="en-GB" dirty="0"/>
              <a:t>: between the Trusts who have genomic testing laboratories - see </a:t>
            </a:r>
            <a:r>
              <a:rPr lang="en-GB" dirty="0" smtClean="0"/>
              <a:t>below.</a:t>
            </a:r>
            <a:endParaRPr lang="en-GB" dirty="0"/>
          </a:p>
          <a:p>
            <a:pPr algn="just">
              <a:spcBef>
                <a:spcPts val="900"/>
              </a:spcBef>
            </a:pPr>
            <a:r>
              <a:rPr lang="en-GB" b="1" dirty="0" smtClean="0">
                <a:solidFill>
                  <a:srgbClr val="0070C0"/>
                </a:solidFill>
              </a:rPr>
              <a:t>Aim</a:t>
            </a:r>
            <a:r>
              <a:rPr lang="en-GB" dirty="0" smtClean="0"/>
              <a:t>: </a:t>
            </a:r>
            <a:r>
              <a:rPr lang="en-GB" dirty="0"/>
              <a:t>to streamline laboratory services to enable delivery of high quality, rapid throughput testing. </a:t>
            </a:r>
          </a:p>
          <a:p>
            <a:pPr algn="just">
              <a:spcBef>
                <a:spcPts val="900"/>
              </a:spcBef>
            </a:pPr>
            <a:r>
              <a:rPr lang="en-GB" b="1" dirty="0">
                <a:solidFill>
                  <a:srgbClr val="0070C0"/>
                </a:solidFill>
              </a:rPr>
              <a:t>Strategy</a:t>
            </a:r>
            <a:r>
              <a:rPr lang="en-GB" dirty="0"/>
              <a:t>: </a:t>
            </a:r>
            <a:r>
              <a:rPr lang="en-GB" dirty="0" smtClean="0"/>
              <a:t>the </a:t>
            </a:r>
            <a:r>
              <a:rPr lang="en-GB" dirty="0"/>
              <a:t>laboratory for rare and inherited disease testing will be based on the Great Ormond Street site (overall lead for the </a:t>
            </a:r>
            <a:r>
              <a:rPr lang="en-GB" dirty="0" smtClean="0"/>
              <a:t>North Thames GLH</a:t>
            </a:r>
            <a:r>
              <a:rPr lang="en-GB" dirty="0"/>
              <a:t>), and the consolidated cancer laboratory will be based at </a:t>
            </a:r>
            <a:r>
              <a:rPr lang="en-GB" dirty="0" smtClean="0"/>
              <a:t>the </a:t>
            </a:r>
            <a:r>
              <a:rPr lang="en-GB" dirty="0"/>
              <a:t>Royal Marsden site.</a:t>
            </a:r>
          </a:p>
        </p:txBody>
      </p:sp>
      <p:graphicFrame>
        <p:nvGraphicFramePr>
          <p:cNvPr id="18" name="Content Placeholder 10"/>
          <p:cNvGraphicFramePr>
            <a:graphicFrameLocks/>
          </p:cNvGraphicFramePr>
          <p:nvPr>
            <p:extLst>
              <p:ext uri="{D42A27DB-BD31-4B8C-83A1-F6EECF244321}">
                <p14:modId xmlns:p14="http://schemas.microsoft.com/office/powerpoint/2010/main" val="4032010846"/>
              </p:ext>
            </p:extLst>
          </p:nvPr>
        </p:nvGraphicFramePr>
        <p:xfrm>
          <a:off x="2232037" y="3648669"/>
          <a:ext cx="6336407" cy="2185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Rounded Rectangle 21"/>
          <p:cNvSpPr/>
          <p:nvPr/>
        </p:nvSpPr>
        <p:spPr>
          <a:xfrm>
            <a:off x="3171216" y="5219164"/>
            <a:ext cx="1721795" cy="224020"/>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t>Health Service Laboratories</a:t>
            </a:r>
          </a:p>
        </p:txBody>
      </p:sp>
      <p:sp>
        <p:nvSpPr>
          <p:cNvPr id="23" name="Rounded Rectangle 22"/>
          <p:cNvSpPr/>
          <p:nvPr/>
        </p:nvSpPr>
        <p:spPr>
          <a:xfrm>
            <a:off x="6888481" y="5220152"/>
            <a:ext cx="694944" cy="223032"/>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a:t>NWLP</a:t>
            </a:r>
          </a:p>
        </p:txBody>
      </p:sp>
      <p:pic>
        <p:nvPicPr>
          <p:cNvPr id="8" name="Picture 2" descr="C:\Users\griffb1\AppData\Local\Microsoft\Windows\Temporary Internet Files\Content.Outlook\QBK0ZMVF\NHS_North_Thames_GLH_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6138" y="4278863"/>
            <a:ext cx="1709180" cy="828785"/>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3">
            <a:extLst>
              <a:ext uri="{FF2B5EF4-FFF2-40B4-BE49-F238E27FC236}">
                <a16:creationId xmlns:a16="http://schemas.microsoft.com/office/drawing/2014/main" id="{0AE3112C-A960-4085-94FA-7491EBEEA665}"/>
              </a:ext>
            </a:extLst>
          </p:cNvPr>
          <p:cNvSpPr>
            <a:spLocks noGrp="1"/>
          </p:cNvSpPr>
          <p:nvPr>
            <p:ph type="ftr" sz="quarter" idx="4294967295"/>
          </p:nvPr>
        </p:nvSpPr>
        <p:spPr>
          <a:xfrm>
            <a:off x="437844" y="6240508"/>
            <a:ext cx="2348031" cy="317263"/>
          </a:xfrm>
          <a:prstGeom prst="rect">
            <a:avLst/>
          </a:prstGeom>
        </p:spPr>
        <p:txBody>
          <a:bodyPr/>
          <a:lstStyle/>
          <a:p>
            <a:pPr algn="l"/>
            <a:r>
              <a:rPr lang="en-GB" sz="900" dirty="0">
                <a:solidFill>
                  <a:schemeClr val="bg1">
                    <a:lumMod val="65000"/>
                  </a:schemeClr>
                </a:solidFill>
                <a:latin typeface="Arial" panose="020B0604020202020204" pitchFamily="34" charset="0"/>
                <a:cs typeface="Arial" panose="020B0604020202020204" pitchFamily="34" charset="0"/>
              </a:rPr>
              <a:t>NTGLH001 – NHS GMS</a:t>
            </a:r>
            <a:endParaRPr lang="en-US" sz="900" dirty="0">
              <a:solidFill>
                <a:schemeClr val="bg1">
                  <a:lumMod val="65000"/>
                </a:schemeClr>
              </a:solidFill>
              <a:latin typeface="Arial" panose="020B0604020202020204" pitchFamily="34" charset="0"/>
              <a:cs typeface="Arial" panose="020B0604020202020204" pitchFamily="34" charset="0"/>
            </a:endParaRPr>
          </a:p>
        </p:txBody>
      </p:sp>
      <p:sp>
        <p:nvSpPr>
          <p:cNvPr id="2" name="TextBox 1"/>
          <p:cNvSpPr txBox="1"/>
          <p:nvPr/>
        </p:nvSpPr>
        <p:spPr>
          <a:xfrm>
            <a:off x="4742822" y="5531096"/>
            <a:ext cx="3584314" cy="246221"/>
          </a:xfrm>
          <a:prstGeom prst="rect">
            <a:avLst/>
          </a:prstGeom>
          <a:noFill/>
        </p:spPr>
        <p:txBody>
          <a:bodyPr wrap="square" rtlCol="0">
            <a:spAutoFit/>
          </a:bodyPr>
          <a:lstStyle/>
          <a:p>
            <a:r>
              <a:rPr lang="en-GB" sz="1000" dirty="0"/>
              <a:t>North Thames </a:t>
            </a:r>
            <a:r>
              <a:rPr lang="en-GB" sz="1000" dirty="0" smtClean="0"/>
              <a:t>GLH</a:t>
            </a:r>
            <a:endParaRPr lang="en-GB" sz="1000" dirty="0"/>
          </a:p>
        </p:txBody>
      </p:sp>
    </p:spTree>
    <p:extLst>
      <p:ext uri="{BB962C8B-B14F-4D97-AF65-F5344CB8AC3E}">
        <p14:creationId xmlns:p14="http://schemas.microsoft.com/office/powerpoint/2010/main" val="254722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2980824" cy="1410870"/>
          </a:xfrm>
          <a:ln>
            <a:solidFill>
              <a:srgbClr val="0070C0"/>
            </a:solidFill>
          </a:ln>
        </p:spPr>
        <p:txBody>
          <a:bodyPr/>
          <a:lstStyle/>
          <a:p>
            <a:pPr marL="0" indent="0">
              <a:buNone/>
            </a:pPr>
            <a:r>
              <a:rPr lang="en-GB" dirty="0"/>
              <a:t>UK Genetic Testing Network (UKGTN)</a:t>
            </a:r>
          </a:p>
        </p:txBody>
      </p:sp>
      <p:sp>
        <p:nvSpPr>
          <p:cNvPr id="4" name="Title 1"/>
          <p:cNvSpPr txBox="1">
            <a:spLocks/>
          </p:cNvSpPr>
          <p:nvPr/>
        </p:nvSpPr>
        <p:spPr>
          <a:xfrm>
            <a:off x="122663" y="39691"/>
            <a:ext cx="8865219" cy="11328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GB" sz="4000" dirty="0" smtClean="0">
                <a:solidFill>
                  <a:srgbClr val="0070C0"/>
                </a:solidFill>
                <a:effectLst>
                  <a:outerShdw blurRad="38100" dist="38100" dir="2700000" algn="tl">
                    <a:srgbClr val="000000">
                      <a:alpha val="43137"/>
                    </a:srgbClr>
                  </a:outerShdw>
                </a:effectLst>
                <a:latin typeface="+mn-lt"/>
              </a:rPr>
              <a:t>The National </a:t>
            </a:r>
            <a:r>
              <a:rPr lang="en-GB" sz="4000" dirty="0">
                <a:solidFill>
                  <a:srgbClr val="0070C0"/>
                </a:solidFill>
                <a:effectLst>
                  <a:outerShdw blurRad="38100" dist="38100" dir="2700000" algn="tl">
                    <a:srgbClr val="000000">
                      <a:alpha val="43137"/>
                    </a:srgbClr>
                  </a:outerShdw>
                </a:effectLst>
                <a:latin typeface="+mn-lt"/>
              </a:rPr>
              <a:t>Genomic Test Directory (TD)</a:t>
            </a:r>
          </a:p>
        </p:txBody>
      </p:sp>
      <p:sp>
        <p:nvSpPr>
          <p:cNvPr id="5" name="Content Placeholder 2"/>
          <p:cNvSpPr txBox="1">
            <a:spLocks/>
          </p:cNvSpPr>
          <p:nvPr/>
        </p:nvSpPr>
        <p:spPr>
          <a:xfrm>
            <a:off x="628650" y="3409783"/>
            <a:ext cx="2980824" cy="2056520"/>
          </a:xfrm>
          <a:prstGeom prst="rect">
            <a:avLst/>
          </a:prstGeom>
          <a:ln>
            <a:solidFill>
              <a:srgbClr val="0070C0"/>
            </a:solidFill>
          </a:ln>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smtClean="0"/>
              <a:t>National Institute for Health and Care Excellence (NICE)</a:t>
            </a:r>
            <a:endParaRPr lang="en-GB" dirty="0"/>
          </a:p>
          <a:p>
            <a:pPr marL="0" indent="0">
              <a:buFont typeface="Arial" panose="020B0604020202020204" pitchFamily="34" charset="0"/>
              <a:buNone/>
            </a:pPr>
            <a:r>
              <a:rPr lang="en-GB" dirty="0"/>
              <a:t>Companion diagnostics</a:t>
            </a:r>
          </a:p>
        </p:txBody>
      </p:sp>
      <p:cxnSp>
        <p:nvCxnSpPr>
          <p:cNvPr id="7" name="Straight Arrow Connector 6"/>
          <p:cNvCxnSpPr>
            <a:stCxn id="3" idx="3"/>
          </p:cNvCxnSpPr>
          <p:nvPr/>
        </p:nvCxnSpPr>
        <p:spPr>
          <a:xfrm>
            <a:off x="3609474" y="2531060"/>
            <a:ext cx="1828800" cy="561056"/>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3609474" y="3554162"/>
            <a:ext cx="1828800" cy="561056"/>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9" name="Content Placeholder 2"/>
          <p:cNvSpPr txBox="1">
            <a:spLocks/>
          </p:cNvSpPr>
          <p:nvPr/>
        </p:nvSpPr>
        <p:spPr>
          <a:xfrm>
            <a:off x="5534525" y="2531060"/>
            <a:ext cx="2478507" cy="1410870"/>
          </a:xfrm>
          <a:prstGeom prst="rect">
            <a:avLst/>
          </a:prstGeom>
          <a:ln>
            <a:solidFill>
              <a:srgbClr val="0070C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National Genomic TD</a:t>
            </a:r>
          </a:p>
        </p:txBody>
      </p:sp>
      <p:sp>
        <p:nvSpPr>
          <p:cNvPr id="10" name="Footer Placeholder 3">
            <a:extLst>
              <a:ext uri="{FF2B5EF4-FFF2-40B4-BE49-F238E27FC236}">
                <a16:creationId xmlns:a16="http://schemas.microsoft.com/office/drawing/2014/main" id="{0AE3112C-A960-4085-94FA-7491EBEEA665}"/>
              </a:ext>
            </a:extLst>
          </p:cNvPr>
          <p:cNvSpPr txBox="1">
            <a:spLocks/>
          </p:cNvSpPr>
          <p:nvPr/>
        </p:nvSpPr>
        <p:spPr>
          <a:xfrm>
            <a:off x="437844" y="6240508"/>
            <a:ext cx="2348031" cy="31726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GB" sz="900" dirty="0">
                <a:solidFill>
                  <a:schemeClr val="bg1">
                    <a:lumMod val="65000"/>
                  </a:schemeClr>
                </a:solidFill>
                <a:latin typeface="Arial" panose="020B0604020202020204" pitchFamily="34" charset="0"/>
                <a:cs typeface="Arial" panose="020B0604020202020204" pitchFamily="34" charset="0"/>
              </a:rPr>
              <a:t>NTGLH001 – NHS GMS</a:t>
            </a:r>
            <a:endParaRPr lang="en-US" sz="900" dirty="0">
              <a:solidFill>
                <a:schemeClr val="bg1">
                  <a:lumMod val="65000"/>
                </a:schemeClr>
              </a:solidFill>
              <a:latin typeface="Arial" panose="020B0604020202020204" pitchFamily="34" charset="0"/>
              <a:cs typeface="Arial" panose="020B0604020202020204" pitchFamily="34" charset="0"/>
            </a:endParaRPr>
          </a:p>
        </p:txBody>
      </p:sp>
      <p:sp>
        <p:nvSpPr>
          <p:cNvPr id="11" name="Footer Placeholder 3">
            <a:extLst>
              <a:ext uri="{FF2B5EF4-FFF2-40B4-BE49-F238E27FC236}">
                <a16:creationId xmlns:a16="http://schemas.microsoft.com/office/drawing/2014/main" id="{0AE3112C-A960-4085-94FA-7491EBEEA665}"/>
              </a:ext>
            </a:extLst>
          </p:cNvPr>
          <p:cNvSpPr txBox="1">
            <a:spLocks/>
          </p:cNvSpPr>
          <p:nvPr/>
        </p:nvSpPr>
        <p:spPr>
          <a:xfrm>
            <a:off x="4733340" y="6090612"/>
            <a:ext cx="4080876" cy="61705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501254" lvl="2" indent="-230981">
              <a:lnSpc>
                <a:spcPct val="115000"/>
              </a:lnSpc>
              <a:spcAft>
                <a:spcPts val="1350"/>
              </a:spcAft>
              <a:buClr>
                <a:schemeClr val="bg1">
                  <a:lumMod val="75000"/>
                </a:schemeClr>
              </a:buClr>
            </a:pPr>
            <a:r>
              <a:rPr lang="en-GB" sz="900" dirty="0">
                <a:hlinkClick r:id="rId3"/>
              </a:rPr>
              <a:t>https://www.england.nhs.uk/publication/national-genomic-test-directories</a:t>
            </a:r>
            <a:r>
              <a:rPr lang="en-GB" sz="900" dirty="0" smtClean="0">
                <a:hlinkClick r:id="rId3"/>
              </a:rPr>
              <a:t>/</a:t>
            </a:r>
            <a:endParaRPr lang="en-GB" sz="900" dirty="0"/>
          </a:p>
        </p:txBody>
      </p:sp>
    </p:spTree>
    <p:extLst>
      <p:ext uri="{BB962C8B-B14F-4D97-AF65-F5344CB8AC3E}">
        <p14:creationId xmlns:p14="http://schemas.microsoft.com/office/powerpoint/2010/main" val="22418740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just">
              <a:buNone/>
            </a:pPr>
            <a:r>
              <a:rPr lang="en-GB" dirty="0"/>
              <a:t>The TD will contain:</a:t>
            </a:r>
          </a:p>
          <a:p>
            <a:pPr algn="just"/>
            <a:r>
              <a:rPr lang="en-GB" dirty="0"/>
              <a:t>Tests available in the NHS in England; one TD for rare and inherited disorders and one TD for cancer</a:t>
            </a:r>
          </a:p>
          <a:p>
            <a:pPr algn="just"/>
            <a:r>
              <a:rPr lang="en-GB" dirty="0"/>
              <a:t>Technology platform by which the testing will be delivered</a:t>
            </a:r>
          </a:p>
          <a:p>
            <a:pPr algn="just"/>
            <a:r>
              <a:rPr lang="en-GB" dirty="0"/>
              <a:t>Clinical eligibility to access a test</a:t>
            </a:r>
          </a:p>
          <a:p>
            <a:pPr algn="just"/>
            <a:r>
              <a:rPr lang="en-GB" dirty="0"/>
              <a:t>Funding arrangements for the </a:t>
            </a:r>
            <a:r>
              <a:rPr lang="en-GB" dirty="0" smtClean="0"/>
              <a:t>test.</a:t>
            </a:r>
            <a:endParaRPr lang="en-GB" dirty="0"/>
          </a:p>
        </p:txBody>
      </p:sp>
      <p:sp>
        <p:nvSpPr>
          <p:cNvPr id="4" name="Title 1"/>
          <p:cNvSpPr txBox="1">
            <a:spLocks/>
          </p:cNvSpPr>
          <p:nvPr/>
        </p:nvSpPr>
        <p:spPr>
          <a:xfrm>
            <a:off x="628651" y="0"/>
            <a:ext cx="7886699" cy="11328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GB" sz="4000" dirty="0" smtClean="0">
                <a:solidFill>
                  <a:srgbClr val="0070C0"/>
                </a:solidFill>
                <a:effectLst>
                  <a:outerShdw blurRad="38100" dist="38100" dir="2700000" algn="tl">
                    <a:srgbClr val="000000">
                      <a:alpha val="43137"/>
                    </a:srgbClr>
                  </a:outerShdw>
                </a:effectLst>
                <a:latin typeface="+mn-lt"/>
              </a:rPr>
              <a:t>The National </a:t>
            </a:r>
            <a:r>
              <a:rPr lang="en-GB" sz="4000" dirty="0">
                <a:solidFill>
                  <a:srgbClr val="0070C0"/>
                </a:solidFill>
                <a:effectLst>
                  <a:outerShdw blurRad="38100" dist="38100" dir="2700000" algn="tl">
                    <a:srgbClr val="000000">
                      <a:alpha val="43137"/>
                    </a:srgbClr>
                  </a:outerShdw>
                </a:effectLst>
                <a:latin typeface="+mn-lt"/>
              </a:rPr>
              <a:t>Genomic </a:t>
            </a:r>
            <a:r>
              <a:rPr lang="en-GB" sz="4000" dirty="0" smtClean="0">
                <a:solidFill>
                  <a:srgbClr val="0070C0"/>
                </a:solidFill>
                <a:effectLst>
                  <a:outerShdw blurRad="38100" dist="38100" dir="2700000" algn="tl">
                    <a:srgbClr val="000000">
                      <a:alpha val="43137"/>
                    </a:srgbClr>
                  </a:outerShdw>
                </a:effectLst>
                <a:latin typeface="+mn-lt"/>
              </a:rPr>
              <a:t>TD</a:t>
            </a:r>
            <a:endParaRPr lang="en-GB" sz="4000" dirty="0">
              <a:solidFill>
                <a:srgbClr val="0070C0"/>
              </a:solidFill>
              <a:effectLst>
                <a:outerShdw blurRad="38100" dist="38100" dir="2700000" algn="tl">
                  <a:srgbClr val="000000">
                    <a:alpha val="43137"/>
                  </a:srgbClr>
                </a:outerShdw>
              </a:effectLst>
              <a:latin typeface="+mn-lt"/>
            </a:endParaRPr>
          </a:p>
        </p:txBody>
      </p:sp>
      <p:sp>
        <p:nvSpPr>
          <p:cNvPr id="5" name="Footer Placeholder 3">
            <a:extLst>
              <a:ext uri="{FF2B5EF4-FFF2-40B4-BE49-F238E27FC236}">
                <a16:creationId xmlns:a16="http://schemas.microsoft.com/office/drawing/2014/main" id="{0AE3112C-A960-4085-94FA-7491EBEEA665}"/>
              </a:ext>
            </a:extLst>
          </p:cNvPr>
          <p:cNvSpPr txBox="1">
            <a:spLocks/>
          </p:cNvSpPr>
          <p:nvPr/>
        </p:nvSpPr>
        <p:spPr>
          <a:xfrm>
            <a:off x="437844" y="6240508"/>
            <a:ext cx="2348031" cy="31726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GB" sz="900" dirty="0">
                <a:solidFill>
                  <a:schemeClr val="bg1">
                    <a:lumMod val="65000"/>
                  </a:schemeClr>
                </a:solidFill>
                <a:latin typeface="Arial" panose="020B0604020202020204" pitchFamily="34" charset="0"/>
                <a:cs typeface="Arial" panose="020B0604020202020204" pitchFamily="34" charset="0"/>
              </a:rPr>
              <a:t>NTGLH001 – NHS GMS</a:t>
            </a:r>
            <a:endParaRPr lang="en-US" sz="900" dirty="0">
              <a:solidFill>
                <a:schemeClr val="bg1">
                  <a:lumMod val="65000"/>
                </a:schemeClr>
              </a:solidFill>
              <a:latin typeface="Arial" panose="020B0604020202020204" pitchFamily="34" charset="0"/>
              <a:cs typeface="Arial" panose="020B0604020202020204" pitchFamily="34" charset="0"/>
            </a:endParaRPr>
          </a:p>
        </p:txBody>
      </p:sp>
      <p:sp>
        <p:nvSpPr>
          <p:cNvPr id="7" name="Footer Placeholder 3">
            <a:extLst>
              <a:ext uri="{FF2B5EF4-FFF2-40B4-BE49-F238E27FC236}">
                <a16:creationId xmlns:a16="http://schemas.microsoft.com/office/drawing/2014/main" id="{0AE3112C-A960-4085-94FA-7491EBEEA665}"/>
              </a:ext>
            </a:extLst>
          </p:cNvPr>
          <p:cNvSpPr txBox="1">
            <a:spLocks/>
          </p:cNvSpPr>
          <p:nvPr/>
        </p:nvSpPr>
        <p:spPr>
          <a:xfrm>
            <a:off x="4733340" y="6090612"/>
            <a:ext cx="4080876" cy="61705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501254" lvl="2" indent="-230981">
              <a:lnSpc>
                <a:spcPct val="115000"/>
              </a:lnSpc>
              <a:spcAft>
                <a:spcPts val="1350"/>
              </a:spcAft>
              <a:buClr>
                <a:schemeClr val="bg1">
                  <a:lumMod val="75000"/>
                </a:schemeClr>
              </a:buClr>
            </a:pPr>
            <a:r>
              <a:rPr lang="en-GB" sz="900" dirty="0">
                <a:hlinkClick r:id="rId3"/>
              </a:rPr>
              <a:t>https://www.england.nhs.uk/publication/national-genomic-test-directories</a:t>
            </a:r>
            <a:r>
              <a:rPr lang="en-GB" sz="900" dirty="0" smtClean="0">
                <a:hlinkClick r:id="rId3"/>
              </a:rPr>
              <a:t>/</a:t>
            </a:r>
            <a:r>
              <a:rPr lang="en-GB" sz="900" dirty="0" smtClean="0"/>
              <a:t>   </a:t>
            </a:r>
            <a:endParaRPr lang="en-GB" sz="900" dirty="0"/>
          </a:p>
        </p:txBody>
      </p:sp>
    </p:spTree>
    <p:extLst>
      <p:ext uri="{BB962C8B-B14F-4D97-AF65-F5344CB8AC3E}">
        <p14:creationId xmlns:p14="http://schemas.microsoft.com/office/powerpoint/2010/main" val="14678784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607366"/>
            <a:ext cx="7886700" cy="4351338"/>
          </a:xfrm>
        </p:spPr>
        <p:txBody>
          <a:bodyPr>
            <a:normAutofit lnSpcReduction="10000"/>
          </a:bodyPr>
          <a:lstStyle/>
          <a:p>
            <a:pPr marL="0" indent="0" algn="just">
              <a:buNone/>
            </a:pPr>
            <a:r>
              <a:rPr lang="en-GB" dirty="0"/>
              <a:t>Only genomic tests included in the TD will be commissioned and therefore funded.</a:t>
            </a:r>
          </a:p>
          <a:p>
            <a:pPr algn="just"/>
            <a:r>
              <a:rPr lang="en-GB" dirty="0"/>
              <a:t>What tests? </a:t>
            </a:r>
            <a:r>
              <a:rPr lang="en-GB" dirty="0">
                <a:hlinkClick r:id="rId3"/>
              </a:rPr>
              <a:t>https://</a:t>
            </a:r>
            <a:r>
              <a:rPr lang="en-GB" dirty="0" smtClean="0">
                <a:hlinkClick r:id="rId3"/>
              </a:rPr>
              <a:t>www.england.nhs.uk/publication/national-genomic-test-directories</a:t>
            </a:r>
            <a:endParaRPr lang="en-GB" dirty="0" smtClean="0"/>
          </a:p>
          <a:p>
            <a:pPr algn="just"/>
            <a:r>
              <a:rPr lang="en-GB" dirty="0" smtClean="0"/>
              <a:t>Who </a:t>
            </a:r>
            <a:r>
              <a:rPr lang="en-GB" dirty="0"/>
              <a:t>can order? </a:t>
            </a:r>
            <a:r>
              <a:rPr lang="en-GB" dirty="0" smtClean="0"/>
              <a:t>Relevant healthcare specialists but all referrals will be triaged by the test provider GLH, to ensure the most appropriate test is performed</a:t>
            </a:r>
          </a:p>
          <a:p>
            <a:pPr algn="just"/>
            <a:r>
              <a:rPr lang="en-GB" dirty="0" smtClean="0"/>
              <a:t>How </a:t>
            </a:r>
            <a:r>
              <a:rPr lang="en-GB" dirty="0"/>
              <a:t>will the TD be updated? The TD is </a:t>
            </a:r>
            <a:r>
              <a:rPr lang="en-GB" dirty="0" smtClean="0"/>
              <a:t>copyrighted </a:t>
            </a:r>
            <a:r>
              <a:rPr lang="en-GB" dirty="0"/>
              <a:t>by </a:t>
            </a:r>
            <a:r>
              <a:rPr lang="en-GB" dirty="0" smtClean="0"/>
              <a:t>NHSE. </a:t>
            </a:r>
            <a:r>
              <a:rPr lang="en-GB" dirty="0"/>
              <a:t>Updated annually by a clinical and scientific expert panel.</a:t>
            </a:r>
          </a:p>
          <a:p>
            <a:pPr algn="just"/>
            <a:endParaRPr lang="en-GB" dirty="0"/>
          </a:p>
        </p:txBody>
      </p:sp>
      <p:sp>
        <p:nvSpPr>
          <p:cNvPr id="4" name="Title 1"/>
          <p:cNvSpPr txBox="1">
            <a:spLocks noGrp="1"/>
          </p:cNvSpPr>
          <p:nvPr>
            <p:ph type="title"/>
          </p:nvPr>
        </p:nvSpPr>
        <p:spPr>
          <a:xfrm>
            <a:off x="628650" y="0"/>
            <a:ext cx="78867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GB" sz="4000" dirty="0" smtClean="0">
                <a:solidFill>
                  <a:srgbClr val="0070C0"/>
                </a:solidFill>
                <a:effectLst>
                  <a:outerShdw blurRad="38100" dist="38100" dir="2700000" algn="tl">
                    <a:srgbClr val="000000">
                      <a:alpha val="43137"/>
                    </a:srgbClr>
                  </a:outerShdw>
                </a:effectLst>
                <a:latin typeface="+mn-lt"/>
              </a:rPr>
              <a:t>The National </a:t>
            </a:r>
            <a:r>
              <a:rPr lang="en-GB" sz="4000" dirty="0">
                <a:solidFill>
                  <a:srgbClr val="0070C0"/>
                </a:solidFill>
                <a:effectLst>
                  <a:outerShdw blurRad="38100" dist="38100" dir="2700000" algn="tl">
                    <a:srgbClr val="000000">
                      <a:alpha val="43137"/>
                    </a:srgbClr>
                  </a:outerShdw>
                </a:effectLst>
                <a:latin typeface="+mn-lt"/>
              </a:rPr>
              <a:t>Genomic </a:t>
            </a:r>
            <a:r>
              <a:rPr lang="en-GB" sz="4000" dirty="0" smtClean="0">
                <a:solidFill>
                  <a:srgbClr val="0070C0"/>
                </a:solidFill>
                <a:effectLst>
                  <a:outerShdw blurRad="38100" dist="38100" dir="2700000" algn="tl">
                    <a:srgbClr val="000000">
                      <a:alpha val="43137"/>
                    </a:srgbClr>
                  </a:outerShdw>
                </a:effectLst>
                <a:latin typeface="+mn-lt"/>
              </a:rPr>
              <a:t>TD</a:t>
            </a:r>
            <a:endParaRPr lang="en-GB" sz="4000" dirty="0">
              <a:solidFill>
                <a:srgbClr val="0070C0"/>
              </a:solidFill>
              <a:effectLst>
                <a:outerShdw blurRad="38100" dist="38100" dir="2700000" algn="tl">
                  <a:srgbClr val="000000">
                    <a:alpha val="43137"/>
                  </a:srgbClr>
                </a:outerShdw>
              </a:effectLst>
              <a:latin typeface="+mn-lt"/>
            </a:endParaRPr>
          </a:p>
        </p:txBody>
      </p:sp>
      <p:sp>
        <p:nvSpPr>
          <p:cNvPr id="5" name="Footer Placeholder 3">
            <a:extLst>
              <a:ext uri="{FF2B5EF4-FFF2-40B4-BE49-F238E27FC236}">
                <a16:creationId xmlns:a16="http://schemas.microsoft.com/office/drawing/2014/main" id="{0AE3112C-A960-4085-94FA-7491EBEEA665}"/>
              </a:ext>
            </a:extLst>
          </p:cNvPr>
          <p:cNvSpPr txBox="1">
            <a:spLocks/>
          </p:cNvSpPr>
          <p:nvPr/>
        </p:nvSpPr>
        <p:spPr>
          <a:xfrm>
            <a:off x="437844" y="6240508"/>
            <a:ext cx="2348031" cy="31726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GB" sz="900" dirty="0">
                <a:solidFill>
                  <a:schemeClr val="bg1">
                    <a:lumMod val="65000"/>
                  </a:schemeClr>
                </a:solidFill>
                <a:latin typeface="Arial" panose="020B0604020202020204" pitchFamily="34" charset="0"/>
                <a:cs typeface="Arial" panose="020B0604020202020204" pitchFamily="34" charset="0"/>
              </a:rPr>
              <a:t>NTGLH001 – NHS GMS</a:t>
            </a:r>
            <a:endParaRPr lang="en-US" sz="900" dirty="0">
              <a:solidFill>
                <a:schemeClr val="bg1">
                  <a:lumMod val="65000"/>
                </a:schemeClr>
              </a:solidFill>
              <a:latin typeface="Arial" panose="020B0604020202020204" pitchFamily="34" charset="0"/>
              <a:cs typeface="Arial" panose="020B0604020202020204" pitchFamily="34" charset="0"/>
            </a:endParaRPr>
          </a:p>
        </p:txBody>
      </p:sp>
      <p:sp>
        <p:nvSpPr>
          <p:cNvPr id="7" name="Footer Placeholder 3">
            <a:extLst>
              <a:ext uri="{FF2B5EF4-FFF2-40B4-BE49-F238E27FC236}">
                <a16:creationId xmlns:a16="http://schemas.microsoft.com/office/drawing/2014/main" id="{0AE3112C-A960-4085-94FA-7491EBEEA665}"/>
              </a:ext>
            </a:extLst>
          </p:cNvPr>
          <p:cNvSpPr txBox="1">
            <a:spLocks/>
          </p:cNvSpPr>
          <p:nvPr/>
        </p:nvSpPr>
        <p:spPr>
          <a:xfrm>
            <a:off x="3465095" y="6183306"/>
            <a:ext cx="5241063" cy="31726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501254" lvl="2" indent="-230981">
              <a:lnSpc>
                <a:spcPct val="115000"/>
              </a:lnSpc>
              <a:spcAft>
                <a:spcPts val="1350"/>
              </a:spcAft>
              <a:buClr>
                <a:schemeClr val="bg1">
                  <a:lumMod val="75000"/>
                </a:schemeClr>
              </a:buClr>
            </a:pPr>
            <a:r>
              <a:rPr lang="en-GB" sz="900" dirty="0">
                <a:hlinkClick r:id="rId4"/>
              </a:rPr>
              <a:t>https://www.england.nhs.uk/wp-content/uploads/2018/08/national-genomic-test-directory-faqs.pdf</a:t>
            </a:r>
            <a:endParaRPr lang="en-GB" sz="900" dirty="0"/>
          </a:p>
        </p:txBody>
      </p:sp>
    </p:spTree>
    <p:extLst>
      <p:ext uri="{BB962C8B-B14F-4D97-AF65-F5344CB8AC3E}">
        <p14:creationId xmlns:p14="http://schemas.microsoft.com/office/powerpoint/2010/main" val="22074218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1" y="1344362"/>
            <a:ext cx="7886700" cy="4351338"/>
          </a:xfrm>
        </p:spPr>
        <p:txBody>
          <a:bodyPr>
            <a:normAutofit lnSpcReduction="10000"/>
          </a:bodyPr>
          <a:lstStyle/>
          <a:p>
            <a:pPr marL="0" indent="0" algn="just">
              <a:buNone/>
            </a:pPr>
            <a:r>
              <a:rPr lang="en-GB" dirty="0"/>
              <a:t>Funding:</a:t>
            </a:r>
          </a:p>
          <a:p>
            <a:pPr algn="just"/>
            <a:r>
              <a:rPr lang="en-GB" dirty="0"/>
              <a:t>The </a:t>
            </a:r>
            <a:r>
              <a:rPr lang="en-GB" dirty="0" smtClean="0"/>
              <a:t>TD will </a:t>
            </a:r>
            <a:r>
              <a:rPr lang="en-GB" dirty="0"/>
              <a:t>clearly indicate the commissioner responsible for funding each genomic test </a:t>
            </a:r>
          </a:p>
          <a:p>
            <a:pPr algn="just"/>
            <a:r>
              <a:rPr lang="en-GB" dirty="0"/>
              <a:t>Testing </a:t>
            </a:r>
            <a:r>
              <a:rPr lang="en-GB" dirty="0" smtClean="0"/>
              <a:t>eligible patient’s in cancer, and </a:t>
            </a:r>
            <a:r>
              <a:rPr lang="en-GB" dirty="0"/>
              <a:t>rare and inherited disorders will be funded </a:t>
            </a:r>
            <a:r>
              <a:rPr lang="en-GB" dirty="0" smtClean="0"/>
              <a:t>by NHSE</a:t>
            </a:r>
            <a:endParaRPr lang="en-GB" dirty="0"/>
          </a:p>
          <a:p>
            <a:pPr algn="just"/>
            <a:r>
              <a:rPr lang="en-GB" dirty="0"/>
              <a:t>Whole genome sequencing will be funded </a:t>
            </a:r>
            <a:r>
              <a:rPr lang="en-GB" dirty="0" smtClean="0"/>
              <a:t>by NHSE</a:t>
            </a:r>
            <a:endParaRPr lang="en-GB" dirty="0"/>
          </a:p>
          <a:p>
            <a:pPr algn="just"/>
            <a:r>
              <a:rPr lang="en-GB" dirty="0"/>
              <a:t>Cancer genomic testing is included under the National Tariff Payment System and is included within the HRG tariff payment for an individual patient </a:t>
            </a:r>
          </a:p>
        </p:txBody>
      </p:sp>
      <p:sp>
        <p:nvSpPr>
          <p:cNvPr id="4" name="Footer Placeholder 3">
            <a:extLst>
              <a:ext uri="{FF2B5EF4-FFF2-40B4-BE49-F238E27FC236}">
                <a16:creationId xmlns:a16="http://schemas.microsoft.com/office/drawing/2014/main" id="{0AE3112C-A960-4085-94FA-7491EBEEA665}"/>
              </a:ext>
            </a:extLst>
          </p:cNvPr>
          <p:cNvSpPr txBox="1">
            <a:spLocks/>
          </p:cNvSpPr>
          <p:nvPr/>
        </p:nvSpPr>
        <p:spPr>
          <a:xfrm>
            <a:off x="437844" y="6240508"/>
            <a:ext cx="2348031" cy="31726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GB" sz="900" dirty="0">
                <a:solidFill>
                  <a:schemeClr val="bg1">
                    <a:lumMod val="65000"/>
                  </a:schemeClr>
                </a:solidFill>
                <a:latin typeface="Arial" panose="020B0604020202020204" pitchFamily="34" charset="0"/>
                <a:cs typeface="Arial" panose="020B0604020202020204" pitchFamily="34" charset="0"/>
              </a:rPr>
              <a:t>NTGLH001 – NHS GMS</a:t>
            </a:r>
            <a:endParaRPr lang="en-US" sz="900" dirty="0">
              <a:solidFill>
                <a:schemeClr val="bg1">
                  <a:lumMod val="65000"/>
                </a:schemeClr>
              </a:solidFill>
              <a:latin typeface="Arial" panose="020B0604020202020204" pitchFamily="34" charset="0"/>
              <a:cs typeface="Arial" panose="020B0604020202020204" pitchFamily="34" charset="0"/>
            </a:endParaRPr>
          </a:p>
        </p:txBody>
      </p:sp>
      <p:sp>
        <p:nvSpPr>
          <p:cNvPr id="5" name="Footer Placeholder 3">
            <a:extLst>
              <a:ext uri="{FF2B5EF4-FFF2-40B4-BE49-F238E27FC236}">
                <a16:creationId xmlns:a16="http://schemas.microsoft.com/office/drawing/2014/main" id="{0AE3112C-A960-4085-94FA-7491EBEEA665}"/>
              </a:ext>
            </a:extLst>
          </p:cNvPr>
          <p:cNvSpPr txBox="1">
            <a:spLocks/>
          </p:cNvSpPr>
          <p:nvPr/>
        </p:nvSpPr>
        <p:spPr>
          <a:xfrm>
            <a:off x="3465095" y="6183306"/>
            <a:ext cx="5241063" cy="31726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501254" lvl="2" indent="-230981">
              <a:lnSpc>
                <a:spcPct val="115000"/>
              </a:lnSpc>
              <a:spcAft>
                <a:spcPts val="1350"/>
              </a:spcAft>
              <a:buClr>
                <a:schemeClr val="bg1">
                  <a:lumMod val="75000"/>
                </a:schemeClr>
              </a:buClr>
            </a:pPr>
            <a:r>
              <a:rPr lang="en-GB" sz="900" dirty="0">
                <a:hlinkClick r:id="rId3"/>
              </a:rPr>
              <a:t>https://www.england.nhs.uk/wp-content/uploads/2018/08/national-genomic-test-directory-faqs.pdf</a:t>
            </a:r>
            <a:endParaRPr lang="en-GB" sz="900" dirty="0"/>
          </a:p>
        </p:txBody>
      </p:sp>
      <p:sp>
        <p:nvSpPr>
          <p:cNvPr id="6" name="Title 1"/>
          <p:cNvSpPr txBox="1">
            <a:spLocks/>
          </p:cNvSpPr>
          <p:nvPr/>
        </p:nvSpPr>
        <p:spPr>
          <a:xfrm>
            <a:off x="628651" y="0"/>
            <a:ext cx="7886699" cy="11328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GB" sz="4000" dirty="0" smtClean="0">
                <a:solidFill>
                  <a:srgbClr val="0070C0"/>
                </a:solidFill>
                <a:effectLst>
                  <a:outerShdw blurRad="38100" dist="38100" dir="2700000" algn="tl">
                    <a:srgbClr val="000000">
                      <a:alpha val="43137"/>
                    </a:srgbClr>
                  </a:outerShdw>
                </a:effectLst>
                <a:latin typeface="+mn-lt"/>
              </a:rPr>
              <a:t>The National </a:t>
            </a:r>
            <a:r>
              <a:rPr lang="en-GB" sz="4000" dirty="0">
                <a:solidFill>
                  <a:srgbClr val="0070C0"/>
                </a:solidFill>
                <a:effectLst>
                  <a:outerShdw blurRad="38100" dist="38100" dir="2700000" algn="tl">
                    <a:srgbClr val="000000">
                      <a:alpha val="43137"/>
                    </a:srgbClr>
                  </a:outerShdw>
                </a:effectLst>
                <a:latin typeface="+mn-lt"/>
              </a:rPr>
              <a:t>Genomic </a:t>
            </a:r>
            <a:r>
              <a:rPr lang="en-GB" sz="4000" dirty="0" smtClean="0">
                <a:solidFill>
                  <a:srgbClr val="0070C0"/>
                </a:solidFill>
                <a:effectLst>
                  <a:outerShdw blurRad="38100" dist="38100" dir="2700000" algn="tl">
                    <a:srgbClr val="000000">
                      <a:alpha val="43137"/>
                    </a:srgbClr>
                  </a:outerShdw>
                </a:effectLst>
                <a:latin typeface="+mn-lt"/>
              </a:rPr>
              <a:t>TD</a:t>
            </a:r>
            <a:endParaRPr lang="en-GB" sz="4000" dirty="0">
              <a:solidFill>
                <a:srgbClr val="0070C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41339426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just">
              <a:buNone/>
            </a:pPr>
            <a:r>
              <a:rPr lang="en-GB" dirty="0"/>
              <a:t>How to order from the </a:t>
            </a:r>
            <a:r>
              <a:rPr lang="en-GB" dirty="0" smtClean="0"/>
              <a:t>TD and </a:t>
            </a:r>
            <a:r>
              <a:rPr lang="en-GB" dirty="0"/>
              <a:t>how to consent for genomic tests are described in separate modules:</a:t>
            </a:r>
          </a:p>
          <a:p>
            <a:pPr algn="just"/>
            <a:r>
              <a:rPr lang="en-GB" dirty="0"/>
              <a:t>NTGHL_002 Ordering from the Test Directory</a:t>
            </a:r>
          </a:p>
          <a:p>
            <a:pPr algn="just"/>
            <a:r>
              <a:rPr lang="en-GB" dirty="0"/>
              <a:t>NTGHL_003 Whole Genome Sequencing consent.</a:t>
            </a:r>
            <a:endParaRPr lang="en-GB" dirty="0">
              <a:solidFill>
                <a:srgbClr val="000000"/>
              </a:solidFill>
              <a:latin typeface="Calibri" panose="020F0502020204030204" pitchFamily="34" charset="0"/>
            </a:endParaRPr>
          </a:p>
          <a:p>
            <a:pPr marL="0" indent="0" algn="just">
              <a:buNone/>
            </a:pPr>
            <a:endParaRPr lang="en-GB" dirty="0">
              <a:solidFill>
                <a:srgbClr val="000000"/>
              </a:solidFill>
              <a:latin typeface="Calibri" panose="020F0502020204030204" pitchFamily="34" charset="0"/>
            </a:endParaRPr>
          </a:p>
          <a:p>
            <a:pPr marL="0" indent="0" algn="just">
              <a:buNone/>
            </a:pPr>
            <a:endParaRPr lang="en-GB" dirty="0"/>
          </a:p>
        </p:txBody>
      </p:sp>
      <p:sp>
        <p:nvSpPr>
          <p:cNvPr id="4" name="Title 1"/>
          <p:cNvSpPr txBox="1">
            <a:spLocks/>
          </p:cNvSpPr>
          <p:nvPr/>
        </p:nvSpPr>
        <p:spPr>
          <a:xfrm>
            <a:off x="628651" y="0"/>
            <a:ext cx="7886699" cy="11328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GB" sz="4000" dirty="0" smtClean="0">
                <a:solidFill>
                  <a:srgbClr val="0070C0"/>
                </a:solidFill>
                <a:effectLst>
                  <a:outerShdw blurRad="38100" dist="38100" dir="2700000" algn="tl">
                    <a:srgbClr val="000000">
                      <a:alpha val="43137"/>
                    </a:srgbClr>
                  </a:outerShdw>
                </a:effectLst>
                <a:latin typeface="+mn-lt"/>
              </a:rPr>
              <a:t>The National </a:t>
            </a:r>
            <a:r>
              <a:rPr lang="en-GB" sz="4000" dirty="0">
                <a:solidFill>
                  <a:srgbClr val="0070C0"/>
                </a:solidFill>
                <a:effectLst>
                  <a:outerShdw blurRad="38100" dist="38100" dir="2700000" algn="tl">
                    <a:srgbClr val="000000">
                      <a:alpha val="43137"/>
                    </a:srgbClr>
                  </a:outerShdw>
                </a:effectLst>
                <a:latin typeface="+mn-lt"/>
              </a:rPr>
              <a:t>Genomic </a:t>
            </a:r>
            <a:r>
              <a:rPr lang="en-GB" sz="4000" dirty="0" smtClean="0">
                <a:solidFill>
                  <a:srgbClr val="0070C0"/>
                </a:solidFill>
                <a:effectLst>
                  <a:outerShdw blurRad="38100" dist="38100" dir="2700000" algn="tl">
                    <a:srgbClr val="000000">
                      <a:alpha val="43137"/>
                    </a:srgbClr>
                  </a:outerShdw>
                </a:effectLst>
                <a:latin typeface="+mn-lt"/>
              </a:rPr>
              <a:t>TD</a:t>
            </a:r>
            <a:endParaRPr lang="en-GB" sz="4000" dirty="0">
              <a:solidFill>
                <a:srgbClr val="0070C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855397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242" y="0"/>
            <a:ext cx="8433881" cy="1371600"/>
          </a:xfrm>
        </p:spPr>
        <p:txBody>
          <a:bodyPr>
            <a:normAutofit/>
          </a:bodyPr>
          <a:lstStyle/>
          <a:p>
            <a:pPr algn="ctr"/>
            <a:r>
              <a:rPr lang="en-GB" sz="4000" dirty="0">
                <a:solidFill>
                  <a:schemeClr val="accent1">
                    <a:lumMod val="75000"/>
                  </a:schemeClr>
                </a:solidFill>
                <a:effectLst>
                  <a:outerShdw blurRad="38100" dist="38100" dir="2700000" algn="tl">
                    <a:srgbClr val="000000">
                      <a:alpha val="43137"/>
                    </a:srgbClr>
                  </a:outerShdw>
                </a:effectLst>
                <a:latin typeface="+mn-lt"/>
              </a:rPr>
              <a:t>Cross-cutting </a:t>
            </a:r>
            <a:r>
              <a:rPr lang="en-GB" sz="4000" dirty="0" smtClean="0">
                <a:solidFill>
                  <a:schemeClr val="accent1">
                    <a:lumMod val="75000"/>
                  </a:schemeClr>
                </a:solidFill>
                <a:effectLst>
                  <a:outerShdw blurRad="38100" dist="38100" dir="2700000" algn="tl">
                    <a:srgbClr val="000000">
                      <a:alpha val="43137"/>
                    </a:srgbClr>
                  </a:outerShdw>
                </a:effectLst>
                <a:latin typeface="+mn-lt"/>
              </a:rPr>
              <a:t>themes:                 delivering the NHS genome vision</a:t>
            </a:r>
            <a:endParaRPr lang="en-GB" sz="4000" dirty="0">
              <a:solidFill>
                <a:schemeClr val="accent1">
                  <a:lumMod val="75000"/>
                </a:schemeClr>
              </a:solidFill>
              <a:effectLst>
                <a:outerShdw blurRad="38100" dist="38100" dir="2700000" algn="tl">
                  <a:srgbClr val="000000">
                    <a:alpha val="43137"/>
                  </a:srgbClr>
                </a:outerShdw>
              </a:effectLst>
              <a:latin typeface="+mn-lt"/>
            </a:endParaRPr>
          </a:p>
        </p:txBody>
      </p:sp>
      <p:pic>
        <p:nvPicPr>
          <p:cNvPr id="4" name="Content Placeholder 3"/>
          <p:cNvPicPr>
            <a:picLocks noGrp="1" noChangeAspect="1"/>
          </p:cNvPicPr>
          <p:nvPr>
            <p:ph idx="1"/>
          </p:nvPr>
        </p:nvPicPr>
        <p:blipFill rotWithShape="1">
          <a:blip r:embed="rId3"/>
          <a:srcRect t="12541" b="3789"/>
          <a:stretch/>
        </p:blipFill>
        <p:spPr>
          <a:xfrm>
            <a:off x="1324582" y="2344366"/>
            <a:ext cx="6553200" cy="1984443"/>
          </a:xfrm>
          <a:prstGeom prst="rect">
            <a:avLst/>
          </a:prstGeom>
        </p:spPr>
      </p:pic>
      <p:sp>
        <p:nvSpPr>
          <p:cNvPr id="6" name="Left-Right Arrow 5"/>
          <p:cNvSpPr/>
          <p:nvPr/>
        </p:nvSpPr>
        <p:spPr>
          <a:xfrm>
            <a:off x="1167320" y="4771652"/>
            <a:ext cx="6710462" cy="724476"/>
          </a:xfrm>
          <a:prstGeom prst="leftRightArrow">
            <a:avLst/>
          </a:prstGeom>
        </p:spPr>
        <p:style>
          <a:lnRef idx="0">
            <a:schemeClr val="lt1">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dk1">
              <a:hueOff val="0"/>
              <a:satOff val="0"/>
              <a:lumOff val="0"/>
              <a:alphaOff val="0"/>
            </a:schemeClr>
          </a:fontRef>
        </p:style>
      </p:sp>
      <p:sp>
        <p:nvSpPr>
          <p:cNvPr id="7" name="TextBox 6"/>
          <p:cNvSpPr txBox="1"/>
          <p:nvPr/>
        </p:nvSpPr>
        <p:spPr>
          <a:xfrm>
            <a:off x="1517515" y="4970834"/>
            <a:ext cx="6001965" cy="369332"/>
          </a:xfrm>
          <a:prstGeom prst="rect">
            <a:avLst/>
          </a:prstGeom>
          <a:noFill/>
        </p:spPr>
        <p:txBody>
          <a:bodyPr wrap="square" rtlCol="0">
            <a:spAutoFit/>
          </a:bodyPr>
          <a:lstStyle/>
          <a:p>
            <a:pPr algn="ctr"/>
            <a:r>
              <a:rPr lang="en-GB" dirty="0" smtClean="0">
                <a:effectLst>
                  <a:outerShdw blurRad="38100" dist="38100" dir="2700000" algn="tl">
                    <a:srgbClr val="000000">
                      <a:alpha val="43137"/>
                    </a:srgbClr>
                  </a:outerShdw>
                </a:effectLst>
              </a:rPr>
              <a:t>The three strategic pillars are</a:t>
            </a:r>
            <a:r>
              <a:rPr lang="en-GB" dirty="0">
                <a:effectLst>
                  <a:outerShdw blurRad="38100" dist="38100" dir="2700000" algn="tl">
                    <a:srgbClr val="000000">
                      <a:alpha val="43137"/>
                    </a:srgbClr>
                  </a:outerShdw>
                </a:effectLst>
              </a:rPr>
              <a:t> </a:t>
            </a:r>
            <a:r>
              <a:rPr lang="en-GB" dirty="0" smtClean="0">
                <a:effectLst>
                  <a:outerShdw blurRad="38100" dist="38100" dir="2700000" algn="tl">
                    <a:srgbClr val="000000">
                      <a:alpha val="43137"/>
                    </a:srgbClr>
                  </a:outerShdw>
                </a:effectLst>
              </a:rPr>
              <a:t>supported by five thematic areas</a:t>
            </a:r>
            <a:endParaRPr lang="en-GB" dirty="0"/>
          </a:p>
        </p:txBody>
      </p:sp>
    </p:spTree>
    <p:extLst>
      <p:ext uri="{BB962C8B-B14F-4D97-AF65-F5344CB8AC3E}">
        <p14:creationId xmlns:p14="http://schemas.microsoft.com/office/powerpoint/2010/main" val="3005820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242" y="0"/>
            <a:ext cx="8433881" cy="865762"/>
          </a:xfrm>
        </p:spPr>
        <p:txBody>
          <a:bodyPr>
            <a:normAutofit/>
          </a:bodyPr>
          <a:lstStyle/>
          <a:p>
            <a:pPr algn="ctr"/>
            <a:r>
              <a:rPr lang="en-GB" sz="4000" dirty="0">
                <a:solidFill>
                  <a:schemeClr val="accent1">
                    <a:lumMod val="75000"/>
                  </a:schemeClr>
                </a:solidFill>
                <a:effectLst>
                  <a:outerShdw blurRad="38100" dist="38100" dir="2700000" algn="tl">
                    <a:srgbClr val="000000">
                      <a:alpha val="43137"/>
                    </a:srgbClr>
                  </a:outerShdw>
                </a:effectLst>
                <a:latin typeface="+mn-lt"/>
              </a:rPr>
              <a:t>Cross-cutting </a:t>
            </a:r>
            <a:r>
              <a:rPr lang="en-GB" sz="4000" dirty="0" smtClean="0">
                <a:solidFill>
                  <a:schemeClr val="accent1">
                    <a:lumMod val="75000"/>
                  </a:schemeClr>
                </a:solidFill>
                <a:effectLst>
                  <a:outerShdw blurRad="38100" dist="38100" dir="2700000" algn="tl">
                    <a:srgbClr val="000000">
                      <a:alpha val="43137"/>
                    </a:srgbClr>
                  </a:outerShdw>
                </a:effectLst>
                <a:latin typeface="+mn-lt"/>
              </a:rPr>
              <a:t>themes</a:t>
            </a:r>
            <a:r>
              <a:rPr lang="en-GB" sz="4000" dirty="0">
                <a:solidFill>
                  <a:schemeClr val="accent1">
                    <a:lumMod val="75000"/>
                  </a:schemeClr>
                </a:solidFill>
                <a:effectLst>
                  <a:outerShdw blurRad="38100" dist="38100" dir="2700000" algn="tl">
                    <a:srgbClr val="000000">
                      <a:alpha val="43137"/>
                    </a:srgbClr>
                  </a:outerShdw>
                </a:effectLst>
                <a:latin typeface="+mn-lt"/>
              </a:rPr>
              <a:t>: </a:t>
            </a:r>
            <a:r>
              <a:rPr lang="en-GB" sz="4000" dirty="0" smtClean="0">
                <a:solidFill>
                  <a:schemeClr val="accent1">
                    <a:lumMod val="75000"/>
                  </a:schemeClr>
                </a:solidFill>
                <a:effectLst>
                  <a:outerShdw blurRad="38100" dist="38100" dir="2700000" algn="tl">
                    <a:srgbClr val="000000">
                      <a:alpha val="43137"/>
                    </a:srgbClr>
                  </a:outerShdw>
                </a:effectLst>
                <a:latin typeface="+mn-lt"/>
              </a:rPr>
              <a:t>the </a:t>
            </a:r>
            <a:r>
              <a:rPr lang="en-GB" sz="4000" dirty="0">
                <a:solidFill>
                  <a:schemeClr val="accent1">
                    <a:lumMod val="75000"/>
                  </a:schemeClr>
                </a:solidFill>
                <a:effectLst>
                  <a:outerShdw blurRad="38100" dist="38100" dir="2700000" algn="tl">
                    <a:srgbClr val="000000">
                      <a:alpha val="43137"/>
                    </a:srgbClr>
                  </a:outerShdw>
                </a:effectLst>
                <a:latin typeface="+mn-lt"/>
              </a:rPr>
              <a:t>GMS Alliance</a:t>
            </a:r>
          </a:p>
        </p:txBody>
      </p:sp>
      <p:sp>
        <p:nvSpPr>
          <p:cNvPr id="5" name="TextBox 4"/>
          <p:cNvSpPr txBox="1"/>
          <p:nvPr/>
        </p:nvSpPr>
        <p:spPr>
          <a:xfrm>
            <a:off x="651753" y="1400783"/>
            <a:ext cx="8166370" cy="4524315"/>
          </a:xfrm>
          <a:prstGeom prst="rect">
            <a:avLst/>
          </a:prstGeom>
          <a:noFill/>
        </p:spPr>
        <p:txBody>
          <a:bodyPr wrap="square" rtlCol="0">
            <a:spAutoFit/>
          </a:bodyPr>
          <a:lstStyle/>
          <a:p>
            <a:r>
              <a:rPr lang="en-GB" dirty="0" smtClean="0">
                <a:solidFill>
                  <a:srgbClr val="0070C0"/>
                </a:solidFill>
              </a:rPr>
              <a:t>Theme B: Workforce </a:t>
            </a:r>
            <a:r>
              <a:rPr lang="en-GB" dirty="0">
                <a:solidFill>
                  <a:srgbClr val="0070C0"/>
                </a:solidFill>
              </a:rPr>
              <a:t>development and engagement with genomics through training, education and new standards of care</a:t>
            </a:r>
            <a:r>
              <a:rPr lang="en-GB" dirty="0" smtClean="0">
                <a:solidFill>
                  <a:srgbClr val="0070C0"/>
                </a:solidFill>
              </a:rPr>
              <a:t>.</a:t>
            </a:r>
          </a:p>
          <a:p>
            <a:endParaRPr lang="en-GB" dirty="0">
              <a:solidFill>
                <a:srgbClr val="0070C0"/>
              </a:solidFill>
            </a:endParaRPr>
          </a:p>
          <a:p>
            <a:pPr marL="285750" indent="-285750">
              <a:buFont typeface="Arial" panose="020B0604020202020204" pitchFamily="34" charset="0"/>
              <a:buChar char="•"/>
            </a:pPr>
            <a:r>
              <a:rPr lang="en-GB" dirty="0"/>
              <a:t>Delivery of the full benefits of genomics within healthcare is dependent upon having staff who are confident in understanding, interpreting and </a:t>
            </a:r>
            <a:r>
              <a:rPr lang="en-GB" dirty="0" smtClean="0"/>
              <a:t>communicating </a:t>
            </a:r>
            <a:r>
              <a:rPr lang="en-GB" dirty="0"/>
              <a:t>genomic results and analyses, and with the appropriate knowledge and skills. </a:t>
            </a: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A genomic </a:t>
            </a:r>
            <a:r>
              <a:rPr lang="en-GB" dirty="0"/>
              <a:t>healthcare system </a:t>
            </a:r>
            <a:r>
              <a:rPr lang="en-GB" dirty="0" smtClean="0"/>
              <a:t>cannot be realised without </a:t>
            </a:r>
            <a:r>
              <a:rPr lang="en-GB" dirty="0"/>
              <a:t>giving those who care for patients the skills and tools to do their jobs effectively. </a:t>
            </a:r>
          </a:p>
          <a:p>
            <a:pPr marL="285750" indent="-285750">
              <a:buFont typeface="Arial" panose="020B0604020202020204" pitchFamily="34" charset="0"/>
              <a:buChar char="•"/>
            </a:pPr>
            <a:endParaRPr lang="en-GB" dirty="0" smtClean="0"/>
          </a:p>
          <a:p>
            <a:pPr marL="285750" indent="-285750" algn="just">
              <a:buFont typeface="Arial" panose="020B0604020202020204" pitchFamily="34" charset="0"/>
              <a:buChar char="•"/>
            </a:pPr>
            <a:r>
              <a:rPr lang="en-GB" dirty="0" smtClean="0"/>
              <a:t>Within the NHS in England key leadership positions in genomics have been funded.  </a:t>
            </a:r>
            <a:r>
              <a:rPr lang="en-GB" dirty="0" smtClean="0">
                <a:solidFill>
                  <a:srgbClr val="0070C0"/>
                </a:solidFill>
              </a:rPr>
              <a:t>Subsequently in December </a:t>
            </a:r>
            <a:r>
              <a:rPr lang="en-GB" dirty="0">
                <a:solidFill>
                  <a:srgbClr val="0070C0"/>
                </a:solidFill>
              </a:rPr>
              <a:t>2020 the seven GMS Alliances were </a:t>
            </a:r>
            <a:r>
              <a:rPr lang="en-GB" dirty="0" smtClean="0">
                <a:solidFill>
                  <a:srgbClr val="0070C0"/>
                </a:solidFill>
              </a:rPr>
              <a:t>launched. </a:t>
            </a:r>
            <a:r>
              <a:rPr lang="en-GB" dirty="0" err="1"/>
              <a:t>M</a:t>
            </a:r>
            <a:r>
              <a:rPr lang="en-GB" dirty="0" err="1" smtClean="0"/>
              <a:t>ultiprofessional</a:t>
            </a:r>
            <a:r>
              <a:rPr lang="en-GB" dirty="0" smtClean="0"/>
              <a:t> clinical leads and </a:t>
            </a:r>
            <a:r>
              <a:rPr lang="en-GB" dirty="0"/>
              <a:t>champions will oversee and coordinate the embedding of genomics into mainstream clinical care and the link with personalised medicine.</a:t>
            </a:r>
            <a:endParaRPr lang="en-GB" dirty="0" smtClean="0"/>
          </a:p>
          <a:p>
            <a:endParaRPr lang="en-GB" dirty="0">
              <a:solidFill>
                <a:srgbClr val="0070C0"/>
              </a:solidFill>
            </a:endParaRPr>
          </a:p>
        </p:txBody>
      </p:sp>
      <p:sp>
        <p:nvSpPr>
          <p:cNvPr id="8" name="TextBox 7"/>
          <p:cNvSpPr txBox="1"/>
          <p:nvPr/>
        </p:nvSpPr>
        <p:spPr>
          <a:xfrm>
            <a:off x="2354094" y="6240508"/>
            <a:ext cx="6634264" cy="400110"/>
          </a:xfrm>
          <a:prstGeom prst="rect">
            <a:avLst/>
          </a:prstGeom>
          <a:noFill/>
        </p:spPr>
        <p:txBody>
          <a:bodyPr wrap="square" rtlCol="0">
            <a:spAutoFit/>
          </a:bodyPr>
          <a:lstStyle/>
          <a:p>
            <a:r>
              <a:rPr lang="en-GB" sz="1000" dirty="0">
                <a:hlinkClick r:id="rId3"/>
              </a:rPr>
              <a:t>https://www.england.nhs.uk/blog/nhs-genomic-medicine-service-alliances-to-help-embed-genomics-into-patient-care-pathways</a:t>
            </a:r>
            <a:r>
              <a:rPr lang="en-GB" sz="1000" dirty="0" smtClean="0">
                <a:hlinkClick r:id="rId3"/>
              </a:rPr>
              <a:t>/</a:t>
            </a:r>
            <a:r>
              <a:rPr lang="en-GB" sz="1000" dirty="0" smtClean="0"/>
              <a:t> </a:t>
            </a:r>
            <a:endParaRPr lang="en-GB" sz="1000" dirty="0"/>
          </a:p>
        </p:txBody>
      </p:sp>
      <p:sp>
        <p:nvSpPr>
          <p:cNvPr id="9" name="Footer Placeholder 3">
            <a:extLst>
              <a:ext uri="{FF2B5EF4-FFF2-40B4-BE49-F238E27FC236}">
                <a16:creationId xmlns:a16="http://schemas.microsoft.com/office/drawing/2014/main" id="{0AE3112C-A960-4085-94FA-7491EBEEA665}"/>
              </a:ext>
            </a:extLst>
          </p:cNvPr>
          <p:cNvSpPr>
            <a:spLocks noGrp="1"/>
          </p:cNvSpPr>
          <p:nvPr>
            <p:ph type="ftr" sz="quarter" idx="4294967295"/>
          </p:nvPr>
        </p:nvSpPr>
        <p:spPr>
          <a:xfrm>
            <a:off x="437844" y="6240508"/>
            <a:ext cx="2348031" cy="317263"/>
          </a:xfrm>
          <a:prstGeom prst="rect">
            <a:avLst/>
          </a:prstGeom>
        </p:spPr>
        <p:txBody>
          <a:bodyPr/>
          <a:lstStyle/>
          <a:p>
            <a:pPr algn="l"/>
            <a:r>
              <a:rPr lang="en-GB" sz="900" dirty="0">
                <a:solidFill>
                  <a:schemeClr val="bg1">
                    <a:lumMod val="65000"/>
                  </a:schemeClr>
                </a:solidFill>
                <a:latin typeface="Arial" panose="020B0604020202020204" pitchFamily="34" charset="0"/>
                <a:cs typeface="Arial" panose="020B0604020202020204" pitchFamily="34" charset="0"/>
              </a:rPr>
              <a:t>NTGLH001 – NHS GMS</a:t>
            </a:r>
            <a:endParaRPr lang="en-US"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6600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0773"/>
            <a:ext cx="8435296" cy="648072"/>
          </a:xfrm>
        </p:spPr>
        <p:txBody>
          <a:bodyPr>
            <a:noAutofit/>
          </a:bodyPr>
          <a:lstStyle/>
          <a:p>
            <a:r>
              <a:rPr lang="en-GB" sz="4000" dirty="0">
                <a:solidFill>
                  <a:schemeClr val="accent1">
                    <a:lumMod val="75000"/>
                  </a:schemeClr>
                </a:solidFill>
                <a:effectLst>
                  <a:outerShdw blurRad="38100" dist="38100" dir="2700000" algn="tl">
                    <a:srgbClr val="000000">
                      <a:alpha val="43137"/>
                    </a:srgbClr>
                  </a:outerShdw>
                </a:effectLst>
                <a:latin typeface="+mn-lt"/>
              </a:rPr>
              <a:t/>
            </a:r>
            <a:br>
              <a:rPr lang="en-GB" sz="4000" dirty="0">
                <a:solidFill>
                  <a:schemeClr val="accent1">
                    <a:lumMod val="75000"/>
                  </a:schemeClr>
                </a:solidFill>
                <a:effectLst>
                  <a:outerShdw blurRad="38100" dist="38100" dir="2700000" algn="tl">
                    <a:srgbClr val="000000">
                      <a:alpha val="43137"/>
                    </a:srgbClr>
                  </a:outerShdw>
                </a:effectLst>
                <a:latin typeface="+mn-lt"/>
              </a:rPr>
            </a:br>
            <a:r>
              <a:rPr lang="en-GB" sz="4000" dirty="0">
                <a:solidFill>
                  <a:schemeClr val="accent1">
                    <a:lumMod val="75000"/>
                  </a:schemeClr>
                </a:solidFill>
                <a:effectLst>
                  <a:outerShdw blurRad="38100" dist="38100" dir="2700000" algn="tl">
                    <a:srgbClr val="000000">
                      <a:alpha val="43137"/>
                    </a:srgbClr>
                  </a:outerShdw>
                </a:effectLst>
                <a:latin typeface="+mn-lt"/>
              </a:rPr>
              <a:t>A</a:t>
            </a:r>
            <a:r>
              <a:rPr lang="en-GB" sz="4000" dirty="0" smtClean="0">
                <a:solidFill>
                  <a:schemeClr val="accent1">
                    <a:lumMod val="75000"/>
                  </a:schemeClr>
                </a:solidFill>
                <a:effectLst>
                  <a:outerShdw blurRad="38100" dist="38100" dir="2700000" algn="tl">
                    <a:srgbClr val="000000">
                      <a:alpha val="43137"/>
                    </a:srgbClr>
                  </a:outerShdw>
                </a:effectLst>
                <a:latin typeface="+mn-lt"/>
              </a:rPr>
              <a:t>dvice </a:t>
            </a:r>
            <a:r>
              <a:rPr lang="en-GB" sz="4000" dirty="0">
                <a:solidFill>
                  <a:schemeClr val="accent1">
                    <a:lumMod val="75000"/>
                  </a:schemeClr>
                </a:solidFill>
                <a:effectLst>
                  <a:outerShdw blurRad="38100" dist="38100" dir="2700000" algn="tl">
                    <a:srgbClr val="000000">
                      <a:alpha val="43137"/>
                    </a:srgbClr>
                  </a:outerShdw>
                </a:effectLst>
                <a:latin typeface="+mn-lt"/>
              </a:rPr>
              <a:t>and </a:t>
            </a:r>
            <a:r>
              <a:rPr lang="en-GB" sz="4000" dirty="0" smtClean="0">
                <a:solidFill>
                  <a:schemeClr val="accent1">
                    <a:lumMod val="75000"/>
                  </a:schemeClr>
                </a:solidFill>
                <a:effectLst>
                  <a:outerShdw blurRad="38100" dist="38100" dir="2700000" algn="tl">
                    <a:srgbClr val="000000">
                      <a:alpha val="43137"/>
                    </a:srgbClr>
                  </a:outerShdw>
                </a:effectLst>
                <a:latin typeface="+mn-lt"/>
              </a:rPr>
              <a:t>educational </a:t>
            </a:r>
            <a:r>
              <a:rPr lang="en-GB" sz="4000" dirty="0">
                <a:solidFill>
                  <a:schemeClr val="accent1">
                    <a:lumMod val="75000"/>
                  </a:schemeClr>
                </a:solidFill>
                <a:effectLst>
                  <a:outerShdw blurRad="38100" dist="38100" dir="2700000" algn="tl">
                    <a:srgbClr val="000000">
                      <a:alpha val="43137"/>
                    </a:srgbClr>
                  </a:outerShdw>
                </a:effectLst>
                <a:latin typeface="+mn-lt"/>
              </a:rPr>
              <a:t>resources</a:t>
            </a:r>
            <a:br>
              <a:rPr lang="en-GB" sz="4000" dirty="0">
                <a:solidFill>
                  <a:schemeClr val="accent1">
                    <a:lumMod val="75000"/>
                  </a:schemeClr>
                </a:solidFill>
                <a:effectLst>
                  <a:outerShdw blurRad="38100" dist="38100" dir="2700000" algn="tl">
                    <a:srgbClr val="000000">
                      <a:alpha val="43137"/>
                    </a:srgbClr>
                  </a:outerShdw>
                </a:effectLst>
                <a:latin typeface="+mn-lt"/>
              </a:rPr>
            </a:br>
            <a:endParaRPr lang="en-GB" sz="4000" dirty="0">
              <a:solidFill>
                <a:schemeClr val="accent1">
                  <a:lumMod val="75000"/>
                </a:schemeClr>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p:txBody>
          <a:bodyPr>
            <a:normAutofit fontScale="85000" lnSpcReduction="20000"/>
          </a:bodyPr>
          <a:lstStyle/>
          <a:p>
            <a:pPr marL="0" indent="0">
              <a:buNone/>
            </a:pPr>
            <a:r>
              <a:rPr lang="en-GB" b="1" dirty="0"/>
              <a:t>North Thames Genomic Laboratory Hub</a:t>
            </a:r>
            <a:endParaRPr lang="en-GB" dirty="0"/>
          </a:p>
          <a:p>
            <a:pPr marL="0" indent="0"/>
            <a:r>
              <a:rPr lang="en-GB" dirty="0"/>
              <a:t>    Follow us: </a:t>
            </a:r>
            <a:r>
              <a:rPr lang="en-GB" dirty="0">
                <a:solidFill>
                  <a:srgbClr val="0070C0"/>
                </a:solidFill>
              </a:rPr>
              <a:t>@</a:t>
            </a:r>
            <a:r>
              <a:rPr lang="en-GB" dirty="0" err="1">
                <a:solidFill>
                  <a:srgbClr val="0070C0"/>
                </a:solidFill>
              </a:rPr>
              <a:t>NorthThamesGLH</a:t>
            </a:r>
            <a:endParaRPr lang="en-GB" dirty="0">
              <a:solidFill>
                <a:srgbClr val="0070C0"/>
              </a:solidFill>
            </a:endParaRPr>
          </a:p>
          <a:p>
            <a:pPr marL="0" indent="0"/>
            <a:r>
              <a:rPr lang="en-GB" dirty="0"/>
              <a:t>    Contact us at: </a:t>
            </a:r>
            <a:r>
              <a:rPr lang="en-GB" dirty="0">
                <a:solidFill>
                  <a:srgbClr val="0070C0"/>
                </a:solidFill>
              </a:rPr>
              <a:t>gos-tr.norththamesglh@nhs.net </a:t>
            </a:r>
          </a:p>
          <a:p>
            <a:pPr marL="0" indent="0">
              <a:buNone/>
            </a:pPr>
            <a:r>
              <a:rPr lang="en-GB" dirty="0"/>
              <a:t> </a:t>
            </a:r>
          </a:p>
          <a:p>
            <a:pPr marL="0" indent="0">
              <a:buNone/>
            </a:pPr>
            <a:r>
              <a:rPr lang="en-GB" b="1" dirty="0"/>
              <a:t>Further </a:t>
            </a:r>
            <a:r>
              <a:rPr lang="en-GB" b="1" dirty="0" smtClean="0"/>
              <a:t>education</a:t>
            </a:r>
          </a:p>
          <a:p>
            <a:r>
              <a:rPr lang="en-GB" u="sng" dirty="0" smtClean="0">
                <a:hlinkClick r:id="rId3"/>
              </a:rPr>
              <a:t>https</a:t>
            </a:r>
            <a:r>
              <a:rPr lang="en-GB" u="sng" dirty="0">
                <a:hlinkClick r:id="rId3"/>
              </a:rPr>
              <a:t>://www.genomicseducation.hee.nhs.uk</a:t>
            </a:r>
            <a:r>
              <a:rPr lang="en-GB" u="sng" dirty="0" smtClean="0">
                <a:hlinkClick r:id="rId3"/>
              </a:rPr>
              <a:t>/</a:t>
            </a:r>
            <a:endParaRPr lang="en-GB" u="sng" dirty="0" smtClean="0"/>
          </a:p>
          <a:p>
            <a:pPr marL="0" indent="0">
              <a:buNone/>
            </a:pPr>
            <a:r>
              <a:rPr lang="en-GB" dirty="0" smtClean="0"/>
              <a:t>   Free </a:t>
            </a:r>
            <a:r>
              <a:rPr lang="en-GB" dirty="0"/>
              <a:t>online course -5 weeks, 2 hours per </a:t>
            </a:r>
            <a:r>
              <a:rPr lang="en-GB" dirty="0" smtClean="0"/>
              <a:t>week</a:t>
            </a:r>
            <a:endParaRPr lang="en-GB" u="sng" dirty="0"/>
          </a:p>
          <a:p>
            <a:r>
              <a:rPr lang="en-GB" dirty="0">
                <a:hlinkClick r:id="rId4"/>
              </a:rPr>
              <a:t>https://www.genome.gov/about-genomics/fact-sheets</a:t>
            </a:r>
            <a:endParaRPr lang="en-GB" dirty="0"/>
          </a:p>
          <a:p>
            <a:r>
              <a:rPr lang="en-GB" u="sng" dirty="0">
                <a:hlinkClick r:id="rId5"/>
              </a:rPr>
              <a:t>https://</a:t>
            </a:r>
            <a:r>
              <a:rPr lang="en-GB" u="sng" dirty="0" smtClean="0">
                <a:hlinkClick r:id="rId5"/>
              </a:rPr>
              <a:t>www.futurelearn.com/courses/the-genomics-era</a:t>
            </a:r>
            <a:endParaRPr lang="en-GB" u="sng" dirty="0" smtClean="0"/>
          </a:p>
          <a:p>
            <a:r>
              <a:rPr lang="en-GB" dirty="0">
                <a:hlinkClick r:id="rId6"/>
              </a:rPr>
              <a:t>https://</a:t>
            </a:r>
            <a:r>
              <a:rPr lang="en-GB" dirty="0" smtClean="0">
                <a:hlinkClick r:id="rId6"/>
              </a:rPr>
              <a:t>geneticsunzipped.com/blog/2019/3/4/008-getting-ready-for-genomic-medicine</a:t>
            </a:r>
            <a:endParaRPr lang="en-GB" dirty="0"/>
          </a:p>
        </p:txBody>
      </p:sp>
    </p:spTree>
    <p:extLst>
      <p:ext uri="{BB962C8B-B14F-4D97-AF65-F5344CB8AC3E}">
        <p14:creationId xmlns:p14="http://schemas.microsoft.com/office/powerpoint/2010/main" val="39392861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 name="Shape 454"/>
          <p:cNvSpPr>
            <a:spLocks noGrp="1"/>
          </p:cNvSpPr>
          <p:nvPr>
            <p:ph type="title"/>
          </p:nvPr>
        </p:nvSpPr>
        <p:spPr>
          <a:xfrm>
            <a:off x="207608" y="330966"/>
            <a:ext cx="8229600" cy="723788"/>
          </a:xfrm>
          <a:prstGeom prst="rect">
            <a:avLst/>
          </a:prstGeom>
        </p:spPr>
        <p:txBody>
          <a:bodyPr>
            <a:noAutofit/>
          </a:bodyPr>
          <a:lstStyle/>
          <a:p>
            <a:r>
              <a:rPr lang="en-GB" sz="3800" dirty="0" smtClean="0">
                <a:solidFill>
                  <a:srgbClr val="0070C0"/>
                </a:solidFill>
                <a:effectLst>
                  <a:outerShdw blurRad="38100" dist="38100" dir="2700000" algn="tl">
                    <a:srgbClr val="000000">
                      <a:alpha val="43137"/>
                    </a:srgbClr>
                  </a:outerShdw>
                </a:effectLst>
                <a:latin typeface="+mn-lt"/>
              </a:rPr>
              <a:t>Contacts and information</a:t>
            </a:r>
            <a:r>
              <a:rPr lang="en-GB" sz="3800" dirty="0">
                <a:solidFill>
                  <a:srgbClr val="0070C0"/>
                </a:solidFill>
                <a:effectLst>
                  <a:outerShdw blurRad="38100" dist="38100" dir="2700000" algn="tl">
                    <a:srgbClr val="000000">
                      <a:alpha val="43137"/>
                    </a:srgbClr>
                  </a:outerShdw>
                </a:effectLst>
                <a:latin typeface="+mn-lt"/>
              </a:rPr>
              <a:t/>
            </a:r>
            <a:br>
              <a:rPr lang="en-GB" sz="3800" dirty="0">
                <a:solidFill>
                  <a:srgbClr val="0070C0"/>
                </a:solidFill>
                <a:effectLst>
                  <a:outerShdw blurRad="38100" dist="38100" dir="2700000" algn="tl">
                    <a:srgbClr val="000000">
                      <a:alpha val="43137"/>
                    </a:srgbClr>
                  </a:outerShdw>
                </a:effectLst>
                <a:latin typeface="+mn-lt"/>
              </a:rPr>
            </a:br>
            <a:endParaRPr sz="3800" dirty="0">
              <a:solidFill>
                <a:srgbClr val="0070C0"/>
              </a:solidFill>
              <a:effectLst>
                <a:outerShdw blurRad="38100" dist="38100" dir="2700000" algn="tl">
                  <a:srgbClr val="000000">
                    <a:alpha val="43137"/>
                  </a:srgbClr>
                </a:outerShdw>
              </a:effectLst>
              <a:latin typeface="+mn-lt"/>
            </a:endParaRPr>
          </a:p>
        </p:txBody>
      </p:sp>
      <p:sp>
        <p:nvSpPr>
          <p:cNvPr id="7" name="Shape 454"/>
          <p:cNvSpPr txBox="1">
            <a:spLocks/>
          </p:cNvSpPr>
          <p:nvPr/>
        </p:nvSpPr>
        <p:spPr>
          <a:xfrm>
            <a:off x="457200" y="116631"/>
            <a:ext cx="8229600" cy="74737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dirty="0">
              <a:solidFill>
                <a:schemeClr val="bg1"/>
              </a:solidFill>
            </a:endParaRPr>
          </a:p>
        </p:txBody>
      </p:sp>
      <p:pic>
        <p:nvPicPr>
          <p:cNvPr id="2051" name="Picture 3" descr="C:\Users\Mellir\AppData\Local\Microsoft\Windows\Temporary Internet Files\Content.IE5\EU7AD3KP\question-mark[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455" y="1023520"/>
            <a:ext cx="2388499" cy="249627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207608" y="3382202"/>
            <a:ext cx="4572000" cy="2585323"/>
          </a:xfrm>
          <a:prstGeom prst="rect">
            <a:avLst/>
          </a:prstGeom>
          <a:solidFill>
            <a:schemeClr val="bg1"/>
          </a:solidFill>
        </p:spPr>
        <p:txBody>
          <a:bodyPr>
            <a:spAutoFit/>
          </a:bodyPr>
          <a:lstStyle/>
          <a:p>
            <a:r>
              <a:rPr lang="en-US" dirty="0" smtClean="0"/>
              <a:t>For any queries please contact: </a:t>
            </a:r>
          </a:p>
          <a:p>
            <a:endParaRPr lang="en-US" dirty="0"/>
          </a:p>
          <a:p>
            <a:r>
              <a:rPr lang="en-GB" dirty="0"/>
              <a:t>North Thames GLH Education &amp; Training Lead: Corinne Trim </a:t>
            </a:r>
          </a:p>
          <a:p>
            <a:r>
              <a:rPr lang="en-GB" dirty="0"/>
              <a:t>corinne.trim@gosh.nhs.uk </a:t>
            </a:r>
            <a:endParaRPr lang="en-GB" dirty="0" smtClean="0"/>
          </a:p>
          <a:p>
            <a:endParaRPr lang="en-GB" dirty="0"/>
          </a:p>
          <a:p>
            <a:r>
              <a:rPr lang="en-US" dirty="0" smtClean="0"/>
              <a:t>Francesca </a:t>
            </a:r>
            <a:r>
              <a:rPr lang="en-US" dirty="0"/>
              <a:t>Faravelli, Consultant Clinical Geneticist</a:t>
            </a:r>
          </a:p>
          <a:p>
            <a:r>
              <a:rPr lang="en-US" dirty="0" smtClean="0"/>
              <a:t>Francesca.Faravelli@gosh.nhs.uk</a:t>
            </a:r>
            <a:endParaRPr lang="en-US" dirty="0"/>
          </a:p>
        </p:txBody>
      </p:sp>
      <p:sp>
        <p:nvSpPr>
          <p:cNvPr id="8" name="Rectangle 7"/>
          <p:cNvSpPr/>
          <p:nvPr/>
        </p:nvSpPr>
        <p:spPr>
          <a:xfrm>
            <a:off x="5007002" y="1951960"/>
            <a:ext cx="3854339" cy="3216265"/>
          </a:xfrm>
          <a:prstGeom prst="rect">
            <a:avLst/>
          </a:prstGeom>
          <a:solidFill>
            <a:schemeClr val="bg1"/>
          </a:solidFill>
        </p:spPr>
        <p:txBody>
          <a:bodyPr wrap="square">
            <a:spAutoFit/>
          </a:bodyPr>
          <a:lstStyle/>
          <a:p>
            <a:r>
              <a:rPr lang="en-GB" dirty="0"/>
              <a:t>Primary </a:t>
            </a:r>
            <a:r>
              <a:rPr lang="en-GB" dirty="0" smtClean="0"/>
              <a:t>author:</a:t>
            </a:r>
            <a:endParaRPr lang="en-GB" dirty="0"/>
          </a:p>
          <a:p>
            <a:r>
              <a:rPr lang="en-GB" dirty="0"/>
              <a:t>Shazia </a:t>
            </a:r>
            <a:r>
              <a:rPr lang="en-GB"/>
              <a:t>Mahamdallie</a:t>
            </a:r>
            <a:r>
              <a:rPr lang="en-GB" smtClean="0"/>
              <a:t>, </a:t>
            </a:r>
            <a:r>
              <a:rPr lang="en-GB" dirty="0"/>
              <a:t>Scientist, </a:t>
            </a:r>
            <a:r>
              <a:rPr lang="en-GB" dirty="0" smtClean="0"/>
              <a:t>GOSH</a:t>
            </a:r>
          </a:p>
          <a:p>
            <a:endParaRPr lang="en-GB" dirty="0"/>
          </a:p>
          <a:p>
            <a:r>
              <a:rPr lang="en-GB" dirty="0"/>
              <a:t>Includes slides adapted </a:t>
            </a:r>
            <a:r>
              <a:rPr lang="en-GB" dirty="0" smtClean="0"/>
              <a:t>from: </a:t>
            </a:r>
            <a:endParaRPr lang="en-GB" dirty="0"/>
          </a:p>
          <a:p>
            <a:r>
              <a:rPr lang="en-GB" dirty="0">
                <a:solidFill>
                  <a:srgbClr val="FF0000"/>
                </a:solidFill>
                <a:hlinkClick r:id="rId4"/>
              </a:rPr>
              <a:t>https://www.genomicseducation.hee.nhs.uk/supporting-the-nhs-genomic-medicine-service/</a:t>
            </a:r>
            <a:endParaRPr lang="en-GB" dirty="0">
              <a:solidFill>
                <a:srgbClr val="FF0000"/>
              </a:solidFill>
            </a:endParaRPr>
          </a:p>
          <a:p>
            <a:pPr>
              <a:spcBef>
                <a:spcPts val="600"/>
              </a:spcBef>
            </a:pPr>
            <a:r>
              <a:rPr lang="en-GB" dirty="0">
                <a:hlinkClick r:id="rId5"/>
              </a:rPr>
              <a:t>https://www.england.nhs.uk/wp-content/uploads/2018/08/national-genomic-test-directory-faqs.pdf</a:t>
            </a:r>
            <a:endParaRPr lang="en-GB" dirty="0"/>
          </a:p>
          <a:p>
            <a:endParaRPr lang="en-GB" dirty="0"/>
          </a:p>
        </p:txBody>
      </p:sp>
      <p:pic>
        <p:nvPicPr>
          <p:cNvPr id="12" name="Picture 11">
            <a:extLst>
              <a:ext uri="{FF2B5EF4-FFF2-40B4-BE49-F238E27FC236}">
                <a16:creationId xmlns:a16="http://schemas.microsoft.com/office/drawing/2014/main" id="{9CC2F236-6503-4FA1-9F67-BE6ABF503BD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04248" y="5445224"/>
            <a:ext cx="2057093" cy="1044603"/>
          </a:xfrm>
          <a:prstGeom prst="rect">
            <a:avLst/>
          </a:prstGeom>
        </p:spPr>
      </p:pic>
    </p:spTree>
    <p:extLst>
      <p:ext uri="{BB962C8B-B14F-4D97-AF65-F5344CB8AC3E}">
        <p14:creationId xmlns:p14="http://schemas.microsoft.com/office/powerpoint/2010/main" val="1235715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587" y="704759"/>
            <a:ext cx="7886700" cy="6022611"/>
          </a:xfrm>
        </p:spPr>
        <p:txBody>
          <a:bodyPr>
            <a:noAutofit/>
          </a:bodyPr>
          <a:lstStyle/>
          <a:p>
            <a:pPr algn="ctr"/>
            <a:r>
              <a:rPr lang="en-GB" sz="4000" smtClean="0">
                <a:solidFill>
                  <a:srgbClr val="0070C0"/>
                </a:solidFill>
                <a:effectLst>
                  <a:outerShdw blurRad="38100" dist="38100" dir="2700000" algn="tl">
                    <a:srgbClr val="000000">
                      <a:alpha val="43137"/>
                    </a:srgbClr>
                  </a:outerShdw>
                </a:effectLst>
                <a:latin typeface="+mn-lt"/>
              </a:rPr>
              <a:t>NTGLH_001 </a:t>
            </a:r>
            <a:r>
              <a:rPr lang="en-GB" sz="4000" dirty="0">
                <a:solidFill>
                  <a:srgbClr val="0070C0"/>
                </a:solidFill>
                <a:effectLst>
                  <a:outerShdw blurRad="38100" dist="38100" dir="2700000" algn="tl">
                    <a:srgbClr val="000000">
                      <a:alpha val="43137"/>
                    </a:srgbClr>
                  </a:outerShdw>
                </a:effectLst>
                <a:latin typeface="+mn-lt"/>
              </a:rPr>
              <a:t/>
            </a:r>
            <a:br>
              <a:rPr lang="en-GB" sz="4000" dirty="0">
                <a:solidFill>
                  <a:srgbClr val="0070C0"/>
                </a:solidFill>
                <a:effectLst>
                  <a:outerShdw blurRad="38100" dist="38100" dir="2700000" algn="tl">
                    <a:srgbClr val="000000">
                      <a:alpha val="43137"/>
                    </a:srgbClr>
                  </a:outerShdw>
                </a:effectLst>
                <a:latin typeface="+mn-lt"/>
              </a:rPr>
            </a:br>
            <a:r>
              <a:rPr lang="en-GB" sz="4000" dirty="0">
                <a:solidFill>
                  <a:srgbClr val="0070C0"/>
                </a:solidFill>
                <a:effectLst>
                  <a:outerShdw blurRad="38100" dist="38100" dir="2700000" algn="tl">
                    <a:srgbClr val="000000">
                      <a:alpha val="43137"/>
                    </a:srgbClr>
                  </a:outerShdw>
                </a:effectLst>
                <a:latin typeface="+mn-lt"/>
              </a:rPr>
              <a:t>The National Health Service’s (NHS)  Genomic Medicine Service (GMS)</a:t>
            </a:r>
            <a:br>
              <a:rPr lang="en-GB" sz="4000" dirty="0">
                <a:solidFill>
                  <a:srgbClr val="0070C0"/>
                </a:solidFill>
                <a:effectLst>
                  <a:outerShdw blurRad="38100" dist="38100" dir="2700000" algn="tl">
                    <a:srgbClr val="000000">
                      <a:alpha val="43137"/>
                    </a:srgbClr>
                  </a:outerShdw>
                </a:effectLst>
                <a:latin typeface="+mn-lt"/>
              </a:rPr>
            </a:br>
            <a:r>
              <a:rPr lang="en-GB" sz="4000" dirty="0">
                <a:effectLst>
                  <a:outerShdw blurRad="38100" dist="38100" dir="2700000" algn="tl">
                    <a:srgbClr val="000000">
                      <a:alpha val="43137"/>
                    </a:srgbClr>
                  </a:outerShdw>
                </a:effectLst>
                <a:latin typeface="+mn-lt"/>
              </a:rPr>
              <a:t/>
            </a:r>
            <a:br>
              <a:rPr lang="en-GB" sz="4000" dirty="0">
                <a:effectLst>
                  <a:outerShdw blurRad="38100" dist="38100" dir="2700000" algn="tl">
                    <a:srgbClr val="000000">
                      <a:alpha val="43137"/>
                    </a:srgbClr>
                  </a:outerShdw>
                </a:effectLst>
                <a:latin typeface="+mn-lt"/>
              </a:rPr>
            </a:br>
            <a:r>
              <a:rPr lang="en-GB" sz="4000" dirty="0">
                <a:solidFill>
                  <a:srgbClr val="0070C0"/>
                </a:solidFill>
                <a:effectLst>
                  <a:outerShdw blurRad="38100" dist="38100" dir="2700000" algn="tl">
                    <a:srgbClr val="000000">
                      <a:alpha val="43137"/>
                    </a:srgbClr>
                  </a:outerShdw>
                </a:effectLst>
                <a:latin typeface="+mn-lt"/>
              </a:rPr>
              <a:t>Information for healthcare professionals</a:t>
            </a:r>
          </a:p>
        </p:txBody>
      </p:sp>
      <p:pic>
        <p:nvPicPr>
          <p:cNvPr id="4" name="Picture 3">
            <a:extLst>
              <a:ext uri="{FF2B5EF4-FFF2-40B4-BE49-F238E27FC236}">
                <a16:creationId xmlns:a16="http://schemas.microsoft.com/office/drawing/2014/main" id="{9CC2F236-6503-4FA1-9F67-BE6ABF503B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5445224"/>
            <a:ext cx="2057093" cy="1044603"/>
          </a:xfrm>
          <a:prstGeom prst="rect">
            <a:avLst/>
          </a:prstGeom>
        </p:spPr>
      </p:pic>
    </p:spTree>
    <p:extLst>
      <p:ext uri="{BB962C8B-B14F-4D97-AF65-F5344CB8AC3E}">
        <p14:creationId xmlns:p14="http://schemas.microsoft.com/office/powerpoint/2010/main" val="14734661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normAutofit/>
          </a:bodyPr>
          <a:lstStyle/>
          <a:p>
            <a:pPr algn="ctr"/>
            <a:r>
              <a:rPr lang="en-GB" sz="4000" dirty="0">
                <a:solidFill>
                  <a:schemeClr val="accent1">
                    <a:lumMod val="75000"/>
                  </a:schemeClr>
                </a:solidFill>
                <a:effectLst>
                  <a:outerShdw blurRad="38100" dist="38100" dir="2700000" algn="tl">
                    <a:srgbClr val="000000">
                      <a:alpha val="43137"/>
                    </a:srgbClr>
                  </a:outerShdw>
                </a:effectLst>
                <a:latin typeface="+mn-lt"/>
              </a:rPr>
              <a:t>C</a:t>
            </a:r>
            <a:r>
              <a:rPr lang="en-GB" sz="4000" dirty="0" smtClean="0">
                <a:solidFill>
                  <a:schemeClr val="accent1">
                    <a:lumMod val="75000"/>
                  </a:schemeClr>
                </a:solidFill>
                <a:effectLst>
                  <a:outerShdw blurRad="38100" dist="38100" dir="2700000" algn="tl">
                    <a:srgbClr val="000000">
                      <a:alpha val="43137"/>
                    </a:srgbClr>
                  </a:outerShdw>
                </a:effectLst>
                <a:latin typeface="+mn-lt"/>
              </a:rPr>
              <a:t>ontents</a:t>
            </a:r>
            <a:endParaRPr lang="en-GB" sz="4000" dirty="0">
              <a:solidFill>
                <a:schemeClr val="accent1">
                  <a:lumMod val="75000"/>
                </a:schemeClr>
              </a:solidFill>
              <a:effectLst>
                <a:outerShdw blurRad="38100" dist="38100" dir="2700000" algn="tl">
                  <a:srgbClr val="000000">
                    <a:alpha val="43137"/>
                  </a:srgbClr>
                </a:outerShdw>
              </a:effectLst>
              <a:latin typeface="+mn-lt"/>
            </a:endParaRPr>
          </a:p>
        </p:txBody>
      </p:sp>
      <p:sp>
        <p:nvSpPr>
          <p:cNvPr id="5" name="TextBox 4"/>
          <p:cNvSpPr txBox="1"/>
          <p:nvPr/>
        </p:nvSpPr>
        <p:spPr>
          <a:xfrm>
            <a:off x="1332781" y="1802922"/>
            <a:ext cx="6978769" cy="4524315"/>
          </a:xfrm>
          <a:prstGeom prst="rect">
            <a:avLst/>
          </a:prstGeom>
          <a:noFill/>
        </p:spPr>
        <p:txBody>
          <a:bodyPr wrap="square" rtlCol="0">
            <a:spAutoFit/>
          </a:bodyPr>
          <a:lstStyle/>
          <a:p>
            <a:pPr marL="285750" indent="-285750">
              <a:buFont typeface="Arial" panose="020B0604020202020204" pitchFamily="34" charset="0"/>
              <a:buChar char="•"/>
            </a:pPr>
            <a:r>
              <a:rPr lang="en-GB" sz="2400" dirty="0">
                <a:solidFill>
                  <a:srgbClr val="0070C0"/>
                </a:solidFill>
              </a:rPr>
              <a:t>Generation genome</a:t>
            </a:r>
          </a:p>
          <a:p>
            <a:pPr marL="285750" indent="-285750">
              <a:buFont typeface="Arial" panose="020B0604020202020204" pitchFamily="34" charset="0"/>
              <a:buChar char="•"/>
            </a:pPr>
            <a:r>
              <a:rPr lang="en-GB" sz="2400" dirty="0">
                <a:solidFill>
                  <a:srgbClr val="0070C0"/>
                </a:solidFill>
              </a:rPr>
              <a:t>The NHS Genomic Medicine Service </a:t>
            </a:r>
            <a:r>
              <a:rPr lang="en-GB" sz="2400" dirty="0" smtClean="0">
                <a:solidFill>
                  <a:srgbClr val="0070C0"/>
                </a:solidFill>
              </a:rPr>
              <a:t>(NHS GMS</a:t>
            </a:r>
            <a:r>
              <a:rPr lang="en-GB" sz="2400" dirty="0" smtClean="0">
                <a:solidFill>
                  <a:srgbClr val="0070C0"/>
                </a:solidFill>
              </a:rPr>
              <a:t>)</a:t>
            </a:r>
          </a:p>
          <a:p>
            <a:pPr marL="285750" indent="-285750">
              <a:buFont typeface="Arial" panose="020B0604020202020204" pitchFamily="34" charset="0"/>
              <a:buChar char="•"/>
            </a:pPr>
            <a:r>
              <a:rPr lang="nl-NL" sz="2400" dirty="0" smtClean="0">
                <a:solidFill>
                  <a:srgbClr val="0070C0"/>
                </a:solidFill>
              </a:rPr>
              <a:t>Genome </a:t>
            </a:r>
            <a:r>
              <a:rPr lang="nl-NL" sz="2400" dirty="0">
                <a:solidFill>
                  <a:srgbClr val="0070C0"/>
                </a:solidFill>
              </a:rPr>
              <a:t>UK </a:t>
            </a:r>
            <a:r>
              <a:rPr lang="nl-NL" sz="2400" dirty="0" smtClean="0">
                <a:solidFill>
                  <a:srgbClr val="0070C0"/>
                </a:solidFill>
              </a:rPr>
              <a:t>2020</a:t>
            </a:r>
          </a:p>
          <a:p>
            <a:pPr marL="285750" indent="-285750">
              <a:buFont typeface="Arial" panose="020B0604020202020204" pitchFamily="34" charset="0"/>
              <a:buChar char="•"/>
            </a:pPr>
            <a:r>
              <a:rPr lang="en-GB" sz="2400" dirty="0" smtClean="0">
                <a:solidFill>
                  <a:srgbClr val="0070C0"/>
                </a:solidFill>
              </a:rPr>
              <a:t>Elements </a:t>
            </a:r>
            <a:r>
              <a:rPr lang="en-GB" sz="2400" dirty="0">
                <a:solidFill>
                  <a:srgbClr val="0070C0"/>
                </a:solidFill>
              </a:rPr>
              <a:t>of the NHS GMS strategy</a:t>
            </a:r>
          </a:p>
          <a:p>
            <a:pPr marL="285750" indent="-285750" fontAlgn="auto">
              <a:spcAft>
                <a:spcPts val="0"/>
              </a:spcAft>
              <a:buFont typeface="Arial" panose="020B0604020202020204" pitchFamily="34" charset="0"/>
              <a:buChar char="•"/>
              <a:defRPr/>
            </a:pPr>
            <a:r>
              <a:rPr lang="en-GB" sz="2400" dirty="0" smtClean="0">
                <a:solidFill>
                  <a:srgbClr val="0070C0"/>
                </a:solidFill>
              </a:rPr>
              <a:t>Genomic </a:t>
            </a:r>
            <a:r>
              <a:rPr lang="en-GB" sz="2400" dirty="0">
                <a:solidFill>
                  <a:srgbClr val="0070C0"/>
                </a:solidFill>
              </a:rPr>
              <a:t>Laboratory Hubs (</a:t>
            </a:r>
            <a:r>
              <a:rPr lang="en-GB" sz="2400" dirty="0" smtClean="0">
                <a:solidFill>
                  <a:srgbClr val="0070C0"/>
                </a:solidFill>
              </a:rPr>
              <a:t>GLHs)</a:t>
            </a:r>
            <a:endParaRPr lang="en-GB" sz="2400" dirty="0">
              <a:solidFill>
                <a:srgbClr val="0070C0"/>
              </a:solidFill>
            </a:endParaRPr>
          </a:p>
          <a:p>
            <a:pPr marL="285750" indent="-285750">
              <a:buFont typeface="Arial" panose="020B0604020202020204" pitchFamily="34" charset="0"/>
              <a:buChar char="•"/>
              <a:defRPr/>
            </a:pPr>
            <a:r>
              <a:rPr lang="en-GB" sz="2400" dirty="0">
                <a:solidFill>
                  <a:srgbClr val="0070C0"/>
                </a:solidFill>
              </a:rPr>
              <a:t>North Thames </a:t>
            </a:r>
            <a:r>
              <a:rPr lang="en-GB" sz="2400" dirty="0" smtClean="0">
                <a:solidFill>
                  <a:srgbClr val="0070C0"/>
                </a:solidFill>
              </a:rPr>
              <a:t>GLH</a:t>
            </a:r>
          </a:p>
          <a:p>
            <a:pPr marL="285750" indent="-285750">
              <a:buFont typeface="Arial" panose="020B0604020202020204" pitchFamily="34" charset="0"/>
              <a:buChar char="•"/>
              <a:defRPr/>
            </a:pPr>
            <a:r>
              <a:rPr lang="en-GB" sz="2400" dirty="0" smtClean="0">
                <a:solidFill>
                  <a:srgbClr val="0070C0"/>
                </a:solidFill>
              </a:rPr>
              <a:t>The National Genomic Test Directory (TD</a:t>
            </a:r>
            <a:r>
              <a:rPr lang="en-GB" sz="2400" dirty="0" smtClean="0">
                <a:solidFill>
                  <a:srgbClr val="0070C0"/>
                </a:solidFill>
              </a:rPr>
              <a:t>)</a:t>
            </a:r>
          </a:p>
          <a:p>
            <a:pPr marL="285750" indent="-285750">
              <a:buFont typeface="Arial" panose="020B0604020202020204" pitchFamily="34" charset="0"/>
              <a:buChar char="•"/>
              <a:defRPr/>
            </a:pPr>
            <a:r>
              <a:rPr lang="en-GB" sz="2400" dirty="0">
                <a:solidFill>
                  <a:srgbClr val="0070C0"/>
                </a:solidFill>
              </a:rPr>
              <a:t>Cross-cutting </a:t>
            </a:r>
            <a:r>
              <a:rPr lang="en-GB" sz="2400" dirty="0" smtClean="0">
                <a:solidFill>
                  <a:srgbClr val="0070C0"/>
                </a:solidFill>
              </a:rPr>
              <a:t>themes (Genome UK)</a:t>
            </a:r>
            <a:endParaRPr lang="en-GB" sz="2400" dirty="0" smtClean="0">
              <a:solidFill>
                <a:srgbClr val="0070C0"/>
              </a:solidFill>
            </a:endParaRPr>
          </a:p>
          <a:p>
            <a:pPr marL="285750" indent="-285750">
              <a:buFont typeface="Arial" panose="020B0604020202020204" pitchFamily="34" charset="0"/>
              <a:buChar char="•"/>
              <a:defRPr/>
            </a:pPr>
            <a:r>
              <a:rPr lang="en-GB" sz="2400" dirty="0" smtClean="0">
                <a:solidFill>
                  <a:srgbClr val="0070C0"/>
                </a:solidFill>
              </a:rPr>
              <a:t>Advice and educational resources</a:t>
            </a:r>
          </a:p>
          <a:p>
            <a:pPr marL="285750" indent="-285750">
              <a:buFont typeface="Arial" panose="020B0604020202020204" pitchFamily="34" charset="0"/>
              <a:buChar char="•"/>
              <a:defRPr/>
            </a:pPr>
            <a:r>
              <a:rPr lang="en-GB" sz="2400" dirty="0" smtClean="0">
                <a:solidFill>
                  <a:srgbClr val="0070C0"/>
                </a:solidFill>
              </a:rPr>
              <a:t>Contacts and information</a:t>
            </a:r>
          </a:p>
          <a:p>
            <a:pPr marL="285750" indent="-285750">
              <a:buFont typeface="Arial" panose="020B0604020202020204" pitchFamily="34" charset="0"/>
              <a:buChar char="•"/>
              <a:defRPr/>
            </a:pPr>
            <a:endParaRPr lang="en-GB" sz="2400" dirty="0">
              <a:solidFill>
                <a:srgbClr val="0070C0"/>
              </a:solidFill>
            </a:endParaRPr>
          </a:p>
          <a:p>
            <a:endParaRPr lang="en-GB" sz="2400" dirty="0"/>
          </a:p>
        </p:txBody>
      </p:sp>
    </p:spTree>
    <p:extLst>
      <p:ext uri="{BB962C8B-B14F-4D97-AF65-F5344CB8AC3E}">
        <p14:creationId xmlns:p14="http://schemas.microsoft.com/office/powerpoint/2010/main" val="14041953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7" name="Rectangle 3"/>
          <p:cNvSpPr>
            <a:spLocks noGrp="1" noChangeArrowheads="1"/>
          </p:cNvSpPr>
          <p:nvPr>
            <p:ph type="body" idx="1"/>
          </p:nvPr>
        </p:nvSpPr>
        <p:spPr>
          <a:xfrm>
            <a:off x="437844" y="2158787"/>
            <a:ext cx="8268314" cy="3725466"/>
          </a:xfrm>
        </p:spPr>
        <p:txBody>
          <a:bodyPr>
            <a:normAutofit fontScale="92500" lnSpcReduction="10000"/>
          </a:bodyPr>
          <a:lstStyle/>
          <a:p>
            <a:pPr marL="0" indent="-230981" algn="just">
              <a:spcBef>
                <a:spcPts val="0"/>
              </a:spcBef>
              <a:spcAft>
                <a:spcPts val="1350"/>
              </a:spcAft>
              <a:buClr>
                <a:schemeClr val="bg1">
                  <a:lumMod val="75000"/>
                </a:schemeClr>
              </a:buClr>
              <a:buNone/>
            </a:pPr>
            <a:r>
              <a:rPr lang="en-GB" sz="1800" dirty="0"/>
              <a:t>The establishment of Genomics England and the 100,000 Genomes Project </a:t>
            </a:r>
            <a:r>
              <a:rPr lang="en-GB" sz="1800" dirty="0" smtClean="0"/>
              <a:t>have </a:t>
            </a:r>
            <a:r>
              <a:rPr lang="en-GB" sz="1800" dirty="0"/>
              <a:t>transformed </a:t>
            </a:r>
            <a:r>
              <a:rPr lang="en-GB" sz="1800" dirty="0" smtClean="0"/>
              <a:t>genomic testing </a:t>
            </a:r>
            <a:r>
              <a:rPr lang="en-GB" sz="1800" dirty="0"/>
              <a:t>in the NHS through integrating genomics into the health service.</a:t>
            </a:r>
          </a:p>
          <a:p>
            <a:pPr marL="0" indent="-230981" algn="just">
              <a:spcBef>
                <a:spcPts val="0"/>
              </a:spcBef>
              <a:spcAft>
                <a:spcPts val="1350"/>
              </a:spcAft>
              <a:buClr>
                <a:schemeClr val="bg1">
                  <a:lumMod val="75000"/>
                </a:schemeClr>
              </a:buClr>
              <a:buNone/>
            </a:pPr>
            <a:r>
              <a:rPr lang="en-GB" sz="1800" dirty="0" smtClean="0"/>
              <a:t>The NHS </a:t>
            </a:r>
            <a:r>
              <a:rPr lang="en-GB" sz="1800" dirty="0"/>
              <a:t>Genomic Medicine Service </a:t>
            </a:r>
            <a:r>
              <a:rPr lang="en-GB" sz="1800" dirty="0" smtClean="0"/>
              <a:t>(NHS GMS</a:t>
            </a:r>
            <a:r>
              <a:rPr lang="en-GB" sz="1800" dirty="0"/>
              <a:t>) aims to deliver in a secure environment</a:t>
            </a:r>
            <a:r>
              <a:rPr lang="en-GB" sz="1800" dirty="0" smtClean="0"/>
              <a:t>* an </a:t>
            </a:r>
            <a:r>
              <a:rPr lang="en-GB" sz="1800" dirty="0"/>
              <a:t>equitable* and updateable* service with high throughput*, high quality*, affordable* and rapid* genomic testing, </a:t>
            </a:r>
            <a:r>
              <a:rPr lang="en-GB" sz="1800" dirty="0" smtClean="0"/>
              <a:t>to ultimately use </a:t>
            </a:r>
            <a:r>
              <a:rPr lang="en-GB" sz="1800" dirty="0"/>
              <a:t>data to benefit patients, by: </a:t>
            </a:r>
          </a:p>
          <a:p>
            <a:pPr marL="0" indent="-230981" algn="just">
              <a:spcBef>
                <a:spcPts val="0"/>
              </a:spcBef>
              <a:spcAft>
                <a:spcPts val="1350"/>
              </a:spcAft>
              <a:buClr>
                <a:schemeClr val="bg1">
                  <a:lumMod val="75000"/>
                </a:schemeClr>
              </a:buClr>
              <a:buNone/>
            </a:pPr>
            <a:r>
              <a:rPr lang="en-GB" sz="1800" dirty="0"/>
              <a:t>(1) Embedding national standards* in </a:t>
            </a:r>
            <a:r>
              <a:rPr lang="en-GB" sz="1800" dirty="0" smtClean="0"/>
              <a:t>genetic and genomic testing</a:t>
            </a:r>
            <a:r>
              <a:rPr lang="en-GB" sz="1800" dirty="0"/>
              <a:t>.</a:t>
            </a:r>
          </a:p>
          <a:p>
            <a:pPr marL="0" indent="-230981" algn="just">
              <a:spcBef>
                <a:spcPts val="0"/>
              </a:spcBef>
              <a:spcAft>
                <a:spcPts val="1350"/>
              </a:spcAft>
              <a:buClr>
                <a:schemeClr val="bg1">
                  <a:lumMod val="75000"/>
                </a:schemeClr>
              </a:buClr>
              <a:buNone/>
            </a:pPr>
            <a:r>
              <a:rPr lang="en-GB" sz="1800" dirty="0"/>
              <a:t>(2) Streamlining laboratories by recommissioning seven NHS Genomic Laboratory Hubs </a:t>
            </a:r>
            <a:r>
              <a:rPr lang="en-GB" sz="1800" dirty="0" smtClean="0"/>
              <a:t>(NHS GLHs).</a:t>
            </a:r>
            <a:endParaRPr lang="en-GB" sz="1800" dirty="0"/>
          </a:p>
          <a:p>
            <a:pPr marL="0" indent="-230981" algn="just">
              <a:spcBef>
                <a:spcPts val="0"/>
              </a:spcBef>
              <a:spcAft>
                <a:spcPts val="1350"/>
              </a:spcAft>
              <a:buClr>
                <a:schemeClr val="bg1">
                  <a:lumMod val="75000"/>
                </a:schemeClr>
              </a:buClr>
              <a:buNone/>
            </a:pPr>
            <a:r>
              <a:rPr lang="en-GB" sz="1800" dirty="0"/>
              <a:t>(3) Using a new National Genomic Test </a:t>
            </a:r>
            <a:r>
              <a:rPr lang="en-GB" sz="1800" dirty="0" smtClean="0"/>
              <a:t>Directory (TD) </a:t>
            </a:r>
            <a:r>
              <a:rPr lang="en-GB" sz="1800" dirty="0"/>
              <a:t>for rare and inherited disease, and somatic cancer testing.</a:t>
            </a:r>
          </a:p>
          <a:p>
            <a:pPr marL="0" indent="-230981" algn="just">
              <a:spcBef>
                <a:spcPts val="0"/>
              </a:spcBef>
              <a:spcAft>
                <a:spcPts val="1350"/>
              </a:spcAft>
              <a:buClr>
                <a:schemeClr val="bg1">
                  <a:lumMod val="75000"/>
                </a:schemeClr>
              </a:buClr>
              <a:buNone/>
            </a:pPr>
            <a:r>
              <a:rPr lang="en-GB" sz="1800" dirty="0"/>
              <a:t>(4) Embedding genomic testing in mainstream medicine.</a:t>
            </a:r>
          </a:p>
          <a:p>
            <a:pPr marL="501254" lvl="2" indent="-230981">
              <a:lnSpc>
                <a:spcPct val="115000"/>
              </a:lnSpc>
              <a:spcBef>
                <a:spcPts val="0"/>
              </a:spcBef>
              <a:spcAft>
                <a:spcPts val="1350"/>
              </a:spcAft>
              <a:buClr>
                <a:schemeClr val="bg1">
                  <a:lumMod val="75000"/>
                </a:schemeClr>
              </a:buClr>
              <a:buNone/>
            </a:pPr>
            <a:endParaRPr lang="en-GB" sz="1650" dirty="0"/>
          </a:p>
          <a:p>
            <a:pPr marL="0" indent="0">
              <a:lnSpc>
                <a:spcPct val="115000"/>
              </a:lnSpc>
              <a:spcBef>
                <a:spcPct val="0"/>
              </a:spcBef>
              <a:buNone/>
            </a:pPr>
            <a:endParaRPr lang="en-GB" altLang="en-US" sz="1500" dirty="0">
              <a:solidFill>
                <a:schemeClr val="accent2"/>
              </a:solidFill>
              <a:latin typeface="Calibri" charset="0"/>
              <a:ea typeface="ＭＳ Ｐゴシック" charset="-128"/>
            </a:endParaRPr>
          </a:p>
          <a:p>
            <a:pPr marL="0" indent="0">
              <a:lnSpc>
                <a:spcPct val="115000"/>
              </a:lnSpc>
              <a:spcBef>
                <a:spcPct val="0"/>
              </a:spcBef>
              <a:buNone/>
            </a:pPr>
            <a:endParaRPr lang="en-GB" altLang="en-US" sz="1500" dirty="0">
              <a:solidFill>
                <a:schemeClr val="accent2"/>
              </a:solidFill>
              <a:latin typeface="Calibri" charset="0"/>
              <a:ea typeface="ＭＳ Ｐゴシック" charset="-128"/>
            </a:endParaRPr>
          </a:p>
          <a:p>
            <a:pPr marL="0" indent="0">
              <a:lnSpc>
                <a:spcPct val="80000"/>
              </a:lnSpc>
              <a:spcBef>
                <a:spcPct val="0"/>
              </a:spcBef>
              <a:buNone/>
            </a:pPr>
            <a:endParaRPr lang="en-GB" altLang="en-US" sz="1500" b="1" dirty="0">
              <a:solidFill>
                <a:schemeClr val="accent2"/>
              </a:solidFill>
              <a:latin typeface="Calibri" charset="0"/>
              <a:ea typeface="ＭＳ Ｐゴシック" charset="-128"/>
            </a:endParaRPr>
          </a:p>
        </p:txBody>
      </p:sp>
      <p:sp>
        <p:nvSpPr>
          <p:cNvPr id="64515" name="Rectangle 2"/>
          <p:cNvSpPr txBox="1">
            <a:spLocks noChangeArrowheads="1"/>
          </p:cNvSpPr>
          <p:nvPr/>
        </p:nvSpPr>
        <p:spPr bwMode="auto">
          <a:xfrm>
            <a:off x="1143000" y="866775"/>
            <a:ext cx="6858000" cy="77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tabLst>
                <a:tab pos="1524000" algn="l"/>
              </a:tabLst>
              <a:defRPr sz="3200">
                <a:solidFill>
                  <a:schemeClr val="tx1"/>
                </a:solidFill>
                <a:latin typeface="Tahoma" charset="0"/>
                <a:ea typeface="ＭＳ Ｐゴシック" charset="-128"/>
                <a:cs typeface="Arial" charset="0"/>
              </a:defRPr>
            </a:lvl1pPr>
            <a:lvl2pPr marL="742950" indent="-285750">
              <a:spcBef>
                <a:spcPct val="20000"/>
              </a:spcBef>
              <a:buChar char="–"/>
              <a:tabLst>
                <a:tab pos="1524000" algn="l"/>
              </a:tabLst>
              <a:defRPr sz="2800">
                <a:solidFill>
                  <a:schemeClr val="tx1"/>
                </a:solidFill>
                <a:latin typeface="Tahoma" charset="0"/>
                <a:ea typeface="Arial" charset="0"/>
                <a:cs typeface="Arial" charset="0"/>
              </a:defRPr>
            </a:lvl2pPr>
            <a:lvl3pPr marL="1143000" indent="-228600">
              <a:spcBef>
                <a:spcPct val="20000"/>
              </a:spcBef>
              <a:buChar char="•"/>
              <a:tabLst>
                <a:tab pos="1524000" algn="l"/>
              </a:tabLst>
              <a:defRPr>
                <a:solidFill>
                  <a:schemeClr val="tx1"/>
                </a:solidFill>
                <a:latin typeface="Tahoma" charset="0"/>
                <a:ea typeface="Arial" charset="0"/>
                <a:cs typeface="Arial" charset="0"/>
              </a:defRPr>
            </a:lvl3pPr>
            <a:lvl4pPr marL="1600200" indent="-228600">
              <a:spcBef>
                <a:spcPct val="20000"/>
              </a:spcBef>
              <a:buChar char="–"/>
              <a:tabLst>
                <a:tab pos="1524000" algn="l"/>
              </a:tabLst>
              <a:defRPr sz="2000">
                <a:solidFill>
                  <a:schemeClr val="tx1"/>
                </a:solidFill>
                <a:latin typeface="Tahoma" charset="0"/>
                <a:ea typeface="Arial" charset="0"/>
                <a:cs typeface="Arial" charset="0"/>
              </a:defRPr>
            </a:lvl4pPr>
            <a:lvl5pPr marL="2057400" indent="-228600">
              <a:spcBef>
                <a:spcPct val="20000"/>
              </a:spcBef>
              <a:buChar char="»"/>
              <a:tabLst>
                <a:tab pos="1524000" algn="l"/>
              </a:tabLst>
              <a:defRPr sz="2000">
                <a:solidFill>
                  <a:schemeClr val="tx1"/>
                </a:solidFill>
                <a:latin typeface="Tahoma" charset="0"/>
                <a:ea typeface="Arial" charset="0"/>
                <a:cs typeface="Arial" charset="0"/>
              </a:defRPr>
            </a:lvl5pPr>
            <a:lvl6pPr marL="2514600" indent="-228600" eaLnBrk="0" fontAlgn="base" hangingPunct="0">
              <a:spcBef>
                <a:spcPct val="20000"/>
              </a:spcBef>
              <a:spcAft>
                <a:spcPct val="0"/>
              </a:spcAft>
              <a:buChar char="»"/>
              <a:tabLst>
                <a:tab pos="1524000" algn="l"/>
              </a:tabLst>
              <a:defRPr sz="2000">
                <a:solidFill>
                  <a:schemeClr val="tx1"/>
                </a:solidFill>
                <a:latin typeface="Tahoma" charset="0"/>
                <a:ea typeface="Arial" charset="0"/>
                <a:cs typeface="Arial" charset="0"/>
              </a:defRPr>
            </a:lvl6pPr>
            <a:lvl7pPr marL="2971800" indent="-228600" eaLnBrk="0" fontAlgn="base" hangingPunct="0">
              <a:spcBef>
                <a:spcPct val="20000"/>
              </a:spcBef>
              <a:spcAft>
                <a:spcPct val="0"/>
              </a:spcAft>
              <a:buChar char="»"/>
              <a:tabLst>
                <a:tab pos="1524000" algn="l"/>
              </a:tabLst>
              <a:defRPr sz="2000">
                <a:solidFill>
                  <a:schemeClr val="tx1"/>
                </a:solidFill>
                <a:latin typeface="Tahoma" charset="0"/>
                <a:ea typeface="Arial" charset="0"/>
                <a:cs typeface="Arial" charset="0"/>
              </a:defRPr>
            </a:lvl7pPr>
            <a:lvl8pPr marL="3429000" indent="-228600" eaLnBrk="0" fontAlgn="base" hangingPunct="0">
              <a:spcBef>
                <a:spcPct val="20000"/>
              </a:spcBef>
              <a:spcAft>
                <a:spcPct val="0"/>
              </a:spcAft>
              <a:buChar char="»"/>
              <a:tabLst>
                <a:tab pos="1524000" algn="l"/>
              </a:tabLst>
              <a:defRPr sz="2000">
                <a:solidFill>
                  <a:schemeClr val="tx1"/>
                </a:solidFill>
                <a:latin typeface="Tahoma" charset="0"/>
                <a:ea typeface="Arial" charset="0"/>
                <a:cs typeface="Arial" charset="0"/>
              </a:defRPr>
            </a:lvl8pPr>
            <a:lvl9pPr marL="3886200" indent="-228600" eaLnBrk="0" fontAlgn="base" hangingPunct="0">
              <a:spcBef>
                <a:spcPct val="20000"/>
              </a:spcBef>
              <a:spcAft>
                <a:spcPct val="0"/>
              </a:spcAft>
              <a:buChar char="»"/>
              <a:tabLst>
                <a:tab pos="1524000" algn="l"/>
              </a:tabLst>
              <a:defRPr sz="2000">
                <a:solidFill>
                  <a:schemeClr val="tx1"/>
                </a:solidFill>
                <a:latin typeface="Tahoma" charset="0"/>
                <a:ea typeface="Arial" charset="0"/>
                <a:cs typeface="Arial" charset="0"/>
              </a:defRPr>
            </a:lvl9pPr>
          </a:lstStyle>
          <a:p>
            <a:pPr>
              <a:spcBef>
                <a:spcPct val="0"/>
              </a:spcBef>
              <a:buFontTx/>
              <a:buNone/>
            </a:pPr>
            <a:endParaRPr lang="en-GB" altLang="en-US" sz="1800">
              <a:solidFill>
                <a:srgbClr val="000099"/>
              </a:solidFill>
              <a:latin typeface="Calibri" charset="0"/>
            </a:endParaRPr>
          </a:p>
        </p:txBody>
      </p:sp>
      <p:sp>
        <p:nvSpPr>
          <p:cNvPr id="64516" name="Rectangle 2"/>
          <p:cNvSpPr txBox="1">
            <a:spLocks noChangeArrowheads="1"/>
          </p:cNvSpPr>
          <p:nvPr/>
        </p:nvSpPr>
        <p:spPr bwMode="auto">
          <a:xfrm>
            <a:off x="1740423" y="866775"/>
            <a:ext cx="5663154" cy="935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ahoma" charset="0"/>
                <a:ea typeface="ＭＳ Ｐゴシック" charset="-128"/>
                <a:cs typeface="Arial" charset="0"/>
              </a:defRPr>
            </a:lvl1pPr>
            <a:lvl2pPr marL="742950" indent="-285750">
              <a:spcBef>
                <a:spcPct val="20000"/>
              </a:spcBef>
              <a:buChar char="–"/>
              <a:defRPr sz="2800">
                <a:solidFill>
                  <a:schemeClr val="tx1"/>
                </a:solidFill>
                <a:latin typeface="Tahoma" charset="0"/>
                <a:ea typeface="Arial" charset="0"/>
                <a:cs typeface="Arial" charset="0"/>
              </a:defRPr>
            </a:lvl2pPr>
            <a:lvl3pPr marL="1143000" indent="-228600">
              <a:spcBef>
                <a:spcPct val="20000"/>
              </a:spcBef>
              <a:buChar char="•"/>
              <a:defRPr>
                <a:solidFill>
                  <a:schemeClr val="tx1"/>
                </a:solidFill>
                <a:latin typeface="Tahoma" charset="0"/>
                <a:ea typeface="Arial" charset="0"/>
                <a:cs typeface="Arial" charset="0"/>
              </a:defRPr>
            </a:lvl3pPr>
            <a:lvl4pPr marL="1600200" indent="-228600">
              <a:spcBef>
                <a:spcPct val="20000"/>
              </a:spcBef>
              <a:buChar char="–"/>
              <a:defRPr sz="2000">
                <a:solidFill>
                  <a:schemeClr val="tx1"/>
                </a:solidFill>
                <a:latin typeface="Tahoma" charset="0"/>
                <a:ea typeface="Arial" charset="0"/>
                <a:cs typeface="Arial" charset="0"/>
              </a:defRPr>
            </a:lvl4pPr>
            <a:lvl5pPr marL="2057400" indent="-228600">
              <a:spcBef>
                <a:spcPct val="20000"/>
              </a:spcBef>
              <a:buChar char="»"/>
              <a:defRPr sz="2000">
                <a:solidFill>
                  <a:schemeClr val="tx1"/>
                </a:solidFill>
                <a:latin typeface="Tahoma"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ahoma"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ahoma"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ahoma"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ahoma" charset="0"/>
                <a:ea typeface="Arial" charset="0"/>
                <a:cs typeface="Arial" charset="0"/>
              </a:defRPr>
            </a:lvl9pPr>
          </a:lstStyle>
          <a:p>
            <a:pPr algn="ctr">
              <a:spcBef>
                <a:spcPct val="0"/>
              </a:spcBef>
              <a:buNone/>
            </a:pPr>
            <a:r>
              <a:rPr lang="en-GB" sz="2400" dirty="0">
                <a:latin typeface="Times" panose="02020603050405020304" pitchFamily="18" charset="0"/>
                <a:cs typeface="Times" panose="02020603050405020304" pitchFamily="18" charset="0"/>
              </a:rPr>
              <a:t>Genomics is not tomorrow. It’s here today. </a:t>
            </a:r>
            <a:r>
              <a:rPr lang="en-GB" sz="2000" dirty="0">
                <a:latin typeface="Times" panose="02020603050405020304" pitchFamily="18" charset="0"/>
                <a:cs typeface="Times" panose="02020603050405020304" pitchFamily="18" charset="0"/>
              </a:rPr>
              <a:t>(Prof Dame Sally </a:t>
            </a:r>
            <a:r>
              <a:rPr lang="en-GB" sz="2000" dirty="0" smtClean="0">
                <a:latin typeface="Times" panose="02020603050405020304" pitchFamily="18" charset="0"/>
                <a:cs typeface="Times" panose="02020603050405020304" pitchFamily="18" charset="0"/>
              </a:rPr>
              <a:t>C. Davies</a:t>
            </a:r>
            <a:r>
              <a:rPr lang="en-GB" sz="2000" dirty="0">
                <a:latin typeface="Times" panose="02020603050405020304" pitchFamily="18" charset="0"/>
                <a:cs typeface="Times" panose="02020603050405020304" pitchFamily="18" charset="0"/>
              </a:rPr>
              <a:t>, 2016)</a:t>
            </a:r>
            <a:endParaRPr lang="en-GB" altLang="en-US" sz="2000" b="1" dirty="0">
              <a:solidFill>
                <a:srgbClr val="0070C0"/>
              </a:solidFill>
              <a:latin typeface="Times" panose="02020603050405020304" pitchFamily="18" charset="0"/>
              <a:cs typeface="Times" panose="02020603050405020304" pitchFamily="18" charset="0"/>
            </a:endParaRPr>
          </a:p>
        </p:txBody>
      </p:sp>
      <p:sp>
        <p:nvSpPr>
          <p:cNvPr id="5" name="Title 3"/>
          <p:cNvSpPr>
            <a:spLocks noGrp="1"/>
          </p:cNvSpPr>
          <p:nvPr>
            <p:ph type="title"/>
          </p:nvPr>
        </p:nvSpPr>
        <p:spPr>
          <a:xfrm>
            <a:off x="712921" y="0"/>
            <a:ext cx="7886700" cy="782425"/>
          </a:xfrm>
        </p:spPr>
        <p:txBody>
          <a:bodyPr>
            <a:normAutofit/>
          </a:bodyPr>
          <a:lstStyle/>
          <a:p>
            <a:pPr algn="ctr"/>
            <a:r>
              <a:rPr lang="en-GB" sz="4000" dirty="0">
                <a:solidFill>
                  <a:srgbClr val="0070C0"/>
                </a:solidFill>
                <a:effectLst>
                  <a:outerShdw blurRad="38100" dist="38100" dir="2700000" algn="tl">
                    <a:srgbClr val="000000">
                      <a:alpha val="43137"/>
                    </a:srgbClr>
                  </a:outerShdw>
                </a:effectLst>
                <a:latin typeface="+mn-lt"/>
              </a:rPr>
              <a:t>Generation genome</a:t>
            </a:r>
          </a:p>
        </p:txBody>
      </p:sp>
      <p:sp>
        <p:nvSpPr>
          <p:cNvPr id="6" name="Footer Placeholder 3">
            <a:extLst>
              <a:ext uri="{FF2B5EF4-FFF2-40B4-BE49-F238E27FC236}">
                <a16:creationId xmlns:a16="http://schemas.microsoft.com/office/drawing/2014/main" id="{0AE3112C-A960-4085-94FA-7491EBEEA665}"/>
              </a:ext>
            </a:extLst>
          </p:cNvPr>
          <p:cNvSpPr>
            <a:spLocks noGrp="1"/>
          </p:cNvSpPr>
          <p:nvPr>
            <p:ph type="ftr" sz="quarter" idx="4294967295"/>
          </p:nvPr>
        </p:nvSpPr>
        <p:spPr>
          <a:xfrm>
            <a:off x="437844" y="6240508"/>
            <a:ext cx="2348031" cy="317263"/>
          </a:xfrm>
          <a:prstGeom prst="rect">
            <a:avLst/>
          </a:prstGeom>
        </p:spPr>
        <p:txBody>
          <a:bodyPr/>
          <a:lstStyle/>
          <a:p>
            <a:pPr algn="l"/>
            <a:r>
              <a:rPr lang="en-GB" sz="900" dirty="0">
                <a:solidFill>
                  <a:schemeClr val="bg1">
                    <a:lumMod val="65000"/>
                  </a:schemeClr>
                </a:solidFill>
                <a:latin typeface="Arial" panose="020B0604020202020204" pitchFamily="34" charset="0"/>
                <a:cs typeface="Arial" panose="020B0604020202020204" pitchFamily="34" charset="0"/>
              </a:rPr>
              <a:t>NTGLH001 – NHS GMS</a:t>
            </a:r>
            <a:endParaRPr lang="en-US" sz="900" dirty="0">
              <a:solidFill>
                <a:schemeClr val="bg1">
                  <a:lumMod val="65000"/>
                </a:schemeClr>
              </a:solidFill>
              <a:latin typeface="Arial" panose="020B0604020202020204" pitchFamily="34" charset="0"/>
              <a:cs typeface="Arial" panose="020B0604020202020204" pitchFamily="34" charset="0"/>
            </a:endParaRPr>
          </a:p>
        </p:txBody>
      </p:sp>
      <p:sp>
        <p:nvSpPr>
          <p:cNvPr id="7" name="Footer Placeholder 3">
            <a:extLst>
              <a:ext uri="{FF2B5EF4-FFF2-40B4-BE49-F238E27FC236}">
                <a16:creationId xmlns:a16="http://schemas.microsoft.com/office/drawing/2014/main" id="{0AE3112C-A960-4085-94FA-7491EBEEA665}"/>
              </a:ext>
            </a:extLst>
          </p:cNvPr>
          <p:cNvSpPr>
            <a:spLocks noGrp="1"/>
          </p:cNvSpPr>
          <p:nvPr>
            <p:ph type="ftr" sz="quarter" idx="4294967295"/>
          </p:nvPr>
        </p:nvSpPr>
        <p:spPr>
          <a:xfrm>
            <a:off x="3063712" y="6183306"/>
            <a:ext cx="5642446" cy="317263"/>
          </a:xfrm>
          <a:prstGeom prst="rect">
            <a:avLst/>
          </a:prstGeom>
        </p:spPr>
        <p:txBody>
          <a:bodyPr/>
          <a:lstStyle/>
          <a:p>
            <a:pPr marL="501254" lvl="2" indent="-230981">
              <a:lnSpc>
                <a:spcPct val="115000"/>
              </a:lnSpc>
              <a:spcBef>
                <a:spcPts val="0"/>
              </a:spcBef>
              <a:spcAft>
                <a:spcPts val="1350"/>
              </a:spcAft>
              <a:buClr>
                <a:schemeClr val="bg1">
                  <a:lumMod val="75000"/>
                </a:schemeClr>
              </a:buClr>
              <a:buNone/>
            </a:pPr>
            <a:r>
              <a:rPr lang="en-GB" sz="900" dirty="0">
                <a:hlinkClick r:id="rId3"/>
              </a:rPr>
              <a:t>https://www.gov.uk/government/publications/chief-medical-officer-annual-report-2016-generation-genome</a:t>
            </a:r>
            <a:r>
              <a:rPr lang="en-GB" sz="900" dirty="0"/>
              <a:t> </a:t>
            </a:r>
          </a:p>
        </p:txBody>
      </p:sp>
    </p:spTree>
    <p:extLst>
      <p:ext uri="{BB962C8B-B14F-4D97-AF65-F5344CB8AC3E}">
        <p14:creationId xmlns:p14="http://schemas.microsoft.com/office/powerpoint/2010/main" val="19186606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32176"/>
            <a:ext cx="5139047" cy="2856908"/>
          </a:xfrm>
        </p:spPr>
        <p:txBody>
          <a:bodyPr>
            <a:noAutofit/>
          </a:bodyPr>
          <a:lstStyle/>
          <a:p>
            <a:pPr marL="0" indent="0" algn="just">
              <a:buNone/>
            </a:pPr>
            <a:r>
              <a:rPr lang="en-GB" sz="2400" dirty="0"/>
              <a:t>In March 2017, the NHS England </a:t>
            </a:r>
            <a:r>
              <a:rPr lang="en-GB" sz="2400" dirty="0" smtClean="0"/>
              <a:t>(NHSE) Board </a:t>
            </a:r>
            <a:r>
              <a:rPr lang="en-GB" sz="2400" dirty="0"/>
              <a:t>set out its strategic approach to build a </a:t>
            </a:r>
            <a:r>
              <a:rPr lang="en-GB" sz="2400" dirty="0">
                <a:solidFill>
                  <a:schemeClr val="accent1">
                    <a:lumMod val="75000"/>
                  </a:schemeClr>
                </a:solidFill>
              </a:rPr>
              <a:t>National Genomic Medicine Service</a:t>
            </a:r>
            <a:r>
              <a:rPr lang="en-GB" sz="2400" dirty="0"/>
              <a:t>, building on the existing provision of NHS clinical genetic services and the NHS contribution to the </a:t>
            </a:r>
            <a:r>
              <a:rPr lang="en-GB" sz="2400" dirty="0">
                <a:solidFill>
                  <a:schemeClr val="accent1">
                    <a:lumMod val="75000"/>
                  </a:schemeClr>
                </a:solidFill>
              </a:rPr>
              <a:t>100,000 Genomes </a:t>
            </a:r>
            <a:r>
              <a:rPr lang="en-GB" sz="2400" dirty="0" smtClean="0"/>
              <a:t>Project.</a:t>
            </a:r>
          </a:p>
        </p:txBody>
      </p:sp>
      <p:sp>
        <p:nvSpPr>
          <p:cNvPr id="4" name="Title 3"/>
          <p:cNvSpPr>
            <a:spLocks noGrp="1"/>
          </p:cNvSpPr>
          <p:nvPr>
            <p:ph type="title"/>
          </p:nvPr>
        </p:nvSpPr>
        <p:spPr>
          <a:xfrm>
            <a:off x="628650" y="0"/>
            <a:ext cx="7886700" cy="1325563"/>
          </a:xfrm>
        </p:spPr>
        <p:txBody>
          <a:bodyPr>
            <a:normAutofit/>
          </a:bodyPr>
          <a:lstStyle/>
          <a:p>
            <a:pPr algn="ctr"/>
            <a:r>
              <a:rPr lang="en-GB" sz="4000" dirty="0">
                <a:solidFill>
                  <a:srgbClr val="0070C0"/>
                </a:solidFill>
                <a:effectLst>
                  <a:outerShdw blurRad="38100" dist="38100" dir="2700000" algn="tl">
                    <a:srgbClr val="000000">
                      <a:alpha val="43137"/>
                    </a:srgbClr>
                  </a:outerShdw>
                </a:effectLst>
                <a:latin typeface="+mn-lt"/>
              </a:rPr>
              <a:t>The NHS Genomic Medicine Service </a:t>
            </a:r>
            <a:r>
              <a:rPr lang="en-GB" sz="4000" dirty="0" smtClean="0">
                <a:solidFill>
                  <a:srgbClr val="0070C0"/>
                </a:solidFill>
                <a:effectLst>
                  <a:outerShdw blurRad="38100" dist="38100" dir="2700000" algn="tl">
                    <a:srgbClr val="000000">
                      <a:alpha val="43137"/>
                    </a:srgbClr>
                  </a:outerShdw>
                </a:effectLst>
                <a:latin typeface="+mn-lt"/>
              </a:rPr>
              <a:t>(NHS GMS</a:t>
            </a:r>
            <a:r>
              <a:rPr lang="en-GB" sz="4000" dirty="0">
                <a:solidFill>
                  <a:srgbClr val="0070C0"/>
                </a:solidFill>
                <a:effectLst>
                  <a:outerShdw blurRad="38100" dist="38100" dir="2700000" algn="tl">
                    <a:srgbClr val="000000">
                      <a:alpha val="43137"/>
                    </a:srgbClr>
                  </a:outerShdw>
                </a:effectLst>
                <a:latin typeface="+mn-lt"/>
              </a:rPr>
              <a:t>)</a:t>
            </a:r>
          </a:p>
        </p:txBody>
      </p:sp>
      <p:sp>
        <p:nvSpPr>
          <p:cNvPr id="5" name="Footer Placeholder 3">
            <a:extLst>
              <a:ext uri="{FF2B5EF4-FFF2-40B4-BE49-F238E27FC236}">
                <a16:creationId xmlns:a16="http://schemas.microsoft.com/office/drawing/2014/main" id="{0AE3112C-A960-4085-94FA-7491EBEEA665}"/>
              </a:ext>
            </a:extLst>
          </p:cNvPr>
          <p:cNvSpPr>
            <a:spLocks noGrp="1"/>
          </p:cNvSpPr>
          <p:nvPr>
            <p:ph type="ftr" sz="quarter" idx="4294967295"/>
          </p:nvPr>
        </p:nvSpPr>
        <p:spPr>
          <a:xfrm>
            <a:off x="437844" y="6240508"/>
            <a:ext cx="2348031" cy="317263"/>
          </a:xfrm>
          <a:prstGeom prst="rect">
            <a:avLst/>
          </a:prstGeom>
        </p:spPr>
        <p:txBody>
          <a:bodyPr/>
          <a:lstStyle/>
          <a:p>
            <a:pPr algn="l"/>
            <a:r>
              <a:rPr lang="en-GB" sz="900" dirty="0">
                <a:solidFill>
                  <a:schemeClr val="bg1">
                    <a:lumMod val="65000"/>
                  </a:schemeClr>
                </a:solidFill>
                <a:latin typeface="Arial" panose="020B0604020202020204" pitchFamily="34" charset="0"/>
                <a:cs typeface="Arial" panose="020B0604020202020204" pitchFamily="34" charset="0"/>
              </a:rPr>
              <a:t>NTGLH001 – NHS GMS</a:t>
            </a:r>
            <a:endParaRPr lang="en-US" sz="900" dirty="0">
              <a:solidFill>
                <a:schemeClr val="bg1">
                  <a:lumMod val="65000"/>
                </a:schemeClr>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7915" y="1825624"/>
            <a:ext cx="2597435" cy="3600828"/>
          </a:xfrm>
          <a:prstGeom prst="rect">
            <a:avLst/>
          </a:prstGeom>
        </p:spPr>
      </p:pic>
      <p:sp>
        <p:nvSpPr>
          <p:cNvPr id="6" name="Footer Placeholder 3">
            <a:extLst>
              <a:ext uri="{FF2B5EF4-FFF2-40B4-BE49-F238E27FC236}">
                <a16:creationId xmlns:a16="http://schemas.microsoft.com/office/drawing/2014/main" id="{0AE3112C-A960-4085-94FA-7491EBEEA665}"/>
              </a:ext>
            </a:extLst>
          </p:cNvPr>
          <p:cNvSpPr>
            <a:spLocks noGrp="1"/>
          </p:cNvSpPr>
          <p:nvPr>
            <p:ph type="ftr" sz="quarter" idx="4294967295"/>
          </p:nvPr>
        </p:nvSpPr>
        <p:spPr>
          <a:xfrm>
            <a:off x="5917915" y="5426452"/>
            <a:ext cx="2788243" cy="317263"/>
          </a:xfrm>
          <a:prstGeom prst="rect">
            <a:avLst/>
          </a:prstGeom>
        </p:spPr>
        <p:txBody>
          <a:bodyPr/>
          <a:lstStyle/>
          <a:p>
            <a:pPr marL="0" lvl="2">
              <a:lnSpc>
                <a:spcPct val="115000"/>
              </a:lnSpc>
              <a:spcBef>
                <a:spcPts val="0"/>
              </a:spcBef>
              <a:spcAft>
                <a:spcPts val="1350"/>
              </a:spcAft>
              <a:buClr>
                <a:schemeClr val="bg1">
                  <a:lumMod val="75000"/>
                </a:schemeClr>
              </a:buClr>
              <a:buNone/>
            </a:pPr>
            <a:r>
              <a:rPr lang="en-GB" sz="900" dirty="0">
                <a:hlinkClick r:id="rId4"/>
              </a:rPr>
              <a:t>https://</a:t>
            </a:r>
            <a:r>
              <a:rPr lang="en-GB" sz="900" dirty="0" smtClean="0">
                <a:hlinkClick r:id="rId4"/>
              </a:rPr>
              <a:t>www.gov.uk/government/publications/chief-medical-officer-annual-report-2016-generation-genome</a:t>
            </a:r>
            <a:r>
              <a:rPr lang="en-GB" sz="900" dirty="0"/>
              <a:t> </a:t>
            </a:r>
            <a:endParaRPr lang="en-GB" sz="900" dirty="0" smtClean="0"/>
          </a:p>
        </p:txBody>
      </p:sp>
      <p:pic>
        <p:nvPicPr>
          <p:cNvPr id="7" name="Picture 6"/>
          <p:cNvPicPr>
            <a:picLocks noChangeAspect="1"/>
          </p:cNvPicPr>
          <p:nvPr/>
        </p:nvPicPr>
        <p:blipFill rotWithShape="1">
          <a:blip r:embed="rId5"/>
          <a:srcRect r="4600"/>
          <a:stretch/>
        </p:blipFill>
        <p:spPr>
          <a:xfrm>
            <a:off x="2272624" y="4181276"/>
            <a:ext cx="1441913" cy="1283520"/>
          </a:xfrm>
          <a:prstGeom prst="rect">
            <a:avLst/>
          </a:prstGeom>
        </p:spPr>
      </p:pic>
      <p:cxnSp>
        <p:nvCxnSpPr>
          <p:cNvPr id="8" name="Straight Arrow Connector 7"/>
          <p:cNvCxnSpPr/>
          <p:nvPr/>
        </p:nvCxnSpPr>
        <p:spPr>
          <a:xfrm>
            <a:off x="2993580" y="5585083"/>
            <a:ext cx="0" cy="446066"/>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01572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844" y="0"/>
            <a:ext cx="8190590" cy="935381"/>
          </a:xfrm>
        </p:spPr>
        <p:txBody>
          <a:bodyPr>
            <a:normAutofit/>
          </a:bodyPr>
          <a:lstStyle/>
          <a:p>
            <a:pPr algn="ctr"/>
            <a:r>
              <a:rPr lang="en-GB" sz="4000" dirty="0" smtClean="0">
                <a:solidFill>
                  <a:schemeClr val="accent1">
                    <a:lumMod val="75000"/>
                  </a:schemeClr>
                </a:solidFill>
                <a:effectLst>
                  <a:outerShdw blurRad="38100" dist="38100" dir="2700000" algn="tl">
                    <a:srgbClr val="000000">
                      <a:alpha val="43137"/>
                    </a:srgbClr>
                  </a:outerShdw>
                </a:effectLst>
                <a:latin typeface="+mn-lt"/>
              </a:rPr>
              <a:t>Genome </a:t>
            </a:r>
            <a:r>
              <a:rPr lang="en-GB" sz="4000" dirty="0" smtClean="0">
                <a:solidFill>
                  <a:schemeClr val="accent1">
                    <a:lumMod val="75000"/>
                  </a:schemeClr>
                </a:solidFill>
                <a:effectLst>
                  <a:outerShdw blurRad="38100" dist="38100" dir="2700000" algn="tl">
                    <a:srgbClr val="000000">
                      <a:alpha val="43137"/>
                    </a:srgbClr>
                  </a:outerShdw>
                </a:effectLst>
                <a:latin typeface="+mn-lt"/>
              </a:rPr>
              <a:t>UK 2020 - strategy structure</a:t>
            </a:r>
            <a:endParaRPr lang="en-GB" sz="4000" dirty="0">
              <a:solidFill>
                <a:schemeClr val="accent1">
                  <a:lumMod val="75000"/>
                </a:schemeClr>
              </a:solidFill>
              <a:effectLst>
                <a:outerShdw blurRad="38100" dist="38100" dir="2700000" algn="tl">
                  <a:srgbClr val="000000">
                    <a:alpha val="43137"/>
                  </a:srgbClr>
                </a:outerShdw>
              </a:effectLst>
              <a:latin typeface="+mn-lt"/>
            </a:endParaRPr>
          </a:p>
        </p:txBody>
      </p:sp>
      <p:pic>
        <p:nvPicPr>
          <p:cNvPr id="4" name="Content Placeholder 3"/>
          <p:cNvPicPr>
            <a:picLocks noGrp="1" noChangeAspect="1"/>
          </p:cNvPicPr>
          <p:nvPr>
            <p:ph idx="1"/>
          </p:nvPr>
        </p:nvPicPr>
        <p:blipFill>
          <a:blip r:embed="rId3"/>
          <a:stretch>
            <a:fillRect/>
          </a:stretch>
        </p:blipFill>
        <p:spPr>
          <a:xfrm>
            <a:off x="2412258" y="787940"/>
            <a:ext cx="4338737" cy="5292401"/>
          </a:xfrm>
          <a:prstGeom prst="rect">
            <a:avLst/>
          </a:prstGeom>
        </p:spPr>
      </p:pic>
      <p:sp>
        <p:nvSpPr>
          <p:cNvPr id="5" name="TextBox 4"/>
          <p:cNvSpPr txBox="1"/>
          <p:nvPr/>
        </p:nvSpPr>
        <p:spPr>
          <a:xfrm>
            <a:off x="2354094" y="6240508"/>
            <a:ext cx="6634264" cy="400110"/>
          </a:xfrm>
          <a:prstGeom prst="rect">
            <a:avLst/>
          </a:prstGeom>
          <a:noFill/>
        </p:spPr>
        <p:txBody>
          <a:bodyPr wrap="square" rtlCol="0">
            <a:spAutoFit/>
          </a:bodyPr>
          <a:lstStyle/>
          <a:p>
            <a:r>
              <a:rPr lang="en-GB" sz="1000" dirty="0">
                <a:hlinkClick r:id="rId4"/>
              </a:rPr>
              <a:t>https://assets.publishing.service.gov.uk/government/uploads/system/uploads/attachment_data/file/920378/Genome_UK_-_</a:t>
            </a:r>
            <a:r>
              <a:rPr lang="en-GB" sz="1000" dirty="0" smtClean="0">
                <a:hlinkClick r:id="rId4"/>
              </a:rPr>
              <a:t>the_future_of_healthcare.pdf</a:t>
            </a:r>
            <a:r>
              <a:rPr lang="en-GB" sz="1000" dirty="0" smtClean="0"/>
              <a:t> </a:t>
            </a:r>
            <a:endParaRPr lang="en-GB" sz="1000" dirty="0"/>
          </a:p>
        </p:txBody>
      </p:sp>
      <p:sp>
        <p:nvSpPr>
          <p:cNvPr id="6" name="Footer Placeholder 3">
            <a:extLst>
              <a:ext uri="{FF2B5EF4-FFF2-40B4-BE49-F238E27FC236}">
                <a16:creationId xmlns:a16="http://schemas.microsoft.com/office/drawing/2014/main" id="{0AE3112C-A960-4085-94FA-7491EBEEA665}"/>
              </a:ext>
            </a:extLst>
          </p:cNvPr>
          <p:cNvSpPr>
            <a:spLocks noGrp="1"/>
          </p:cNvSpPr>
          <p:nvPr>
            <p:ph type="ftr" sz="quarter" idx="4294967295"/>
          </p:nvPr>
        </p:nvSpPr>
        <p:spPr>
          <a:xfrm>
            <a:off x="437844" y="6240508"/>
            <a:ext cx="2348031" cy="317263"/>
          </a:xfrm>
          <a:prstGeom prst="rect">
            <a:avLst/>
          </a:prstGeom>
        </p:spPr>
        <p:txBody>
          <a:bodyPr/>
          <a:lstStyle/>
          <a:p>
            <a:pPr algn="l"/>
            <a:r>
              <a:rPr lang="en-GB" sz="900" dirty="0">
                <a:solidFill>
                  <a:schemeClr val="bg1">
                    <a:lumMod val="65000"/>
                  </a:schemeClr>
                </a:solidFill>
                <a:latin typeface="Arial" panose="020B0604020202020204" pitchFamily="34" charset="0"/>
                <a:cs typeface="Arial" panose="020B0604020202020204" pitchFamily="34" charset="0"/>
              </a:rPr>
              <a:t>NTGLH001 – NHS GMS</a:t>
            </a:r>
            <a:endParaRPr lang="en-US" sz="900" dirty="0">
              <a:solidFill>
                <a:schemeClr val="bg1">
                  <a:lumMod val="65000"/>
                </a:schemeClr>
              </a:solidFill>
              <a:latin typeface="Arial" panose="020B0604020202020204" pitchFamily="34" charset="0"/>
              <a:cs typeface="Arial" panose="020B0604020202020204" pitchFamily="34" charset="0"/>
            </a:endParaRPr>
          </a:p>
        </p:txBody>
      </p:sp>
      <p:cxnSp>
        <p:nvCxnSpPr>
          <p:cNvPr id="7" name="Straight Arrow Connector 6"/>
          <p:cNvCxnSpPr/>
          <p:nvPr/>
        </p:nvCxnSpPr>
        <p:spPr>
          <a:xfrm>
            <a:off x="3291713" y="691426"/>
            <a:ext cx="0" cy="193028"/>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3912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dirty="0">
                <a:solidFill>
                  <a:srgbClr val="0070C0"/>
                </a:solidFill>
                <a:effectLst>
                  <a:outerShdw blurRad="38100" dist="38100" dir="2700000" algn="tl">
                    <a:srgbClr val="000000">
                      <a:alpha val="43137"/>
                    </a:srgbClr>
                  </a:outerShdw>
                </a:effectLst>
                <a:latin typeface="+mn-lt"/>
              </a:rPr>
              <a:t>Elements of </a:t>
            </a:r>
            <a:r>
              <a:rPr lang="en-GB" sz="3200" dirty="0" smtClean="0">
                <a:solidFill>
                  <a:srgbClr val="0070C0"/>
                </a:solidFill>
                <a:effectLst>
                  <a:outerShdw blurRad="38100" dist="38100" dir="2700000" algn="tl">
                    <a:srgbClr val="000000">
                      <a:alpha val="43137"/>
                    </a:srgbClr>
                  </a:outerShdw>
                </a:effectLst>
                <a:latin typeface="+mn-lt"/>
              </a:rPr>
              <a:t>the NHS </a:t>
            </a:r>
            <a:r>
              <a:rPr lang="en-GB" sz="3200" dirty="0">
                <a:solidFill>
                  <a:srgbClr val="0070C0"/>
                </a:solidFill>
                <a:effectLst>
                  <a:outerShdw blurRad="38100" dist="38100" dir="2700000" algn="tl">
                    <a:srgbClr val="000000">
                      <a:alpha val="43137"/>
                    </a:srgbClr>
                  </a:outerShdw>
                </a:effectLst>
                <a:latin typeface="+mn-lt"/>
              </a:rPr>
              <a:t>GMS strategy</a:t>
            </a:r>
          </a:p>
        </p:txBody>
      </p:sp>
      <p:cxnSp>
        <p:nvCxnSpPr>
          <p:cNvPr id="5" name="Straight Connector 4"/>
          <p:cNvCxnSpPr/>
          <p:nvPr/>
        </p:nvCxnSpPr>
        <p:spPr>
          <a:xfrm>
            <a:off x="4598126" y="1332411"/>
            <a:ext cx="0" cy="6792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09897" y="2011680"/>
            <a:ext cx="753726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09897" y="2011680"/>
            <a:ext cx="0" cy="6792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647406" y="2011680"/>
            <a:ext cx="0" cy="6792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598126" y="2011680"/>
            <a:ext cx="0" cy="6792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439990" y="2011680"/>
            <a:ext cx="0" cy="6792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29749" y="2011680"/>
            <a:ext cx="0" cy="6792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65760" y="2766416"/>
            <a:ext cx="1724297" cy="2308324"/>
          </a:xfrm>
          <a:prstGeom prst="rect">
            <a:avLst/>
          </a:prstGeom>
          <a:noFill/>
        </p:spPr>
        <p:txBody>
          <a:bodyPr wrap="square" rtlCol="0">
            <a:spAutoFit/>
          </a:bodyPr>
          <a:lstStyle/>
          <a:p>
            <a:r>
              <a:rPr lang="en-GB" dirty="0"/>
              <a:t>National Genomic Laboratory Service</a:t>
            </a:r>
          </a:p>
          <a:p>
            <a:r>
              <a:rPr lang="en-GB" dirty="0"/>
              <a:t>(network of </a:t>
            </a:r>
          </a:p>
          <a:p>
            <a:r>
              <a:rPr lang="en-GB" dirty="0"/>
              <a:t>Genomic </a:t>
            </a:r>
          </a:p>
          <a:p>
            <a:r>
              <a:rPr lang="en-GB" dirty="0"/>
              <a:t>Laboratory</a:t>
            </a:r>
          </a:p>
          <a:p>
            <a:r>
              <a:rPr lang="en-GB" dirty="0"/>
              <a:t>Hubs)</a:t>
            </a:r>
          </a:p>
        </p:txBody>
      </p:sp>
      <p:sp>
        <p:nvSpPr>
          <p:cNvPr id="16" name="TextBox 15"/>
          <p:cNvSpPr txBox="1"/>
          <p:nvPr/>
        </p:nvSpPr>
        <p:spPr>
          <a:xfrm>
            <a:off x="2188358" y="2774906"/>
            <a:ext cx="1724297" cy="1200329"/>
          </a:xfrm>
          <a:prstGeom prst="rect">
            <a:avLst/>
          </a:prstGeom>
          <a:noFill/>
        </p:spPr>
        <p:txBody>
          <a:bodyPr wrap="square" rtlCol="0">
            <a:spAutoFit/>
          </a:bodyPr>
          <a:lstStyle/>
          <a:p>
            <a:r>
              <a:rPr lang="en-GB" dirty="0"/>
              <a:t>National Genomic </a:t>
            </a:r>
          </a:p>
          <a:p>
            <a:r>
              <a:rPr lang="en-GB" dirty="0"/>
              <a:t>Test</a:t>
            </a:r>
          </a:p>
          <a:p>
            <a:r>
              <a:rPr lang="en-GB" dirty="0"/>
              <a:t>Directory</a:t>
            </a:r>
          </a:p>
        </p:txBody>
      </p:sp>
      <p:cxnSp>
        <p:nvCxnSpPr>
          <p:cNvPr id="18" name="Straight Arrow Connector 17"/>
          <p:cNvCxnSpPr/>
          <p:nvPr/>
        </p:nvCxnSpPr>
        <p:spPr>
          <a:xfrm flipH="1">
            <a:off x="1611859" y="3832264"/>
            <a:ext cx="576499" cy="2184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229665" y="2766416"/>
            <a:ext cx="1344284" cy="2862322"/>
          </a:xfrm>
          <a:prstGeom prst="rect">
            <a:avLst/>
          </a:prstGeom>
        </p:spPr>
        <p:txBody>
          <a:bodyPr wrap="square">
            <a:spAutoFit/>
          </a:bodyPr>
          <a:lstStyle/>
          <a:p>
            <a:r>
              <a:rPr lang="en-GB" dirty="0"/>
              <a:t>National</a:t>
            </a:r>
          </a:p>
          <a:p>
            <a:r>
              <a:rPr lang="en-GB" dirty="0"/>
              <a:t>Whole</a:t>
            </a:r>
          </a:p>
          <a:p>
            <a:r>
              <a:rPr lang="en-GB" dirty="0"/>
              <a:t>Genomic</a:t>
            </a:r>
          </a:p>
          <a:p>
            <a:r>
              <a:rPr lang="en-GB" dirty="0"/>
              <a:t>Sequencing </a:t>
            </a:r>
          </a:p>
          <a:p>
            <a:r>
              <a:rPr lang="en-GB" dirty="0"/>
              <a:t>and </a:t>
            </a:r>
          </a:p>
          <a:p>
            <a:r>
              <a:rPr lang="en-GB" dirty="0"/>
              <a:t>Analysis</a:t>
            </a:r>
          </a:p>
          <a:p>
            <a:r>
              <a:rPr lang="en-GB" dirty="0"/>
              <a:t>provision</a:t>
            </a:r>
          </a:p>
          <a:p>
            <a:r>
              <a:rPr lang="en-GB" dirty="0"/>
              <a:t>(NHS + Genomics England) </a:t>
            </a:r>
          </a:p>
        </p:txBody>
      </p:sp>
      <p:sp>
        <p:nvSpPr>
          <p:cNvPr id="20" name="Rectangle 19"/>
          <p:cNvSpPr/>
          <p:nvPr/>
        </p:nvSpPr>
        <p:spPr>
          <a:xfrm>
            <a:off x="6063461" y="2766416"/>
            <a:ext cx="1059906" cy="2862322"/>
          </a:xfrm>
          <a:prstGeom prst="rect">
            <a:avLst/>
          </a:prstGeom>
        </p:spPr>
        <p:txBody>
          <a:bodyPr wrap="none">
            <a:spAutoFit/>
          </a:bodyPr>
          <a:lstStyle/>
          <a:p>
            <a:r>
              <a:rPr lang="en-GB" dirty="0"/>
              <a:t>Clinical</a:t>
            </a:r>
          </a:p>
          <a:p>
            <a:r>
              <a:rPr lang="en-GB" dirty="0"/>
              <a:t>Genomic</a:t>
            </a:r>
          </a:p>
          <a:p>
            <a:r>
              <a:rPr lang="en-GB" dirty="0"/>
              <a:t>Medicine</a:t>
            </a:r>
          </a:p>
          <a:p>
            <a:r>
              <a:rPr lang="en-GB" dirty="0"/>
              <a:t>Services</a:t>
            </a:r>
          </a:p>
          <a:p>
            <a:r>
              <a:rPr lang="en-GB" dirty="0"/>
              <a:t>and </a:t>
            </a:r>
          </a:p>
          <a:p>
            <a:r>
              <a:rPr lang="en-GB" dirty="0"/>
              <a:t>evolved</a:t>
            </a:r>
          </a:p>
          <a:p>
            <a:r>
              <a:rPr lang="en-GB" dirty="0"/>
              <a:t>Genomic</a:t>
            </a:r>
          </a:p>
          <a:p>
            <a:r>
              <a:rPr lang="en-GB" dirty="0"/>
              <a:t>Medicine</a:t>
            </a:r>
          </a:p>
          <a:p>
            <a:r>
              <a:rPr lang="en-GB" dirty="0" smtClean="0"/>
              <a:t>Centre</a:t>
            </a:r>
          </a:p>
          <a:p>
            <a:r>
              <a:rPr lang="en-GB" dirty="0" smtClean="0"/>
              <a:t>service</a:t>
            </a:r>
            <a:endParaRPr lang="en-GB" dirty="0"/>
          </a:p>
        </p:txBody>
      </p:sp>
      <p:sp>
        <p:nvSpPr>
          <p:cNvPr id="21" name="Rectangle 20"/>
          <p:cNvSpPr/>
          <p:nvPr/>
        </p:nvSpPr>
        <p:spPr>
          <a:xfrm>
            <a:off x="7772489" y="2766416"/>
            <a:ext cx="1149354" cy="1477328"/>
          </a:xfrm>
          <a:prstGeom prst="rect">
            <a:avLst/>
          </a:prstGeom>
        </p:spPr>
        <p:txBody>
          <a:bodyPr wrap="none">
            <a:spAutoFit/>
          </a:bodyPr>
          <a:lstStyle/>
          <a:p>
            <a:r>
              <a:rPr lang="en-GB" dirty="0"/>
              <a:t>NHSE </a:t>
            </a:r>
          </a:p>
          <a:p>
            <a:r>
              <a:rPr lang="en-GB" dirty="0"/>
              <a:t>Genomics</a:t>
            </a:r>
          </a:p>
          <a:p>
            <a:r>
              <a:rPr lang="en-GB" dirty="0"/>
              <a:t>Unit</a:t>
            </a:r>
          </a:p>
          <a:p>
            <a:r>
              <a:rPr lang="en-GB" dirty="0"/>
              <a:t>(national</a:t>
            </a:r>
          </a:p>
          <a:p>
            <a:r>
              <a:rPr lang="en-GB" dirty="0"/>
              <a:t>oversight)</a:t>
            </a:r>
          </a:p>
        </p:txBody>
      </p:sp>
      <p:cxnSp>
        <p:nvCxnSpPr>
          <p:cNvPr id="26" name="Straight Arrow Connector 25"/>
          <p:cNvCxnSpPr/>
          <p:nvPr/>
        </p:nvCxnSpPr>
        <p:spPr>
          <a:xfrm flipH="1">
            <a:off x="7201246" y="618007"/>
            <a:ext cx="629524" cy="2226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14208" y="287169"/>
            <a:ext cx="1028142" cy="1200329"/>
          </a:xfrm>
          <a:prstGeom prst="rect">
            <a:avLst/>
          </a:prstGeom>
          <a:noFill/>
        </p:spPr>
        <p:txBody>
          <a:bodyPr wrap="square" rtlCol="0">
            <a:spAutoFit/>
          </a:bodyPr>
          <a:lstStyle/>
          <a:p>
            <a:r>
              <a:rPr lang="en-GB" dirty="0"/>
              <a:t>NHS C</a:t>
            </a:r>
            <a:r>
              <a:rPr lang="en-GB" dirty="0" smtClean="0"/>
              <a:t>linical </a:t>
            </a:r>
            <a:r>
              <a:rPr lang="en-GB" dirty="0"/>
              <a:t>G</a:t>
            </a:r>
            <a:r>
              <a:rPr lang="en-GB" dirty="0" smtClean="0"/>
              <a:t>enetics </a:t>
            </a:r>
            <a:r>
              <a:rPr lang="en-GB" dirty="0"/>
              <a:t>services</a:t>
            </a:r>
          </a:p>
        </p:txBody>
      </p:sp>
      <p:sp>
        <p:nvSpPr>
          <p:cNvPr id="14" name="TextBox 13"/>
          <p:cNvSpPr txBox="1"/>
          <p:nvPr/>
        </p:nvSpPr>
        <p:spPr>
          <a:xfrm>
            <a:off x="7772489" y="287169"/>
            <a:ext cx="1149354" cy="923330"/>
          </a:xfrm>
          <a:prstGeom prst="rect">
            <a:avLst/>
          </a:prstGeom>
          <a:noFill/>
        </p:spPr>
        <p:txBody>
          <a:bodyPr wrap="square" rtlCol="0">
            <a:spAutoFit/>
          </a:bodyPr>
          <a:lstStyle/>
          <a:p>
            <a:r>
              <a:rPr lang="en-GB" dirty="0"/>
              <a:t>100,000 Genomes Project</a:t>
            </a:r>
          </a:p>
        </p:txBody>
      </p:sp>
      <p:sp>
        <p:nvSpPr>
          <p:cNvPr id="24" name="Footer Placeholder 3">
            <a:extLst>
              <a:ext uri="{FF2B5EF4-FFF2-40B4-BE49-F238E27FC236}">
                <a16:creationId xmlns:a16="http://schemas.microsoft.com/office/drawing/2014/main" id="{0AE3112C-A960-4085-94FA-7491EBEEA665}"/>
              </a:ext>
            </a:extLst>
          </p:cNvPr>
          <p:cNvSpPr>
            <a:spLocks noGrp="1"/>
          </p:cNvSpPr>
          <p:nvPr>
            <p:ph type="ftr" sz="quarter" idx="4294967295"/>
          </p:nvPr>
        </p:nvSpPr>
        <p:spPr>
          <a:xfrm>
            <a:off x="437844" y="6240508"/>
            <a:ext cx="2348031" cy="317263"/>
          </a:xfrm>
          <a:prstGeom prst="rect">
            <a:avLst/>
          </a:prstGeom>
        </p:spPr>
        <p:txBody>
          <a:bodyPr/>
          <a:lstStyle/>
          <a:p>
            <a:pPr algn="l"/>
            <a:r>
              <a:rPr lang="en-GB" sz="900" dirty="0">
                <a:solidFill>
                  <a:schemeClr val="bg1">
                    <a:lumMod val="65000"/>
                  </a:schemeClr>
                </a:solidFill>
                <a:latin typeface="Arial" panose="020B0604020202020204" pitchFamily="34" charset="0"/>
                <a:cs typeface="Arial" panose="020B0604020202020204" pitchFamily="34" charset="0"/>
              </a:rPr>
              <a:t>NTGLH001 – NHS GMS</a:t>
            </a:r>
            <a:endParaRPr lang="en-US" sz="900" dirty="0">
              <a:solidFill>
                <a:schemeClr val="bg1">
                  <a:lumMod val="65000"/>
                </a:schemeClr>
              </a:solidFill>
              <a:latin typeface="Arial" panose="020B0604020202020204" pitchFamily="34" charset="0"/>
              <a:cs typeface="Arial" panose="020B0604020202020204" pitchFamily="34" charset="0"/>
            </a:endParaRPr>
          </a:p>
        </p:txBody>
      </p:sp>
      <p:sp>
        <p:nvSpPr>
          <p:cNvPr id="27" name="Footer Placeholder 3">
            <a:extLst>
              <a:ext uri="{FF2B5EF4-FFF2-40B4-BE49-F238E27FC236}">
                <a16:creationId xmlns:a16="http://schemas.microsoft.com/office/drawing/2014/main" id="{0AE3112C-A960-4085-94FA-7491EBEEA665}"/>
              </a:ext>
            </a:extLst>
          </p:cNvPr>
          <p:cNvSpPr>
            <a:spLocks noGrp="1"/>
          </p:cNvSpPr>
          <p:nvPr>
            <p:ph type="ftr" sz="quarter" idx="4294967295"/>
          </p:nvPr>
        </p:nvSpPr>
        <p:spPr>
          <a:xfrm>
            <a:off x="5051502" y="6183306"/>
            <a:ext cx="3654656" cy="317263"/>
          </a:xfrm>
          <a:prstGeom prst="rect">
            <a:avLst/>
          </a:prstGeom>
        </p:spPr>
        <p:txBody>
          <a:bodyPr/>
          <a:lstStyle/>
          <a:p>
            <a:pPr marL="501254" lvl="2" indent="-230981">
              <a:lnSpc>
                <a:spcPct val="115000"/>
              </a:lnSpc>
              <a:spcBef>
                <a:spcPts val="0"/>
              </a:spcBef>
              <a:spcAft>
                <a:spcPts val="1350"/>
              </a:spcAft>
              <a:buClr>
                <a:schemeClr val="bg1">
                  <a:lumMod val="75000"/>
                </a:schemeClr>
              </a:buClr>
              <a:buNone/>
            </a:pPr>
            <a:r>
              <a:rPr lang="en-GB" sz="900" dirty="0">
                <a:hlinkClick r:id="rId3"/>
              </a:rPr>
              <a:t>https://www.england.nhs.uk/genomics/nhs-genomic-med-service</a:t>
            </a:r>
            <a:r>
              <a:rPr lang="en-GB" sz="900" dirty="0" smtClean="0">
                <a:hlinkClick r:id="rId3"/>
              </a:rPr>
              <a:t>/</a:t>
            </a:r>
            <a:endParaRPr lang="en-GB" sz="900" dirty="0" smtClean="0"/>
          </a:p>
        </p:txBody>
      </p:sp>
      <p:cxnSp>
        <p:nvCxnSpPr>
          <p:cNvPr id="25" name="Straight Arrow Connector 24"/>
          <p:cNvCxnSpPr/>
          <p:nvPr/>
        </p:nvCxnSpPr>
        <p:spPr>
          <a:xfrm>
            <a:off x="1311573" y="589514"/>
            <a:ext cx="545859" cy="1971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1909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p:cNvSpPr/>
          <p:nvPr/>
        </p:nvSpPr>
        <p:spPr>
          <a:xfrm>
            <a:off x="1700126" y="2365248"/>
            <a:ext cx="1822597" cy="2804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Oval 2"/>
          <p:cNvSpPr/>
          <p:nvPr/>
        </p:nvSpPr>
        <p:spPr>
          <a:xfrm>
            <a:off x="48750" y="2365248"/>
            <a:ext cx="1822597" cy="2804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p:cNvCxnSpPr/>
          <p:nvPr/>
        </p:nvCxnSpPr>
        <p:spPr>
          <a:xfrm>
            <a:off x="4598126" y="1332411"/>
            <a:ext cx="0" cy="6792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09897" y="2011680"/>
            <a:ext cx="753726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09897" y="2011680"/>
            <a:ext cx="0" cy="6792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647406" y="2011680"/>
            <a:ext cx="0" cy="6792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598126" y="2011680"/>
            <a:ext cx="0" cy="6792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439990" y="2011680"/>
            <a:ext cx="0" cy="6792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29749" y="2011680"/>
            <a:ext cx="0" cy="6792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65760" y="2766416"/>
            <a:ext cx="1724297" cy="2308324"/>
          </a:xfrm>
          <a:prstGeom prst="rect">
            <a:avLst/>
          </a:prstGeom>
          <a:noFill/>
        </p:spPr>
        <p:txBody>
          <a:bodyPr wrap="square" rtlCol="0">
            <a:spAutoFit/>
          </a:bodyPr>
          <a:lstStyle/>
          <a:p>
            <a:r>
              <a:rPr lang="en-GB" dirty="0"/>
              <a:t>National Genomic Laboratory Service</a:t>
            </a:r>
          </a:p>
          <a:p>
            <a:r>
              <a:rPr lang="en-GB" dirty="0"/>
              <a:t>(network of </a:t>
            </a:r>
          </a:p>
          <a:p>
            <a:r>
              <a:rPr lang="en-GB" dirty="0"/>
              <a:t>Genomic </a:t>
            </a:r>
          </a:p>
          <a:p>
            <a:r>
              <a:rPr lang="en-GB" dirty="0"/>
              <a:t>Laboratory</a:t>
            </a:r>
          </a:p>
          <a:p>
            <a:r>
              <a:rPr lang="en-GB" dirty="0"/>
              <a:t>Hubs)</a:t>
            </a:r>
          </a:p>
        </p:txBody>
      </p:sp>
      <p:sp>
        <p:nvSpPr>
          <p:cNvPr id="16" name="TextBox 15"/>
          <p:cNvSpPr txBox="1"/>
          <p:nvPr/>
        </p:nvSpPr>
        <p:spPr>
          <a:xfrm>
            <a:off x="2188358" y="2774906"/>
            <a:ext cx="1724297" cy="1200329"/>
          </a:xfrm>
          <a:prstGeom prst="rect">
            <a:avLst/>
          </a:prstGeom>
          <a:noFill/>
        </p:spPr>
        <p:txBody>
          <a:bodyPr wrap="square" rtlCol="0">
            <a:spAutoFit/>
          </a:bodyPr>
          <a:lstStyle/>
          <a:p>
            <a:r>
              <a:rPr lang="en-GB" dirty="0"/>
              <a:t>National Genomic </a:t>
            </a:r>
          </a:p>
          <a:p>
            <a:r>
              <a:rPr lang="en-GB" dirty="0"/>
              <a:t>Test</a:t>
            </a:r>
          </a:p>
          <a:p>
            <a:r>
              <a:rPr lang="en-GB" dirty="0"/>
              <a:t>Directory</a:t>
            </a:r>
          </a:p>
        </p:txBody>
      </p:sp>
      <p:sp>
        <p:nvSpPr>
          <p:cNvPr id="19" name="Rectangle 18"/>
          <p:cNvSpPr/>
          <p:nvPr/>
        </p:nvSpPr>
        <p:spPr>
          <a:xfrm>
            <a:off x="4229665" y="2766416"/>
            <a:ext cx="1443864" cy="2862322"/>
          </a:xfrm>
          <a:prstGeom prst="rect">
            <a:avLst/>
          </a:prstGeom>
        </p:spPr>
        <p:txBody>
          <a:bodyPr wrap="square">
            <a:spAutoFit/>
          </a:bodyPr>
          <a:lstStyle/>
          <a:p>
            <a:r>
              <a:rPr lang="en-GB" dirty="0"/>
              <a:t>National</a:t>
            </a:r>
          </a:p>
          <a:p>
            <a:r>
              <a:rPr lang="en-GB" dirty="0"/>
              <a:t>Whole</a:t>
            </a:r>
          </a:p>
          <a:p>
            <a:r>
              <a:rPr lang="en-GB" dirty="0"/>
              <a:t>Genomic</a:t>
            </a:r>
          </a:p>
          <a:p>
            <a:r>
              <a:rPr lang="en-GB" dirty="0"/>
              <a:t>Sequencing </a:t>
            </a:r>
          </a:p>
          <a:p>
            <a:r>
              <a:rPr lang="en-GB" dirty="0"/>
              <a:t>and </a:t>
            </a:r>
          </a:p>
          <a:p>
            <a:r>
              <a:rPr lang="en-GB" dirty="0"/>
              <a:t>Analysis</a:t>
            </a:r>
          </a:p>
          <a:p>
            <a:r>
              <a:rPr lang="en-GB" dirty="0"/>
              <a:t>provision</a:t>
            </a:r>
          </a:p>
          <a:p>
            <a:r>
              <a:rPr lang="en-GB" dirty="0"/>
              <a:t>(</a:t>
            </a:r>
            <a:r>
              <a:rPr lang="en-GB" dirty="0" smtClean="0"/>
              <a:t>NHS + </a:t>
            </a:r>
            <a:r>
              <a:rPr lang="en-GB" dirty="0"/>
              <a:t>Genomics England) </a:t>
            </a:r>
          </a:p>
        </p:txBody>
      </p:sp>
      <p:sp>
        <p:nvSpPr>
          <p:cNvPr id="20" name="Rectangle 19"/>
          <p:cNvSpPr/>
          <p:nvPr/>
        </p:nvSpPr>
        <p:spPr>
          <a:xfrm>
            <a:off x="6063461" y="2766416"/>
            <a:ext cx="1059906" cy="2862322"/>
          </a:xfrm>
          <a:prstGeom prst="rect">
            <a:avLst/>
          </a:prstGeom>
        </p:spPr>
        <p:txBody>
          <a:bodyPr wrap="none">
            <a:spAutoFit/>
          </a:bodyPr>
          <a:lstStyle/>
          <a:p>
            <a:r>
              <a:rPr lang="en-GB" dirty="0"/>
              <a:t>Clinical</a:t>
            </a:r>
          </a:p>
          <a:p>
            <a:r>
              <a:rPr lang="en-GB" dirty="0"/>
              <a:t>Genomic</a:t>
            </a:r>
          </a:p>
          <a:p>
            <a:r>
              <a:rPr lang="en-GB" dirty="0"/>
              <a:t>Medicine</a:t>
            </a:r>
          </a:p>
          <a:p>
            <a:r>
              <a:rPr lang="en-GB" dirty="0"/>
              <a:t>Services</a:t>
            </a:r>
          </a:p>
          <a:p>
            <a:r>
              <a:rPr lang="en-GB" dirty="0"/>
              <a:t>and </a:t>
            </a:r>
          </a:p>
          <a:p>
            <a:r>
              <a:rPr lang="en-GB" dirty="0"/>
              <a:t>evolved</a:t>
            </a:r>
          </a:p>
          <a:p>
            <a:r>
              <a:rPr lang="en-GB" dirty="0"/>
              <a:t>Genomic</a:t>
            </a:r>
          </a:p>
          <a:p>
            <a:r>
              <a:rPr lang="en-GB" dirty="0"/>
              <a:t>Medicine</a:t>
            </a:r>
          </a:p>
          <a:p>
            <a:r>
              <a:rPr lang="en-GB" dirty="0" smtClean="0"/>
              <a:t>Centre</a:t>
            </a:r>
          </a:p>
          <a:p>
            <a:r>
              <a:rPr lang="en-GB" dirty="0" smtClean="0"/>
              <a:t>service</a:t>
            </a:r>
            <a:endParaRPr lang="en-GB" dirty="0"/>
          </a:p>
        </p:txBody>
      </p:sp>
      <p:sp>
        <p:nvSpPr>
          <p:cNvPr id="21" name="Rectangle 20"/>
          <p:cNvSpPr/>
          <p:nvPr/>
        </p:nvSpPr>
        <p:spPr>
          <a:xfrm>
            <a:off x="7772489" y="2766416"/>
            <a:ext cx="1149354" cy="1477328"/>
          </a:xfrm>
          <a:prstGeom prst="rect">
            <a:avLst/>
          </a:prstGeom>
        </p:spPr>
        <p:txBody>
          <a:bodyPr wrap="none">
            <a:spAutoFit/>
          </a:bodyPr>
          <a:lstStyle/>
          <a:p>
            <a:r>
              <a:rPr lang="en-GB" dirty="0"/>
              <a:t>NHSE </a:t>
            </a:r>
          </a:p>
          <a:p>
            <a:r>
              <a:rPr lang="en-GB" dirty="0"/>
              <a:t>Genomics</a:t>
            </a:r>
          </a:p>
          <a:p>
            <a:r>
              <a:rPr lang="en-GB" dirty="0"/>
              <a:t>Unit</a:t>
            </a:r>
          </a:p>
          <a:p>
            <a:r>
              <a:rPr lang="en-GB" dirty="0"/>
              <a:t>(national</a:t>
            </a:r>
          </a:p>
          <a:p>
            <a:r>
              <a:rPr lang="en-GB" dirty="0"/>
              <a:t>oversight)</a:t>
            </a:r>
          </a:p>
        </p:txBody>
      </p:sp>
      <p:sp>
        <p:nvSpPr>
          <p:cNvPr id="24" name="Footer Placeholder 3">
            <a:extLst>
              <a:ext uri="{FF2B5EF4-FFF2-40B4-BE49-F238E27FC236}">
                <a16:creationId xmlns:a16="http://schemas.microsoft.com/office/drawing/2014/main" id="{0AE3112C-A960-4085-94FA-7491EBEEA665}"/>
              </a:ext>
            </a:extLst>
          </p:cNvPr>
          <p:cNvSpPr>
            <a:spLocks noGrp="1"/>
          </p:cNvSpPr>
          <p:nvPr>
            <p:ph type="ftr" sz="quarter" idx="4294967295"/>
          </p:nvPr>
        </p:nvSpPr>
        <p:spPr>
          <a:xfrm>
            <a:off x="437844" y="6240508"/>
            <a:ext cx="2348031" cy="317263"/>
          </a:xfrm>
          <a:prstGeom prst="rect">
            <a:avLst/>
          </a:prstGeom>
        </p:spPr>
        <p:txBody>
          <a:bodyPr/>
          <a:lstStyle/>
          <a:p>
            <a:pPr algn="l"/>
            <a:r>
              <a:rPr lang="en-GB" sz="900" dirty="0">
                <a:solidFill>
                  <a:schemeClr val="bg1">
                    <a:lumMod val="65000"/>
                  </a:schemeClr>
                </a:solidFill>
                <a:latin typeface="Arial" panose="020B0604020202020204" pitchFamily="34" charset="0"/>
                <a:cs typeface="Arial" panose="020B0604020202020204" pitchFamily="34" charset="0"/>
              </a:rPr>
              <a:t>NTGLH001 – NHS GMS</a:t>
            </a:r>
            <a:endParaRPr lang="en-US" sz="900" dirty="0">
              <a:solidFill>
                <a:schemeClr val="bg1">
                  <a:lumMod val="65000"/>
                </a:schemeClr>
              </a:solidFill>
              <a:latin typeface="Arial" panose="020B0604020202020204" pitchFamily="34" charset="0"/>
              <a:cs typeface="Arial" panose="020B0604020202020204" pitchFamily="34" charset="0"/>
            </a:endParaRPr>
          </a:p>
        </p:txBody>
      </p:sp>
      <p:sp>
        <p:nvSpPr>
          <p:cNvPr id="27" name="Title 1"/>
          <p:cNvSpPr>
            <a:spLocks noGrp="1"/>
          </p:cNvSpPr>
          <p:nvPr>
            <p:ph type="title"/>
          </p:nvPr>
        </p:nvSpPr>
        <p:spPr>
          <a:xfrm>
            <a:off x="628650" y="365126"/>
            <a:ext cx="7886700" cy="1325563"/>
          </a:xfrm>
        </p:spPr>
        <p:txBody>
          <a:bodyPr>
            <a:normAutofit/>
          </a:bodyPr>
          <a:lstStyle/>
          <a:p>
            <a:pPr algn="ctr"/>
            <a:r>
              <a:rPr lang="en-GB" sz="3200" dirty="0">
                <a:solidFill>
                  <a:srgbClr val="0070C0"/>
                </a:solidFill>
                <a:effectLst>
                  <a:outerShdw blurRad="38100" dist="38100" dir="2700000" algn="tl">
                    <a:srgbClr val="000000">
                      <a:alpha val="43137"/>
                    </a:srgbClr>
                  </a:outerShdw>
                </a:effectLst>
                <a:latin typeface="+mn-lt"/>
              </a:rPr>
              <a:t>Elements of NHS GMS strategy</a:t>
            </a:r>
          </a:p>
        </p:txBody>
      </p:sp>
      <p:cxnSp>
        <p:nvCxnSpPr>
          <p:cNvPr id="22" name="Straight Arrow Connector 21"/>
          <p:cNvCxnSpPr/>
          <p:nvPr/>
        </p:nvCxnSpPr>
        <p:spPr>
          <a:xfrm flipH="1">
            <a:off x="1611859" y="3832264"/>
            <a:ext cx="576499" cy="2184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12093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373063"/>
            <a:ext cx="8489504" cy="666751"/>
          </a:xfrm>
        </p:spPr>
        <p:txBody>
          <a:bodyPr rtlCol="0">
            <a:noAutofit/>
          </a:bodyPr>
          <a:lstStyle/>
          <a:p>
            <a:pPr algn="ctr" fontAlgn="auto">
              <a:spcAft>
                <a:spcPts val="0"/>
              </a:spcAft>
              <a:defRPr/>
            </a:pPr>
            <a:r>
              <a:rPr lang="en-GB" sz="4000" dirty="0" smtClean="0">
                <a:solidFill>
                  <a:srgbClr val="0070C0"/>
                </a:solidFill>
                <a:effectLst>
                  <a:outerShdw blurRad="38100" dist="38100" dir="2700000" algn="tl">
                    <a:srgbClr val="000000">
                      <a:alpha val="43137"/>
                    </a:srgbClr>
                  </a:outerShdw>
                </a:effectLst>
                <a:latin typeface="+mn-lt"/>
              </a:rPr>
              <a:t>Genomic </a:t>
            </a:r>
            <a:r>
              <a:rPr lang="en-GB" sz="4000" dirty="0">
                <a:solidFill>
                  <a:srgbClr val="0070C0"/>
                </a:solidFill>
                <a:effectLst>
                  <a:outerShdw blurRad="38100" dist="38100" dir="2700000" algn="tl">
                    <a:srgbClr val="000000">
                      <a:alpha val="43137"/>
                    </a:srgbClr>
                  </a:outerShdw>
                </a:effectLst>
                <a:latin typeface="+mn-lt"/>
              </a:rPr>
              <a:t>Laboratory </a:t>
            </a:r>
            <a:r>
              <a:rPr lang="en-GB" sz="4000" dirty="0" smtClean="0">
                <a:solidFill>
                  <a:srgbClr val="0070C0"/>
                </a:solidFill>
                <a:effectLst>
                  <a:outerShdw blurRad="38100" dist="38100" dir="2700000" algn="tl">
                    <a:srgbClr val="000000">
                      <a:alpha val="43137"/>
                    </a:srgbClr>
                  </a:outerShdw>
                </a:effectLst>
                <a:latin typeface="+mn-lt"/>
              </a:rPr>
              <a:t>Hubs (GLHs)</a:t>
            </a:r>
            <a:endParaRPr sz="4000" dirty="0">
              <a:solidFill>
                <a:srgbClr val="0070C0"/>
              </a:solidFill>
              <a:effectLst>
                <a:outerShdw blurRad="38100" dist="38100" dir="2700000" algn="tl">
                  <a:srgbClr val="000000">
                    <a:alpha val="43137"/>
                  </a:srgbClr>
                </a:outerShdw>
              </a:effectLst>
              <a:latin typeface="+mn-lt"/>
            </a:endParaRPr>
          </a:p>
        </p:txBody>
      </p:sp>
      <p:sp>
        <p:nvSpPr>
          <p:cNvPr id="4" name="Content Placeholder 3"/>
          <p:cNvSpPr>
            <a:spLocks noGrp="1"/>
          </p:cNvSpPr>
          <p:nvPr>
            <p:ph idx="1"/>
          </p:nvPr>
        </p:nvSpPr>
        <p:spPr>
          <a:xfrm>
            <a:off x="467544" y="1417638"/>
            <a:ext cx="4789250" cy="4765668"/>
          </a:xfrm>
          <a:solidFill>
            <a:schemeClr val="bg1"/>
          </a:solidFill>
        </p:spPr>
        <p:txBody>
          <a:bodyPr rtlCol="0">
            <a:noAutofit/>
          </a:bodyPr>
          <a:lstStyle/>
          <a:p>
            <a:pPr defTabSz="457189">
              <a:defRPr/>
            </a:pPr>
            <a:r>
              <a:rPr lang="en-GB" sz="2400" dirty="0"/>
              <a:t>Seven GLHs are users of </a:t>
            </a:r>
            <a:r>
              <a:rPr lang="en-GB" sz="2400" dirty="0" smtClean="0"/>
              <a:t>the NHS </a:t>
            </a:r>
            <a:r>
              <a:rPr lang="en-GB" sz="2400" dirty="0"/>
              <a:t>GMS systems</a:t>
            </a:r>
          </a:p>
          <a:p>
            <a:pPr defTabSz="457189">
              <a:defRPr/>
            </a:pPr>
            <a:r>
              <a:rPr lang="en-GB" sz="2400" dirty="0" smtClean="0"/>
              <a:t>They operate </a:t>
            </a:r>
            <a:r>
              <a:rPr lang="en-GB" sz="2400" dirty="0"/>
              <a:t>to common national standards, guidelines and protocols</a:t>
            </a:r>
          </a:p>
          <a:p>
            <a:pPr defTabSz="457189">
              <a:defRPr/>
            </a:pPr>
            <a:r>
              <a:rPr lang="en-GB" sz="2400" dirty="0" smtClean="0"/>
              <a:t>They deliver genetic and genomic </a:t>
            </a:r>
            <a:r>
              <a:rPr lang="en-GB" sz="2400" dirty="0"/>
              <a:t>testing from a single national </a:t>
            </a:r>
            <a:r>
              <a:rPr lang="en-GB" sz="2400" dirty="0" smtClean="0"/>
              <a:t>testing directory - </a:t>
            </a:r>
            <a:r>
              <a:rPr lang="en-GB" sz="2400" dirty="0"/>
              <a:t>national equity</a:t>
            </a:r>
          </a:p>
          <a:p>
            <a:pPr defTabSz="457189">
              <a:defRPr/>
            </a:pPr>
            <a:r>
              <a:rPr lang="en-GB" sz="2400" dirty="0"/>
              <a:t>T</a:t>
            </a:r>
            <a:r>
              <a:rPr lang="en-GB" sz="2400" dirty="0" smtClean="0"/>
              <a:t>esting </a:t>
            </a:r>
            <a:r>
              <a:rPr lang="en-GB" sz="2400" dirty="0"/>
              <a:t>will be split:</a:t>
            </a:r>
          </a:p>
          <a:p>
            <a:pPr marL="0" indent="0" defTabSz="457189">
              <a:buNone/>
              <a:defRPr/>
            </a:pPr>
            <a:r>
              <a:rPr lang="en-GB" sz="2400" dirty="0"/>
              <a:t>(1) Core - all GLHs</a:t>
            </a:r>
          </a:p>
          <a:p>
            <a:pPr marL="0" indent="0" defTabSz="457189">
              <a:buNone/>
              <a:defRPr/>
            </a:pPr>
            <a:r>
              <a:rPr lang="en-GB" sz="2400" dirty="0"/>
              <a:t>(2) Specialist - GLHs who are National Specialist Test Providers.</a:t>
            </a:r>
          </a:p>
          <a:p>
            <a:pPr marL="0" indent="0" defTabSz="457189">
              <a:buNone/>
              <a:defRPr/>
            </a:pPr>
            <a:endParaRPr lang="en-GB" sz="2600" b="1" dirty="0"/>
          </a:p>
          <a:p>
            <a:pPr marL="0" indent="0" defTabSz="457189">
              <a:buNone/>
              <a:defRPr/>
            </a:pPr>
            <a:endParaRPr lang="en-GB" sz="2600" b="1" dirty="0"/>
          </a:p>
        </p:txBody>
      </p:sp>
      <p:sp>
        <p:nvSpPr>
          <p:cNvPr id="29" name="Up Arrow 28"/>
          <p:cNvSpPr/>
          <p:nvPr/>
        </p:nvSpPr>
        <p:spPr>
          <a:xfrm rot="3323909">
            <a:off x="6418751" y="3950250"/>
            <a:ext cx="288032" cy="767418"/>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Up Arrow 29"/>
          <p:cNvSpPr/>
          <p:nvPr/>
        </p:nvSpPr>
        <p:spPr>
          <a:xfrm rot="3323909">
            <a:off x="7530573" y="4382079"/>
            <a:ext cx="288032" cy="717391"/>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Footer Placeholder 3">
            <a:extLst>
              <a:ext uri="{FF2B5EF4-FFF2-40B4-BE49-F238E27FC236}">
                <a16:creationId xmlns:a16="http://schemas.microsoft.com/office/drawing/2014/main" id="{0AE3112C-A960-4085-94FA-7491EBEEA665}"/>
              </a:ext>
            </a:extLst>
          </p:cNvPr>
          <p:cNvSpPr txBox="1">
            <a:spLocks/>
          </p:cNvSpPr>
          <p:nvPr/>
        </p:nvSpPr>
        <p:spPr>
          <a:xfrm>
            <a:off x="437844" y="6240508"/>
            <a:ext cx="2348031" cy="31726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GB" sz="900" dirty="0">
                <a:solidFill>
                  <a:schemeClr val="bg1">
                    <a:lumMod val="65000"/>
                  </a:schemeClr>
                </a:solidFill>
                <a:latin typeface="Arial" panose="020B0604020202020204" pitchFamily="34" charset="0"/>
                <a:cs typeface="Arial" panose="020B0604020202020204" pitchFamily="34" charset="0"/>
              </a:rPr>
              <a:t>NTGLH001 – NHS GMS</a:t>
            </a:r>
            <a:endParaRPr lang="en-US" sz="900" dirty="0">
              <a:solidFill>
                <a:schemeClr val="bg1">
                  <a:lumMod val="65000"/>
                </a:schemeClr>
              </a:solidFill>
              <a:latin typeface="Arial" panose="020B0604020202020204" pitchFamily="34" charset="0"/>
              <a:cs typeface="Arial" panose="020B0604020202020204" pitchFamily="34" charset="0"/>
            </a:endParaRPr>
          </a:p>
        </p:txBody>
      </p:sp>
      <p:sp>
        <p:nvSpPr>
          <p:cNvPr id="18" name="Footer Placeholder 3">
            <a:extLst>
              <a:ext uri="{FF2B5EF4-FFF2-40B4-BE49-F238E27FC236}">
                <a16:creationId xmlns:a16="http://schemas.microsoft.com/office/drawing/2014/main" id="{0AE3112C-A960-4085-94FA-7491EBEEA665}"/>
              </a:ext>
            </a:extLst>
          </p:cNvPr>
          <p:cNvSpPr txBox="1">
            <a:spLocks/>
          </p:cNvSpPr>
          <p:nvPr/>
        </p:nvSpPr>
        <p:spPr>
          <a:xfrm>
            <a:off x="5051502" y="6183306"/>
            <a:ext cx="3654656" cy="31726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501254" lvl="2" indent="-230981">
              <a:lnSpc>
                <a:spcPct val="115000"/>
              </a:lnSpc>
              <a:spcAft>
                <a:spcPts val="1350"/>
              </a:spcAft>
              <a:buClr>
                <a:schemeClr val="bg1">
                  <a:lumMod val="75000"/>
                </a:schemeClr>
              </a:buClr>
            </a:pPr>
            <a:r>
              <a:rPr lang="en-GB" sz="900" dirty="0">
                <a:hlinkClick r:id="rId3"/>
              </a:rPr>
              <a:t>https://www.england.nhs.uk/genomics/genomic-laboratory-hubs/</a:t>
            </a:r>
            <a:r>
              <a:rPr lang="en-GB" sz="900" dirty="0"/>
              <a:t>  </a:t>
            </a:r>
          </a:p>
        </p:txBody>
      </p:sp>
      <p:grpSp>
        <p:nvGrpSpPr>
          <p:cNvPr id="20" name="Group 19"/>
          <p:cNvGrpSpPr/>
          <p:nvPr/>
        </p:nvGrpSpPr>
        <p:grpSpPr>
          <a:xfrm>
            <a:off x="5345807" y="1209537"/>
            <a:ext cx="3684506" cy="4753200"/>
            <a:chOff x="4860032" y="836712"/>
            <a:chExt cx="3684506" cy="4753200"/>
          </a:xfrm>
        </p:grpSpPr>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l="8393"/>
            <a:stretch/>
          </p:blipFill>
          <p:spPr>
            <a:xfrm>
              <a:off x="4860032" y="836712"/>
              <a:ext cx="3684506" cy="4753200"/>
            </a:xfrm>
            <a:prstGeom prst="rect">
              <a:avLst/>
            </a:prstGeom>
          </p:spPr>
        </p:pic>
        <p:sp>
          <p:nvSpPr>
            <p:cNvPr id="22" name="TextBox 21"/>
            <p:cNvSpPr txBox="1"/>
            <p:nvPr/>
          </p:nvSpPr>
          <p:spPr>
            <a:xfrm>
              <a:off x="6182482" y="3347700"/>
              <a:ext cx="909798" cy="369332"/>
            </a:xfrm>
            <a:prstGeom prst="rect">
              <a:avLst/>
            </a:prstGeom>
            <a:noFill/>
          </p:spPr>
          <p:txBody>
            <a:bodyPr wrap="square" rtlCol="0">
              <a:spAutoFit/>
            </a:bodyPr>
            <a:lstStyle/>
            <a:p>
              <a:pPr algn="ctr"/>
              <a:r>
                <a:rPr lang="en-GB" sz="900" b="1" dirty="0"/>
                <a:t>Wessex &amp; West Midlands</a:t>
              </a:r>
            </a:p>
          </p:txBody>
        </p:sp>
        <p:sp>
          <p:nvSpPr>
            <p:cNvPr id="23" name="TextBox 22"/>
            <p:cNvSpPr txBox="1"/>
            <p:nvPr/>
          </p:nvSpPr>
          <p:spPr>
            <a:xfrm>
              <a:off x="7092280" y="3275692"/>
              <a:ext cx="1152128" cy="369332"/>
            </a:xfrm>
            <a:prstGeom prst="rect">
              <a:avLst/>
            </a:prstGeom>
            <a:noFill/>
          </p:spPr>
          <p:txBody>
            <a:bodyPr wrap="square" rtlCol="0">
              <a:spAutoFit/>
            </a:bodyPr>
            <a:lstStyle/>
            <a:p>
              <a:pPr algn="ctr"/>
              <a:r>
                <a:rPr lang="en-GB" sz="900" b="1" dirty="0"/>
                <a:t>East Midlands &amp; East of England</a:t>
              </a:r>
            </a:p>
          </p:txBody>
        </p:sp>
        <p:sp>
          <p:nvSpPr>
            <p:cNvPr id="24" name="TextBox 23"/>
            <p:cNvSpPr txBox="1"/>
            <p:nvPr/>
          </p:nvSpPr>
          <p:spPr>
            <a:xfrm>
              <a:off x="6182482" y="2483604"/>
              <a:ext cx="549758" cy="369332"/>
            </a:xfrm>
            <a:prstGeom prst="rect">
              <a:avLst/>
            </a:prstGeom>
            <a:noFill/>
          </p:spPr>
          <p:txBody>
            <a:bodyPr wrap="square" rtlCol="0">
              <a:spAutoFit/>
            </a:bodyPr>
            <a:lstStyle/>
            <a:p>
              <a:pPr algn="ctr"/>
              <a:r>
                <a:rPr lang="en-GB" sz="900" b="1" dirty="0"/>
                <a:t>North West</a:t>
              </a:r>
            </a:p>
          </p:txBody>
        </p:sp>
        <p:sp>
          <p:nvSpPr>
            <p:cNvPr id="25" name="TextBox 24"/>
            <p:cNvSpPr txBox="1"/>
            <p:nvPr/>
          </p:nvSpPr>
          <p:spPr>
            <a:xfrm>
              <a:off x="7382966" y="3861048"/>
              <a:ext cx="710902" cy="369332"/>
            </a:xfrm>
            <a:prstGeom prst="rect">
              <a:avLst/>
            </a:prstGeom>
            <a:noFill/>
          </p:spPr>
          <p:txBody>
            <a:bodyPr wrap="square" rtlCol="0">
              <a:spAutoFit/>
            </a:bodyPr>
            <a:lstStyle/>
            <a:p>
              <a:pPr algn="ctr"/>
              <a:r>
                <a:rPr lang="en-GB" sz="900" b="1" dirty="0"/>
                <a:t>London North</a:t>
              </a:r>
            </a:p>
          </p:txBody>
        </p:sp>
        <p:sp>
          <p:nvSpPr>
            <p:cNvPr id="26" name="TextBox 25"/>
            <p:cNvSpPr txBox="1"/>
            <p:nvPr/>
          </p:nvSpPr>
          <p:spPr>
            <a:xfrm>
              <a:off x="7308304" y="4365104"/>
              <a:ext cx="720080" cy="369332"/>
            </a:xfrm>
            <a:prstGeom prst="rect">
              <a:avLst/>
            </a:prstGeom>
            <a:noFill/>
          </p:spPr>
          <p:txBody>
            <a:bodyPr wrap="square" rtlCol="0">
              <a:spAutoFit/>
            </a:bodyPr>
            <a:lstStyle/>
            <a:p>
              <a:pPr algn="ctr"/>
              <a:r>
                <a:rPr lang="en-GB" sz="900" b="1" dirty="0"/>
                <a:t>London South</a:t>
              </a:r>
            </a:p>
          </p:txBody>
        </p:sp>
        <p:sp>
          <p:nvSpPr>
            <p:cNvPr id="27" name="TextBox 26"/>
            <p:cNvSpPr txBox="1"/>
            <p:nvPr/>
          </p:nvSpPr>
          <p:spPr>
            <a:xfrm>
              <a:off x="5508104" y="4581128"/>
              <a:ext cx="921618" cy="230832"/>
            </a:xfrm>
            <a:prstGeom prst="rect">
              <a:avLst/>
            </a:prstGeom>
            <a:noFill/>
          </p:spPr>
          <p:txBody>
            <a:bodyPr wrap="square" rtlCol="0">
              <a:spAutoFit/>
            </a:bodyPr>
            <a:lstStyle/>
            <a:p>
              <a:pPr algn="ctr"/>
              <a:r>
                <a:rPr lang="en-GB" sz="900" b="1" dirty="0"/>
                <a:t>South West</a:t>
              </a:r>
            </a:p>
          </p:txBody>
        </p:sp>
        <p:sp>
          <p:nvSpPr>
            <p:cNvPr id="28" name="TextBox 27"/>
            <p:cNvSpPr txBox="1"/>
            <p:nvPr/>
          </p:nvSpPr>
          <p:spPr>
            <a:xfrm>
              <a:off x="6588224" y="2020779"/>
              <a:ext cx="863855" cy="369332"/>
            </a:xfrm>
            <a:prstGeom prst="rect">
              <a:avLst/>
            </a:prstGeom>
            <a:noFill/>
          </p:spPr>
          <p:txBody>
            <a:bodyPr wrap="square" rtlCol="0">
              <a:spAutoFit/>
            </a:bodyPr>
            <a:lstStyle/>
            <a:p>
              <a:pPr algn="ctr"/>
              <a:r>
                <a:rPr lang="en-GB" sz="900" b="1" dirty="0"/>
                <a:t>Yorkshire &amp; North East</a:t>
              </a:r>
            </a:p>
          </p:txBody>
        </p:sp>
      </p:grpSp>
    </p:spTree>
    <p:extLst>
      <p:ext uri="{BB962C8B-B14F-4D97-AF65-F5344CB8AC3E}">
        <p14:creationId xmlns:p14="http://schemas.microsoft.com/office/powerpoint/2010/main" val="20225663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2690</TotalTime>
  <Words>2788</Words>
  <Application>Microsoft Office PowerPoint</Application>
  <PresentationFormat>On-screen Show (4:3)</PresentationFormat>
  <Paragraphs>327</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ＭＳ Ｐゴシック</vt:lpstr>
      <vt:lpstr>Arial</vt:lpstr>
      <vt:lpstr>Calibri</vt:lpstr>
      <vt:lpstr>Calibri Light</vt:lpstr>
      <vt:lpstr>Times</vt:lpstr>
      <vt:lpstr>Office Theme</vt:lpstr>
      <vt:lpstr>The genomics facilitator’s toolkit</vt:lpstr>
      <vt:lpstr>NTGLH_001  The National Health Service’s (NHS)  Genomic Medicine Service (GMS)  Information for healthcare professionals</vt:lpstr>
      <vt:lpstr>Contents</vt:lpstr>
      <vt:lpstr>Generation genome</vt:lpstr>
      <vt:lpstr>The NHS Genomic Medicine Service (NHS GMS)</vt:lpstr>
      <vt:lpstr>Genome UK 2020 - strategy structure</vt:lpstr>
      <vt:lpstr>Elements of the NHS GMS strategy</vt:lpstr>
      <vt:lpstr>Elements of NHS GMS strategy</vt:lpstr>
      <vt:lpstr>Genomic Laboratory Hubs (GLHs)</vt:lpstr>
      <vt:lpstr>North Thames GLH</vt:lpstr>
      <vt:lpstr>PowerPoint Presentation</vt:lpstr>
      <vt:lpstr>PowerPoint Presentation</vt:lpstr>
      <vt:lpstr>The National Genomic TD</vt:lpstr>
      <vt:lpstr>PowerPoint Presentation</vt:lpstr>
      <vt:lpstr>PowerPoint Presentation</vt:lpstr>
      <vt:lpstr>Cross-cutting themes:                 delivering the NHS genome vision</vt:lpstr>
      <vt:lpstr>Cross-cutting themes: the GMS Alliance</vt:lpstr>
      <vt:lpstr> Advice and educational resources </vt:lpstr>
      <vt:lpstr>Contacts and information </vt:lpstr>
    </vt:vector>
  </TitlesOfParts>
  <Company>Great Ormond Street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Francesca Faravelli</dc:creator>
  <cp:lastModifiedBy>Shazia Mahamdallie</cp:lastModifiedBy>
  <cp:revision>250</cp:revision>
  <dcterms:created xsi:type="dcterms:W3CDTF">2020-02-28T11:23:00Z</dcterms:created>
  <dcterms:modified xsi:type="dcterms:W3CDTF">2021-01-06T15:16:01Z</dcterms:modified>
</cp:coreProperties>
</file>