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FFF2B_E32CFE92.xml" ContentType="application/vnd.ms-powerpoint.comment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 id="2147483668" r:id="rId6"/>
    <p:sldMasterId id="2147483677" r:id="rId7"/>
    <p:sldMasterId id="2147483681" r:id="rId8"/>
  </p:sldMasterIdLst>
  <p:notesMasterIdLst>
    <p:notesMasterId r:id="rId33"/>
  </p:notesMasterIdLst>
  <p:sldIdLst>
    <p:sldId id="257" r:id="rId9"/>
    <p:sldId id="273" r:id="rId10"/>
    <p:sldId id="2147483431" r:id="rId11"/>
    <p:sldId id="2147483392" r:id="rId12"/>
    <p:sldId id="2147483437" r:id="rId13"/>
    <p:sldId id="2147374466" r:id="rId14"/>
    <p:sldId id="2147483427" r:id="rId15"/>
    <p:sldId id="2147483432" r:id="rId16"/>
    <p:sldId id="2147483439" r:id="rId17"/>
    <p:sldId id="2147483440" r:id="rId18"/>
    <p:sldId id="2147483442" r:id="rId19"/>
    <p:sldId id="2147483424" r:id="rId20"/>
    <p:sldId id="2147483434" r:id="rId21"/>
    <p:sldId id="2147483435" r:id="rId22"/>
    <p:sldId id="2147483436" r:id="rId23"/>
    <p:sldId id="2147483433" r:id="rId24"/>
    <p:sldId id="2147483438" r:id="rId25"/>
    <p:sldId id="2147483425" r:id="rId26"/>
    <p:sldId id="2147483429" r:id="rId27"/>
    <p:sldId id="2147374447" r:id="rId28"/>
    <p:sldId id="2147374471" r:id="rId29"/>
    <p:sldId id="2147374472" r:id="rId30"/>
    <p:sldId id="2147483195" r:id="rId31"/>
    <p:sldId id="26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16F7A-ACBA-2C49-EFF6-2E719682A099}" name="SOWDEN, Miren (GUY'S AND ST THOMAS' NHS FOUNDATION TRUST)" initials="ST" userId="S::miren.sowden@nhs.net::2a808f78-a605-4d1a-84c0-9776b55f83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A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C03F1E-2BC7-7B27-52DF-CC206FABFBCA}" v="108" dt="2026-09-07T09:33:26.773"/>
    <p1510:client id="{EF53F1D2-1386-2297-59ED-E2D1AF70384B}" v="1" dt="2026-09-08T08:44:37.2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5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8/10/relationships/authors" Target="authors.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omments/modernComment_7FFFFF2B_E32CFE92.xml><?xml version="1.0" encoding="utf-8"?>
<p188:cmLst xmlns:a="http://schemas.openxmlformats.org/drawingml/2006/main" xmlns:r="http://schemas.openxmlformats.org/officeDocument/2006/relationships" xmlns:p188="http://schemas.microsoft.com/office/powerpoint/2018/8/main">
  <p188:cm id="{6E655608-523C-4446-8024-68EED979A180}" authorId="{0D916F7A-ACBA-2C49-EFF6-2E719682A099}" created="2026-07-16T10:51:59.207">
    <pc:sldMkLst xmlns:pc="http://schemas.microsoft.com/office/powerpoint/2013/main/command">
      <pc:docMk/>
      <pc:sldMk cId="3811376786" sldId="2147483435"/>
    </pc:sldMkLst>
    <p188:txBody>
      <a:bodyPr/>
      <a:lstStyle/>
      <a:p>
        <a:r>
          <a:rPr lang="en-US"/>
          <a:t>kept these in to reference the previous 2 steps, but can take out and just focus on the third step: interpreting results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4BF9A5-8D1E-46F8-80C2-118FC46A8456}"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CBD2ED-1DA9-49F7-843E-BC7B07CFB0E6}" type="slidenum">
              <a:rPr lang="en-GB" smtClean="0"/>
              <a:t>‹#›</a:t>
            </a:fld>
            <a:endParaRPr lang="en-GB"/>
          </a:p>
        </p:txBody>
      </p:sp>
    </p:spTree>
    <p:extLst>
      <p:ext uri="{BB962C8B-B14F-4D97-AF65-F5344CB8AC3E}">
        <p14:creationId xmlns:p14="http://schemas.microsoft.com/office/powerpoint/2010/main" val="1684031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0447D-9E26-D98D-7496-80835A1D9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469D8-D66A-6E22-DD91-2BD7CEC2D9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F25550-684B-99F2-4731-B88CE6B6008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299C31F-63F9-5C6D-7C67-F1DEA8882E6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D50F9-ACE2-40D3-BB2F-243A1F8CD9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572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6F4C2-967F-924A-F898-2168B3034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CE32D-BDE9-27EA-5196-202CD6EFE7E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7B99F72-C195-D580-9E9D-E72617BF993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4583F7-F0F0-3BB9-973B-E5A7B9DC848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D50F9-ACE2-40D3-BB2F-243A1F8CD9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13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2A117-9311-07C3-3093-21FCC4A04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0566E9-76F1-CF2A-BEC5-B7F33822B0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8DFDE4-D301-9832-80DE-1891C6FCBBE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B9C7A0A-A282-90B4-4AD7-B589E39CAA5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D50F9-ACE2-40D3-BB2F-243A1F8CD9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971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6B0FB-A6D2-81B0-6049-16C4C141E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8D1BE-6E9A-C722-B135-E58A74B02B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65497A1-98BE-85D2-FD22-56A0DB3B66B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5EDC9B-C3A9-11EF-C19A-F19F0CE6174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DD50F9-ACE2-40D3-BB2F-243A1F8CD9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179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FF3AF-5C76-44DC-9BDE-BD1C13FEF6EF}"/>
              </a:ext>
            </a:extLst>
          </p:cNvPr>
          <p:cNvSpPr>
            <a:spLocks noGrp="1"/>
          </p:cNvSpPr>
          <p:nvPr>
            <p:ph type="subTitle" idx="1" hasCustomPrompt="1"/>
          </p:nvPr>
        </p:nvSpPr>
        <p:spPr>
          <a:xfrm>
            <a:off x="1524000" y="2601384"/>
            <a:ext cx="9144000" cy="1655233"/>
          </a:xfrm>
          <a:prstGeom prst="rect">
            <a:avLst/>
          </a:prstGeom>
        </p:spPr>
        <p:txBody>
          <a:bodyPr anchor="ctr" anchorCtr="0"/>
          <a:lstStyle>
            <a:lvl1pPr marL="0" indent="0" algn="ctr">
              <a:buNone/>
              <a:defRPr sz="6667" b="1">
                <a:solidFill>
                  <a:schemeClr val="bg1"/>
                </a:solidFill>
                <a:latin typeface="Frutiger" panose="020B0604020202020204" charset="0"/>
              </a:defRPr>
            </a:lvl1pPr>
            <a:lvl2pPr marL="304815" indent="0" algn="ctr">
              <a:buNone/>
              <a:defRPr sz="1333"/>
            </a:lvl2pPr>
            <a:lvl3pPr marL="609630" indent="0" algn="ctr">
              <a:buNone/>
              <a:defRPr sz="1200"/>
            </a:lvl3pPr>
            <a:lvl4pPr marL="914446" indent="0" algn="ctr">
              <a:buNone/>
              <a:defRPr sz="1067"/>
            </a:lvl4pPr>
            <a:lvl5pPr marL="1219261" indent="0" algn="ctr">
              <a:buNone/>
              <a:defRPr sz="1067"/>
            </a:lvl5pPr>
            <a:lvl6pPr marL="1524076" indent="0" algn="ctr">
              <a:buNone/>
              <a:defRPr sz="1067"/>
            </a:lvl6pPr>
            <a:lvl7pPr marL="1828891" indent="0" algn="ctr">
              <a:buNone/>
              <a:defRPr sz="1067"/>
            </a:lvl7pPr>
            <a:lvl8pPr marL="2133707" indent="0" algn="ctr">
              <a:buNone/>
              <a:defRPr sz="1067"/>
            </a:lvl8pPr>
            <a:lvl9pPr marL="2438522" indent="0" algn="ctr">
              <a:buNone/>
              <a:defRPr sz="1067"/>
            </a:lvl9pPr>
          </a:lstStyle>
          <a:p>
            <a:r>
              <a:rPr lang="en-US"/>
              <a:t>Presentation Title</a:t>
            </a:r>
            <a:endParaRPr lang="en-GB"/>
          </a:p>
        </p:txBody>
      </p:sp>
    </p:spTree>
    <p:extLst>
      <p:ext uri="{BB962C8B-B14F-4D97-AF65-F5344CB8AC3E}">
        <p14:creationId xmlns:p14="http://schemas.microsoft.com/office/powerpoint/2010/main" val="2987091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3251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43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8384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2164F-70E1-4DEE-BCC7-0CFAC86378FC}"/>
              </a:ext>
            </a:extLst>
          </p:cNvPr>
          <p:cNvSpPr>
            <a:spLocks noGrp="1"/>
          </p:cNvSpPr>
          <p:nvPr>
            <p:ph type="title"/>
          </p:nvPr>
        </p:nvSpPr>
        <p:spPr>
          <a:xfrm>
            <a:off x="838200" y="365126"/>
            <a:ext cx="10515600" cy="1326091"/>
          </a:xfrm>
          <a:prstGeom prst="rect">
            <a:avLst/>
          </a:prstGeom>
        </p:spPr>
        <p:txBody>
          <a:bodyPr/>
          <a:lstStyle>
            <a:lvl1pPr>
              <a:defRPr sz="5334">
                <a:solidFill>
                  <a:srgbClr val="0F4D9B"/>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EA4A1E49-141F-42DE-8BE3-A72B77982A38}"/>
              </a:ext>
            </a:extLst>
          </p:cNvPr>
          <p:cNvSpPr>
            <a:spLocks noGrp="1"/>
          </p:cNvSpPr>
          <p:nvPr>
            <p:ph type="body" sz="quarter" idx="10"/>
          </p:nvPr>
        </p:nvSpPr>
        <p:spPr>
          <a:xfrm>
            <a:off x="838200" y="2132542"/>
            <a:ext cx="10515600" cy="3360208"/>
          </a:xfrm>
          <a:prstGeom prst="rect">
            <a:avLst/>
          </a:prstGeom>
        </p:spPr>
        <p:txBody>
          <a:bodyPr/>
          <a:lstStyle>
            <a:lvl1pPr>
              <a:defRPr sz="2667">
                <a:solidFill>
                  <a:srgbClr val="0F4D9B"/>
                </a:solidFill>
                <a:latin typeface="+mj-lt"/>
              </a:defRPr>
            </a:lvl1pPr>
            <a:lvl2pPr>
              <a:defRPr sz="2400">
                <a:solidFill>
                  <a:srgbClr val="0F4D9B"/>
                </a:solidFill>
                <a:latin typeface="+mj-lt"/>
              </a:defRPr>
            </a:lvl2pPr>
            <a:lvl3pPr>
              <a:defRPr sz="2133">
                <a:solidFill>
                  <a:srgbClr val="0F4D9B"/>
                </a:solidFill>
                <a:latin typeface="+mj-lt"/>
              </a:defRPr>
            </a:lvl3pPr>
            <a:lvl4pPr>
              <a:defRPr sz="1867">
                <a:solidFill>
                  <a:srgbClr val="0F4D9B"/>
                </a:solidFill>
                <a:latin typeface="+mj-lt"/>
              </a:defRPr>
            </a:lvl4pPr>
            <a:lvl5pPr>
              <a:defRPr sz="1867">
                <a:solidFill>
                  <a:srgbClr val="0F4D9B"/>
                </a:solidFill>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36585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FFF3AF-5C76-44DC-9BDE-BD1C13FEF6EF}"/>
              </a:ext>
            </a:extLst>
          </p:cNvPr>
          <p:cNvSpPr>
            <a:spLocks noGrp="1"/>
          </p:cNvSpPr>
          <p:nvPr>
            <p:ph type="subTitle" idx="1" hasCustomPrompt="1"/>
          </p:nvPr>
        </p:nvSpPr>
        <p:spPr>
          <a:xfrm>
            <a:off x="1524000" y="2601384"/>
            <a:ext cx="9144000" cy="1655233"/>
          </a:xfrm>
          <a:prstGeom prst="rect">
            <a:avLst/>
          </a:prstGeom>
        </p:spPr>
        <p:txBody>
          <a:bodyPr anchor="ctr" anchorCtr="0"/>
          <a:lstStyle>
            <a:lvl1pPr marL="0" indent="0" algn="ctr">
              <a:buNone/>
              <a:defRPr sz="6667" b="1">
                <a:solidFill>
                  <a:schemeClr val="bg1"/>
                </a:solidFill>
                <a:latin typeface="Frutiger" panose="020B0604020202020204" charset="0"/>
              </a:defRPr>
            </a:lvl1pPr>
            <a:lvl2pPr marL="304815" indent="0" algn="ctr">
              <a:buNone/>
              <a:defRPr sz="1333"/>
            </a:lvl2pPr>
            <a:lvl3pPr marL="609630" indent="0" algn="ctr">
              <a:buNone/>
              <a:defRPr sz="1200"/>
            </a:lvl3pPr>
            <a:lvl4pPr marL="914446" indent="0" algn="ctr">
              <a:buNone/>
              <a:defRPr sz="1067"/>
            </a:lvl4pPr>
            <a:lvl5pPr marL="1219261" indent="0" algn="ctr">
              <a:buNone/>
              <a:defRPr sz="1067"/>
            </a:lvl5pPr>
            <a:lvl6pPr marL="1524076" indent="0" algn="ctr">
              <a:buNone/>
              <a:defRPr sz="1067"/>
            </a:lvl6pPr>
            <a:lvl7pPr marL="1828891" indent="0" algn="ctr">
              <a:buNone/>
              <a:defRPr sz="1067"/>
            </a:lvl7pPr>
            <a:lvl8pPr marL="2133707" indent="0" algn="ctr">
              <a:buNone/>
              <a:defRPr sz="1067"/>
            </a:lvl8pPr>
            <a:lvl9pPr marL="2438522" indent="0" algn="ctr">
              <a:buNone/>
              <a:defRPr sz="1067"/>
            </a:lvl9pPr>
          </a:lstStyle>
          <a:p>
            <a:r>
              <a:rPr lang="en-US"/>
              <a:t>Presentation Title</a:t>
            </a:r>
            <a:endParaRPr lang="en-GB"/>
          </a:p>
        </p:txBody>
      </p:sp>
    </p:spTree>
    <p:extLst>
      <p:ext uri="{BB962C8B-B14F-4D97-AF65-F5344CB8AC3E}">
        <p14:creationId xmlns:p14="http://schemas.microsoft.com/office/powerpoint/2010/main" val="2525934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3053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4209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
            <a:extLst>
              <a:ext uri="{FF2B5EF4-FFF2-40B4-BE49-F238E27FC236}">
                <a16:creationId xmlns:a16="http://schemas.microsoft.com/office/drawing/2014/main" id="{D61F4249-2F36-49A5-B6FF-07460CC71EB9}"/>
              </a:ext>
            </a:extLst>
          </p:cNvPr>
          <p:cNvSpPr>
            <a:spLocks noGrp="1"/>
          </p:cNvSpPr>
          <p:nvPr>
            <p:ph type="dt" sz="half" idx="2"/>
          </p:nvPr>
        </p:nvSpPr>
        <p:spPr>
          <a:xfrm>
            <a:off x="274006" y="6206273"/>
            <a:ext cx="3455867"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GB"/>
              <a:t>@</a:t>
            </a:r>
            <a:r>
              <a:rPr lang="en-GB" sz="1100" err="1"/>
              <a:t>SEgenomics</a:t>
            </a:r>
            <a:r>
              <a:rPr lang="en-GB" sz="1100"/>
              <a:t>               </a:t>
            </a:r>
          </a:p>
        </p:txBody>
      </p:sp>
    </p:spTree>
    <p:extLst>
      <p:ext uri="{BB962C8B-B14F-4D97-AF65-F5344CB8AC3E}">
        <p14:creationId xmlns:p14="http://schemas.microsoft.com/office/powerpoint/2010/main" val="3916961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D45DC-9DA7-44A6-8D1D-8BF4BB6B3A26}"/>
              </a:ext>
            </a:extLst>
          </p:cNvPr>
          <p:cNvSpPr>
            <a:spLocks noGrp="1"/>
          </p:cNvSpPr>
          <p:nvPr>
            <p:ph type="ctrTitle" hasCustomPrompt="1"/>
          </p:nvPr>
        </p:nvSpPr>
        <p:spPr>
          <a:xfrm>
            <a:off x="1639200" y="1668000"/>
            <a:ext cx="8916000" cy="3396000"/>
          </a:xfrm>
          <a:prstGeom prst="rect">
            <a:avLst/>
          </a:prstGeom>
          <a:solidFill>
            <a:schemeClr val="bg1"/>
          </a:solidFill>
          <a:ln w="200025" cap="sq">
            <a:solidFill>
              <a:srgbClr val="B4317D"/>
            </a:solidFill>
            <a:miter lim="800000"/>
          </a:ln>
        </p:spPr>
        <p:txBody>
          <a:bodyPr anchor="ctr" anchorCtr="0"/>
          <a:lstStyle>
            <a:lvl1pPr algn="ctr">
              <a:defRPr sz="6667" b="1">
                <a:solidFill>
                  <a:srgbClr val="0F4D9B"/>
                </a:solidFill>
                <a:latin typeface="Frutiger" panose="020B0604020202020204" charset="0"/>
              </a:defRPr>
            </a:lvl1pPr>
          </a:lstStyle>
          <a:p>
            <a:r>
              <a:rPr lang="en-US"/>
              <a:t>Click to edit title</a:t>
            </a:r>
            <a:endParaRPr lang="en-GB"/>
          </a:p>
        </p:txBody>
      </p:sp>
    </p:spTree>
    <p:extLst>
      <p:ext uri="{BB962C8B-B14F-4D97-AF65-F5344CB8AC3E}">
        <p14:creationId xmlns:p14="http://schemas.microsoft.com/office/powerpoint/2010/main" val="1967336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920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510AC-66CE-4C44-8FAB-7E987D63C2B1}"/>
              </a:ext>
            </a:extLst>
          </p:cNvPr>
          <p:cNvSpPr>
            <a:spLocks noGrp="1"/>
          </p:cNvSpPr>
          <p:nvPr>
            <p:ph type="ctrTitle" hasCustomPrompt="1"/>
          </p:nvPr>
        </p:nvSpPr>
        <p:spPr>
          <a:xfrm>
            <a:off x="1524000" y="1122892"/>
            <a:ext cx="9144000" cy="2387600"/>
          </a:xfrm>
          <a:prstGeom prst="rect">
            <a:avLst/>
          </a:prstGeom>
        </p:spPr>
        <p:txBody>
          <a:bodyPr anchor="b"/>
          <a:lstStyle>
            <a:lvl1pPr algn="ctr">
              <a:defRPr sz="6667" b="1" i="0" baseline="0">
                <a:solidFill>
                  <a:srgbClr val="0F4D9B"/>
                </a:solidFill>
                <a:latin typeface="Frutiger" panose="020B0604020202020204" charset="0"/>
              </a:defRPr>
            </a:lvl1pPr>
          </a:lstStyle>
          <a:p>
            <a:r>
              <a:rPr lang="en-US"/>
              <a:t>Click to edit title</a:t>
            </a:r>
            <a:endParaRPr lang="en-GB"/>
          </a:p>
        </p:txBody>
      </p:sp>
    </p:spTree>
    <p:extLst>
      <p:ext uri="{BB962C8B-B14F-4D97-AF65-F5344CB8AC3E}">
        <p14:creationId xmlns:p14="http://schemas.microsoft.com/office/powerpoint/2010/main" val="2918748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1415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14B14-7634-43F3-A534-100F5E5F55B0}"/>
              </a:ext>
            </a:extLst>
          </p:cNvPr>
          <p:cNvSpPr>
            <a:spLocks noGrp="1"/>
          </p:cNvSpPr>
          <p:nvPr>
            <p:ph type="ctrTitle" hasCustomPrompt="1"/>
          </p:nvPr>
        </p:nvSpPr>
        <p:spPr>
          <a:xfrm>
            <a:off x="1524000" y="1122892"/>
            <a:ext cx="9144000" cy="1057969"/>
          </a:xfrm>
          <a:prstGeom prst="rect">
            <a:avLst/>
          </a:prstGeom>
        </p:spPr>
        <p:txBody>
          <a:bodyPr anchor="b"/>
          <a:lstStyle>
            <a:lvl1pPr algn="ctr">
              <a:defRPr sz="5334" b="1">
                <a:solidFill>
                  <a:srgbClr val="0F4D9B"/>
                </a:solidFill>
                <a:latin typeface="Frutiger" panose="020B0604020202020204" charset="0"/>
              </a:defRPr>
            </a:lvl1pPr>
          </a:lstStyle>
          <a:p>
            <a:r>
              <a:rPr lang="en-US"/>
              <a:t>Title</a:t>
            </a:r>
            <a:endParaRPr lang="en-GB"/>
          </a:p>
        </p:txBody>
      </p:sp>
      <p:sp>
        <p:nvSpPr>
          <p:cNvPr id="3" name="Subtitle 2">
            <a:extLst>
              <a:ext uri="{FF2B5EF4-FFF2-40B4-BE49-F238E27FC236}">
                <a16:creationId xmlns:a16="http://schemas.microsoft.com/office/drawing/2014/main" id="{CF144759-009B-4929-9877-927CCA8F11CC}"/>
              </a:ext>
            </a:extLst>
          </p:cNvPr>
          <p:cNvSpPr>
            <a:spLocks noGrp="1"/>
          </p:cNvSpPr>
          <p:nvPr>
            <p:ph type="subTitle" idx="1" hasCustomPrompt="1"/>
          </p:nvPr>
        </p:nvSpPr>
        <p:spPr>
          <a:xfrm>
            <a:off x="1132800" y="2592000"/>
            <a:ext cx="2258400" cy="2906400"/>
          </a:xfrm>
          <a:prstGeom prst="roundRect">
            <a:avLst/>
          </a:prstGeom>
          <a:solidFill>
            <a:srgbClr val="F9BD37"/>
          </a:solidFill>
        </p:spPr>
        <p:txBody>
          <a:bodyPr/>
          <a:lstStyle>
            <a:lvl1pPr marL="0" indent="0" algn="l">
              <a:buNone/>
              <a:defRPr sz="2400">
                <a:solidFill>
                  <a:srgbClr val="0F4D9B"/>
                </a:solidFill>
                <a:latin typeface="Frutiger" panose="020B0604020202020204" charset="0"/>
              </a:defRPr>
            </a:lvl1pPr>
            <a:lvl2pPr marL="304815" indent="0" algn="ctr">
              <a:buNone/>
              <a:defRPr sz="1333"/>
            </a:lvl2pPr>
            <a:lvl3pPr marL="609630" indent="0" algn="ctr">
              <a:buNone/>
              <a:defRPr sz="1200"/>
            </a:lvl3pPr>
            <a:lvl4pPr marL="914446" indent="0" algn="ctr">
              <a:buNone/>
              <a:defRPr sz="1067"/>
            </a:lvl4pPr>
            <a:lvl5pPr marL="1219261" indent="0" algn="ctr">
              <a:buNone/>
              <a:defRPr sz="1067"/>
            </a:lvl5pPr>
            <a:lvl6pPr marL="1524076" indent="0" algn="ctr">
              <a:buNone/>
              <a:defRPr sz="1067"/>
            </a:lvl6pPr>
            <a:lvl7pPr marL="1828891" indent="0" algn="ctr">
              <a:buNone/>
              <a:defRPr sz="1067"/>
            </a:lvl7pPr>
            <a:lvl8pPr marL="2133707" indent="0" algn="ctr">
              <a:buNone/>
              <a:defRPr sz="1067"/>
            </a:lvl8pPr>
            <a:lvl9pPr marL="2438522" indent="0" algn="ctr">
              <a:buNone/>
              <a:defRPr sz="1067"/>
            </a:lvl9pPr>
          </a:lstStyle>
          <a:p>
            <a:r>
              <a:rPr lang="en-US"/>
              <a:t>Point 1</a:t>
            </a:r>
            <a:endParaRPr lang="en-GB"/>
          </a:p>
        </p:txBody>
      </p:sp>
      <p:sp>
        <p:nvSpPr>
          <p:cNvPr id="8" name="Text Placeholder 7">
            <a:extLst>
              <a:ext uri="{FF2B5EF4-FFF2-40B4-BE49-F238E27FC236}">
                <a16:creationId xmlns:a16="http://schemas.microsoft.com/office/drawing/2014/main" id="{03232C2C-933B-4575-8C4A-BCC0FB6DB3DE}"/>
              </a:ext>
            </a:extLst>
          </p:cNvPr>
          <p:cNvSpPr>
            <a:spLocks noGrp="1"/>
          </p:cNvSpPr>
          <p:nvPr>
            <p:ph type="body" sz="quarter" idx="10" hasCustomPrompt="1"/>
          </p:nvPr>
        </p:nvSpPr>
        <p:spPr>
          <a:xfrm>
            <a:off x="3839633" y="2591859"/>
            <a:ext cx="2258400" cy="2906183"/>
          </a:xfrm>
          <a:prstGeom prst="roundRect">
            <a:avLst/>
          </a:prstGeom>
          <a:solidFill>
            <a:srgbClr val="F9BD37"/>
          </a:solidFill>
        </p:spPr>
        <p:txBody>
          <a:bodyPr/>
          <a:lstStyle>
            <a:lvl1pPr marL="0" indent="0">
              <a:buNone/>
              <a:defRPr sz="2400">
                <a:solidFill>
                  <a:srgbClr val="0F4D9B"/>
                </a:solidFill>
                <a:latin typeface="Frutiger" panose="020B0604020202020204" charset="0"/>
              </a:defRPr>
            </a:lvl1pPr>
            <a:lvl2pPr marL="304815" indent="0">
              <a:buNone/>
              <a:defRPr sz="2400">
                <a:solidFill>
                  <a:srgbClr val="0F4D9B"/>
                </a:solidFill>
                <a:latin typeface="Frutiger" panose="020B0604020202020204" charset="0"/>
              </a:defRPr>
            </a:lvl2pPr>
            <a:lvl3pPr marL="609630" indent="0">
              <a:buNone/>
              <a:defRPr sz="2400">
                <a:solidFill>
                  <a:srgbClr val="0F4D9B"/>
                </a:solidFill>
                <a:latin typeface="Frutiger" panose="020B0604020202020204" charset="0"/>
              </a:defRPr>
            </a:lvl3pPr>
            <a:lvl4pPr marL="914446" indent="0">
              <a:buNone/>
              <a:defRPr sz="2400">
                <a:solidFill>
                  <a:srgbClr val="0F4D9B"/>
                </a:solidFill>
                <a:latin typeface="Frutiger" panose="020B0604020202020204" charset="0"/>
              </a:defRPr>
            </a:lvl4pPr>
            <a:lvl5pPr marL="1219261" indent="0">
              <a:buNone/>
              <a:defRPr sz="2400">
                <a:solidFill>
                  <a:srgbClr val="0F4D9B"/>
                </a:solidFill>
                <a:latin typeface="Frutiger" panose="020B0604020202020204" charset="0"/>
              </a:defRPr>
            </a:lvl5pPr>
          </a:lstStyle>
          <a:p>
            <a:pPr lvl="0"/>
            <a:r>
              <a:rPr lang="en-US"/>
              <a:t>Point 2</a:t>
            </a:r>
          </a:p>
        </p:txBody>
      </p:sp>
      <p:sp>
        <p:nvSpPr>
          <p:cNvPr id="10" name="Text Placeholder 9">
            <a:extLst>
              <a:ext uri="{FF2B5EF4-FFF2-40B4-BE49-F238E27FC236}">
                <a16:creationId xmlns:a16="http://schemas.microsoft.com/office/drawing/2014/main" id="{D4444AD4-633B-4942-9AA2-0BB4428EEEC3}"/>
              </a:ext>
            </a:extLst>
          </p:cNvPr>
          <p:cNvSpPr>
            <a:spLocks noGrp="1"/>
          </p:cNvSpPr>
          <p:nvPr>
            <p:ph type="body" sz="quarter" idx="11" hasCustomPrompt="1"/>
          </p:nvPr>
        </p:nvSpPr>
        <p:spPr>
          <a:xfrm>
            <a:off x="6671733" y="2591858"/>
            <a:ext cx="2258400" cy="2906400"/>
          </a:xfrm>
          <a:prstGeom prst="roundRect">
            <a:avLst/>
          </a:prstGeom>
          <a:solidFill>
            <a:srgbClr val="F9BD37"/>
          </a:solidFill>
        </p:spPr>
        <p:txBody>
          <a:bodyPr/>
          <a:lstStyle>
            <a:lvl1pPr marL="0" indent="0">
              <a:buNone/>
              <a:defRPr sz="2400">
                <a:solidFill>
                  <a:srgbClr val="0F4D9B"/>
                </a:solidFill>
                <a:latin typeface="Frutiger" panose="020B0604020202020204" charset="0"/>
              </a:defRPr>
            </a:lvl1pPr>
            <a:lvl2pPr marL="304815" indent="0">
              <a:buNone/>
              <a:defRPr>
                <a:latin typeface="Frutiger" panose="020B0604020202020204" charset="0"/>
              </a:defRPr>
            </a:lvl2pPr>
            <a:lvl3pPr marL="609630" indent="0">
              <a:buNone/>
              <a:defRPr>
                <a:latin typeface="Frutiger" panose="020B0604020202020204" charset="0"/>
              </a:defRPr>
            </a:lvl3pPr>
            <a:lvl4pPr marL="914446" indent="0">
              <a:buNone/>
              <a:defRPr>
                <a:latin typeface="Frutiger" panose="020B0604020202020204" charset="0"/>
              </a:defRPr>
            </a:lvl4pPr>
            <a:lvl5pPr marL="1219261" indent="0">
              <a:buNone/>
              <a:defRPr>
                <a:latin typeface="Frutiger" panose="020B0604020202020204" charset="0"/>
              </a:defRPr>
            </a:lvl5pPr>
          </a:lstStyle>
          <a:p>
            <a:pPr lvl="0"/>
            <a:r>
              <a:rPr lang="en-US"/>
              <a:t>Point 3</a:t>
            </a:r>
            <a:endParaRPr lang="en-GB"/>
          </a:p>
        </p:txBody>
      </p:sp>
      <p:sp>
        <p:nvSpPr>
          <p:cNvPr id="12" name="Text Placeholder 11">
            <a:extLst>
              <a:ext uri="{FF2B5EF4-FFF2-40B4-BE49-F238E27FC236}">
                <a16:creationId xmlns:a16="http://schemas.microsoft.com/office/drawing/2014/main" id="{A63F1CD1-91E6-40EE-868D-5E6F5CFC7234}"/>
              </a:ext>
            </a:extLst>
          </p:cNvPr>
          <p:cNvSpPr>
            <a:spLocks noGrp="1"/>
          </p:cNvSpPr>
          <p:nvPr>
            <p:ph type="body" sz="quarter" idx="12" hasCustomPrompt="1"/>
          </p:nvPr>
        </p:nvSpPr>
        <p:spPr>
          <a:xfrm>
            <a:off x="9359900" y="2591859"/>
            <a:ext cx="2258400" cy="2906400"/>
          </a:xfrm>
          <a:prstGeom prst="roundRect">
            <a:avLst/>
          </a:prstGeom>
          <a:solidFill>
            <a:srgbClr val="F9BD37"/>
          </a:solidFill>
        </p:spPr>
        <p:txBody>
          <a:bodyPr/>
          <a:lstStyle>
            <a:lvl1pPr marL="0" indent="0">
              <a:buNone/>
              <a:defRPr sz="2400">
                <a:solidFill>
                  <a:srgbClr val="0F4D9B"/>
                </a:solidFill>
                <a:latin typeface="Frutiger" panose="020B0604020202020204" charset="0"/>
              </a:defRPr>
            </a:lvl1pPr>
          </a:lstStyle>
          <a:p>
            <a:pPr lvl="0"/>
            <a:r>
              <a:rPr lang="en-US"/>
              <a:t>Point 4</a:t>
            </a:r>
          </a:p>
        </p:txBody>
      </p:sp>
    </p:spTree>
    <p:extLst>
      <p:ext uri="{BB962C8B-B14F-4D97-AF65-F5344CB8AC3E}">
        <p14:creationId xmlns:p14="http://schemas.microsoft.com/office/powerpoint/2010/main" val="3281010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980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2164F-70E1-4DEE-BCC7-0CFAC86378FC}"/>
              </a:ext>
            </a:extLst>
          </p:cNvPr>
          <p:cNvSpPr>
            <a:spLocks noGrp="1"/>
          </p:cNvSpPr>
          <p:nvPr>
            <p:ph type="title"/>
          </p:nvPr>
        </p:nvSpPr>
        <p:spPr>
          <a:xfrm>
            <a:off x="838200" y="365126"/>
            <a:ext cx="10515600" cy="1326091"/>
          </a:xfrm>
          <a:prstGeom prst="rect">
            <a:avLst/>
          </a:prstGeom>
        </p:spPr>
        <p:txBody>
          <a:bodyPr/>
          <a:lstStyle>
            <a:lvl1pPr>
              <a:defRPr sz="5334">
                <a:solidFill>
                  <a:srgbClr val="0F4D9B"/>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EA4A1E49-141F-42DE-8BE3-A72B77982A38}"/>
              </a:ext>
            </a:extLst>
          </p:cNvPr>
          <p:cNvSpPr>
            <a:spLocks noGrp="1"/>
          </p:cNvSpPr>
          <p:nvPr>
            <p:ph type="body" sz="quarter" idx="10"/>
          </p:nvPr>
        </p:nvSpPr>
        <p:spPr>
          <a:xfrm>
            <a:off x="838200" y="2132542"/>
            <a:ext cx="10515600" cy="3360208"/>
          </a:xfrm>
          <a:prstGeom prst="rect">
            <a:avLst/>
          </a:prstGeom>
        </p:spPr>
        <p:txBody>
          <a:bodyPr/>
          <a:lstStyle>
            <a:lvl1pPr>
              <a:defRPr sz="2667">
                <a:solidFill>
                  <a:srgbClr val="0F4D9B"/>
                </a:solidFill>
                <a:latin typeface="+mj-lt"/>
              </a:defRPr>
            </a:lvl1pPr>
            <a:lvl2pPr>
              <a:defRPr sz="2400">
                <a:solidFill>
                  <a:srgbClr val="0F4D9B"/>
                </a:solidFill>
                <a:latin typeface="+mj-lt"/>
              </a:defRPr>
            </a:lvl2pPr>
            <a:lvl3pPr>
              <a:defRPr sz="2133">
                <a:solidFill>
                  <a:srgbClr val="0F4D9B"/>
                </a:solidFill>
                <a:latin typeface="+mj-lt"/>
              </a:defRPr>
            </a:lvl3pPr>
            <a:lvl4pPr>
              <a:defRPr sz="1867">
                <a:solidFill>
                  <a:srgbClr val="0F4D9B"/>
                </a:solidFill>
                <a:latin typeface="+mj-lt"/>
              </a:defRPr>
            </a:lvl4pPr>
            <a:lvl5pPr>
              <a:defRPr sz="1867">
                <a:solidFill>
                  <a:srgbClr val="0F4D9B"/>
                </a:solidFill>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6665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D128275-509A-4EA8-9082-5F893B1BA20E}"/>
              </a:ext>
            </a:extLst>
          </p:cNvPr>
          <p:cNvSpPr>
            <a:spLocks noGrp="1"/>
          </p:cNvSpPr>
          <p:nvPr>
            <p:ph type="body" sz="quarter" idx="13" hasCustomPrompt="1"/>
          </p:nvPr>
        </p:nvSpPr>
        <p:spPr>
          <a:xfrm>
            <a:off x="6264639" y="4080000"/>
            <a:ext cx="4680000" cy="1920000"/>
          </a:xfrm>
          <a:prstGeom prst="roundRect">
            <a:avLst/>
          </a:prstGeom>
          <a:noFill/>
        </p:spPr>
        <p:txBody>
          <a:bodyPr anchor="ctr"/>
          <a:lstStyle>
            <a:lvl1pPr marL="0" indent="0" algn="ctr">
              <a:buNone/>
              <a:defRPr sz="2800">
                <a:solidFill>
                  <a:srgbClr val="0F4D9B"/>
                </a:solidFill>
                <a:latin typeface="Frutiger" panose="020B0604020202020204" charset="0"/>
              </a:defRPr>
            </a:lvl1pPr>
            <a:lvl2pPr marL="304815" indent="0">
              <a:buNone/>
              <a:defRPr sz="2800">
                <a:solidFill>
                  <a:srgbClr val="0F4D9B"/>
                </a:solidFill>
                <a:latin typeface="Frutiger" panose="020B0604020202020204" charset="0"/>
              </a:defRPr>
            </a:lvl2pPr>
            <a:lvl3pPr marL="609630" indent="0">
              <a:buNone/>
              <a:defRPr sz="2800">
                <a:solidFill>
                  <a:srgbClr val="0F4D9B"/>
                </a:solidFill>
                <a:latin typeface="Frutiger" panose="020B0604020202020204" charset="0"/>
              </a:defRPr>
            </a:lvl3pPr>
            <a:lvl4pPr marL="914446" indent="0">
              <a:buNone/>
              <a:defRPr sz="2800">
                <a:solidFill>
                  <a:srgbClr val="0F4D9B"/>
                </a:solidFill>
                <a:latin typeface="Frutiger" panose="020B0604020202020204" charset="0"/>
              </a:defRPr>
            </a:lvl4pPr>
            <a:lvl5pPr marL="1219261" indent="0">
              <a:buNone/>
              <a:defRPr sz="2800">
                <a:solidFill>
                  <a:srgbClr val="0F4D9B"/>
                </a:solidFill>
                <a:latin typeface="Frutiger" panose="020B0604020202020204" charset="0"/>
              </a:defRPr>
            </a:lvl5pPr>
          </a:lstStyle>
          <a:p>
            <a:pPr lvl="0"/>
            <a:r>
              <a:rPr lang="en-US"/>
              <a:t>Title</a:t>
            </a:r>
            <a:endParaRPr lang="en-GB"/>
          </a:p>
        </p:txBody>
      </p:sp>
      <p:sp>
        <p:nvSpPr>
          <p:cNvPr id="10" name="Text Placeholder 9">
            <a:extLst>
              <a:ext uri="{FF2B5EF4-FFF2-40B4-BE49-F238E27FC236}">
                <a16:creationId xmlns:a16="http://schemas.microsoft.com/office/drawing/2014/main" id="{7F274689-C850-4C69-BC34-9A3DB3A40BF5}"/>
              </a:ext>
            </a:extLst>
          </p:cNvPr>
          <p:cNvSpPr>
            <a:spLocks noGrp="1"/>
          </p:cNvSpPr>
          <p:nvPr>
            <p:ph type="body" sz="quarter" idx="11" hasCustomPrompt="1"/>
          </p:nvPr>
        </p:nvSpPr>
        <p:spPr>
          <a:xfrm>
            <a:off x="6264639" y="1368000"/>
            <a:ext cx="4680000" cy="1920000"/>
          </a:xfrm>
          <a:prstGeom prst="roundRect">
            <a:avLst/>
          </a:prstGeom>
          <a:noFill/>
        </p:spPr>
        <p:txBody>
          <a:bodyPr anchor="ctr"/>
          <a:lstStyle>
            <a:lvl1pPr marL="0" indent="0" algn="ctr">
              <a:buNone/>
              <a:defRPr sz="2800">
                <a:solidFill>
                  <a:srgbClr val="0F4D9B"/>
                </a:solidFill>
                <a:latin typeface="Frutiger" panose="020B0604020202020204" charset="0"/>
              </a:defRPr>
            </a:lvl1pPr>
            <a:lvl2pPr marL="304815" indent="0">
              <a:buNone/>
              <a:defRPr sz="2800">
                <a:solidFill>
                  <a:srgbClr val="0F4D9B"/>
                </a:solidFill>
                <a:latin typeface="Frutiger" panose="020B0604020202020204" charset="0"/>
              </a:defRPr>
            </a:lvl2pPr>
            <a:lvl3pPr marL="609630" indent="0">
              <a:buNone/>
              <a:defRPr sz="2800">
                <a:solidFill>
                  <a:srgbClr val="0F4D9B"/>
                </a:solidFill>
                <a:latin typeface="Frutiger" panose="020B0604020202020204" charset="0"/>
              </a:defRPr>
            </a:lvl3pPr>
            <a:lvl4pPr marL="914446" indent="0">
              <a:buNone/>
              <a:defRPr sz="2800">
                <a:solidFill>
                  <a:srgbClr val="0F4D9B"/>
                </a:solidFill>
                <a:latin typeface="Frutiger" panose="020B0604020202020204" charset="0"/>
              </a:defRPr>
            </a:lvl4pPr>
            <a:lvl5pPr marL="1219261" indent="0">
              <a:buNone/>
              <a:defRPr sz="2800">
                <a:solidFill>
                  <a:srgbClr val="0F4D9B"/>
                </a:solidFill>
                <a:latin typeface="Frutiger" panose="020B0604020202020204" charset="0"/>
              </a:defRPr>
            </a:lvl5pPr>
          </a:lstStyle>
          <a:p>
            <a:pPr lvl="0"/>
            <a:r>
              <a:rPr lang="en-US"/>
              <a:t>Title</a:t>
            </a:r>
            <a:endParaRPr lang="en-GB"/>
          </a:p>
        </p:txBody>
      </p:sp>
      <p:sp>
        <p:nvSpPr>
          <p:cNvPr id="8" name="Text Placeholder 7">
            <a:extLst>
              <a:ext uri="{FF2B5EF4-FFF2-40B4-BE49-F238E27FC236}">
                <a16:creationId xmlns:a16="http://schemas.microsoft.com/office/drawing/2014/main" id="{FBB951F3-A24A-4B56-9572-98242D57874E}"/>
              </a:ext>
            </a:extLst>
          </p:cNvPr>
          <p:cNvSpPr>
            <a:spLocks noGrp="1"/>
          </p:cNvSpPr>
          <p:nvPr>
            <p:ph type="body" sz="quarter" idx="10" hasCustomPrompt="1"/>
          </p:nvPr>
        </p:nvSpPr>
        <p:spPr>
          <a:xfrm>
            <a:off x="1199456" y="1368000"/>
            <a:ext cx="4680000" cy="1920000"/>
          </a:xfrm>
          <a:prstGeom prst="roundRect">
            <a:avLst/>
          </a:prstGeom>
          <a:noFill/>
        </p:spPr>
        <p:txBody>
          <a:bodyPr anchor="ctr"/>
          <a:lstStyle>
            <a:lvl1pPr marL="0" indent="0" algn="ctr">
              <a:buNone/>
              <a:defRPr sz="2800">
                <a:solidFill>
                  <a:srgbClr val="0F4D9B"/>
                </a:solidFill>
                <a:latin typeface="Frutiger" panose="020B0604020202020204" charset="0"/>
              </a:defRPr>
            </a:lvl1pPr>
            <a:lvl2pPr marL="304815" indent="0">
              <a:buNone/>
              <a:defRPr sz="2800">
                <a:solidFill>
                  <a:srgbClr val="0F4D9B"/>
                </a:solidFill>
                <a:latin typeface="Frutiger" panose="020B0604020202020204" charset="0"/>
              </a:defRPr>
            </a:lvl2pPr>
            <a:lvl3pPr marL="609630" indent="0">
              <a:buNone/>
              <a:defRPr sz="2800">
                <a:solidFill>
                  <a:srgbClr val="0F4D9B"/>
                </a:solidFill>
                <a:latin typeface="Frutiger" panose="020B0604020202020204" charset="0"/>
              </a:defRPr>
            </a:lvl3pPr>
            <a:lvl4pPr marL="914446" indent="0">
              <a:buNone/>
              <a:defRPr sz="2800">
                <a:solidFill>
                  <a:srgbClr val="0F4D9B"/>
                </a:solidFill>
                <a:latin typeface="Frutiger" panose="020B0604020202020204" charset="0"/>
              </a:defRPr>
            </a:lvl4pPr>
            <a:lvl5pPr marL="1219261" indent="0">
              <a:buNone/>
              <a:defRPr sz="2800">
                <a:solidFill>
                  <a:srgbClr val="0F4D9B"/>
                </a:solidFill>
                <a:latin typeface="Frutiger" panose="020B0604020202020204" charset="0"/>
              </a:defRPr>
            </a:lvl5pPr>
          </a:lstStyle>
          <a:p>
            <a:pPr lvl="0"/>
            <a:r>
              <a:rPr lang="en-US"/>
              <a:t>Title</a:t>
            </a:r>
            <a:endParaRPr lang="en-GB"/>
          </a:p>
        </p:txBody>
      </p:sp>
      <p:sp>
        <p:nvSpPr>
          <p:cNvPr id="12" name="Text Placeholder 11">
            <a:extLst>
              <a:ext uri="{FF2B5EF4-FFF2-40B4-BE49-F238E27FC236}">
                <a16:creationId xmlns:a16="http://schemas.microsoft.com/office/drawing/2014/main" id="{01AB02A5-D3AC-4FDA-89B6-0FCD0EBEA2CF}"/>
              </a:ext>
            </a:extLst>
          </p:cNvPr>
          <p:cNvSpPr>
            <a:spLocks noGrp="1"/>
          </p:cNvSpPr>
          <p:nvPr>
            <p:ph type="body" sz="quarter" idx="12" hasCustomPrompt="1"/>
          </p:nvPr>
        </p:nvSpPr>
        <p:spPr>
          <a:xfrm>
            <a:off x="1199456" y="4080000"/>
            <a:ext cx="4680000" cy="1919817"/>
          </a:xfrm>
          <a:prstGeom prst="roundRect">
            <a:avLst/>
          </a:prstGeom>
          <a:noFill/>
        </p:spPr>
        <p:txBody>
          <a:bodyPr anchor="ctr"/>
          <a:lstStyle>
            <a:lvl1pPr marL="0" indent="0" algn="ctr">
              <a:buNone/>
              <a:defRPr sz="2800">
                <a:solidFill>
                  <a:srgbClr val="0F4D9B"/>
                </a:solidFill>
                <a:latin typeface="Frutiger" panose="020B0604020202020204" charset="0"/>
              </a:defRPr>
            </a:lvl1pPr>
            <a:lvl2pPr marL="304815" indent="0">
              <a:buNone/>
              <a:defRPr sz="2800">
                <a:solidFill>
                  <a:srgbClr val="0F4D9B"/>
                </a:solidFill>
                <a:latin typeface="Frutiger" panose="020B0604020202020204" charset="0"/>
              </a:defRPr>
            </a:lvl2pPr>
            <a:lvl3pPr marL="609630" indent="0">
              <a:buNone/>
              <a:defRPr sz="2800">
                <a:solidFill>
                  <a:srgbClr val="0F4D9B"/>
                </a:solidFill>
                <a:latin typeface="Frutiger" panose="020B0604020202020204" charset="0"/>
              </a:defRPr>
            </a:lvl3pPr>
            <a:lvl4pPr marL="914446" indent="0">
              <a:buNone/>
              <a:defRPr sz="2800">
                <a:solidFill>
                  <a:srgbClr val="0F4D9B"/>
                </a:solidFill>
                <a:latin typeface="Frutiger" panose="020B0604020202020204" charset="0"/>
              </a:defRPr>
            </a:lvl4pPr>
            <a:lvl5pPr marL="1219261" indent="0">
              <a:buNone/>
              <a:defRPr sz="2800">
                <a:solidFill>
                  <a:srgbClr val="0F4D9B"/>
                </a:solidFill>
                <a:latin typeface="Frutiger" panose="020B0604020202020204" charset="0"/>
              </a:defRPr>
            </a:lvl5pPr>
          </a:lstStyle>
          <a:p>
            <a:pPr lvl="0"/>
            <a:r>
              <a:rPr lang="en-US"/>
              <a:t>Title</a:t>
            </a:r>
            <a:endParaRPr lang="en-GB"/>
          </a:p>
        </p:txBody>
      </p:sp>
      <p:sp>
        <p:nvSpPr>
          <p:cNvPr id="15" name="Freeform 14">
            <a:extLst>
              <a:ext uri="{FF2B5EF4-FFF2-40B4-BE49-F238E27FC236}">
                <a16:creationId xmlns:a16="http://schemas.microsoft.com/office/drawing/2014/main" id="{9D1D70AB-B5B1-47CB-B8BC-1DCD420653C1}"/>
              </a:ext>
            </a:extLst>
          </p:cNvPr>
          <p:cNvSpPr/>
          <p:nvPr userDrawn="1"/>
        </p:nvSpPr>
        <p:spPr>
          <a:xfrm>
            <a:off x="3095534" y="921377"/>
            <a:ext cx="887844" cy="887844"/>
          </a:xfrm>
          <a:custGeom>
            <a:avLst/>
            <a:gdLst/>
            <a:ahLst/>
            <a:cxnLst/>
            <a:rect l="l" t="t" r="r" b="b"/>
            <a:pathLst>
              <a:path w="1331766" h="1331766">
                <a:moveTo>
                  <a:pt x="0" y="0"/>
                </a:moveTo>
                <a:lnTo>
                  <a:pt x="1331766" y="0"/>
                </a:lnTo>
                <a:lnTo>
                  <a:pt x="1331766" y="1331766"/>
                </a:lnTo>
                <a:lnTo>
                  <a:pt x="0" y="1331766"/>
                </a:lnTo>
                <a:lnTo>
                  <a:pt x="0" y="0"/>
                </a:lnTo>
                <a:close/>
              </a:path>
            </a:pathLst>
          </a:custGeom>
          <a:blipFill>
            <a:blip r:embed="rId2"/>
            <a:stretch>
              <a:fillRect/>
            </a:stretch>
          </a:blipFill>
        </p:spPr>
        <p:txBody>
          <a:bodyPr/>
          <a:lstStyle/>
          <a:p>
            <a:endParaRPr lang="en-GB" sz="1200"/>
          </a:p>
        </p:txBody>
      </p:sp>
      <p:sp>
        <p:nvSpPr>
          <p:cNvPr id="18" name="Freeform 17">
            <a:extLst>
              <a:ext uri="{FF2B5EF4-FFF2-40B4-BE49-F238E27FC236}">
                <a16:creationId xmlns:a16="http://schemas.microsoft.com/office/drawing/2014/main" id="{410CDA79-71DC-406E-A746-161202A7AB99}"/>
              </a:ext>
            </a:extLst>
          </p:cNvPr>
          <p:cNvSpPr/>
          <p:nvPr userDrawn="1"/>
        </p:nvSpPr>
        <p:spPr>
          <a:xfrm>
            <a:off x="8160717" y="921377"/>
            <a:ext cx="887844" cy="887844"/>
          </a:xfrm>
          <a:custGeom>
            <a:avLst/>
            <a:gdLst/>
            <a:ahLst/>
            <a:cxnLst/>
            <a:rect l="l" t="t" r="r" b="b"/>
            <a:pathLst>
              <a:path w="1331766" h="1331766">
                <a:moveTo>
                  <a:pt x="0" y="0"/>
                </a:moveTo>
                <a:lnTo>
                  <a:pt x="1331767" y="0"/>
                </a:lnTo>
                <a:lnTo>
                  <a:pt x="1331767" y="1331766"/>
                </a:lnTo>
                <a:lnTo>
                  <a:pt x="0" y="1331766"/>
                </a:lnTo>
                <a:lnTo>
                  <a:pt x="0" y="0"/>
                </a:lnTo>
                <a:close/>
              </a:path>
            </a:pathLst>
          </a:custGeom>
          <a:blipFill>
            <a:blip r:embed="rId3"/>
            <a:stretch>
              <a:fillRect/>
            </a:stretch>
          </a:blipFill>
        </p:spPr>
        <p:txBody>
          <a:bodyPr/>
          <a:lstStyle/>
          <a:p>
            <a:endParaRPr lang="en-GB" sz="1200"/>
          </a:p>
        </p:txBody>
      </p:sp>
      <p:sp>
        <p:nvSpPr>
          <p:cNvPr id="17" name="Freeform 16">
            <a:extLst>
              <a:ext uri="{FF2B5EF4-FFF2-40B4-BE49-F238E27FC236}">
                <a16:creationId xmlns:a16="http://schemas.microsoft.com/office/drawing/2014/main" id="{D2601AAF-C885-4773-B0BF-334767A6C353}"/>
              </a:ext>
            </a:extLst>
          </p:cNvPr>
          <p:cNvSpPr/>
          <p:nvPr userDrawn="1"/>
        </p:nvSpPr>
        <p:spPr>
          <a:xfrm>
            <a:off x="3095534" y="3643539"/>
            <a:ext cx="887844" cy="887844"/>
          </a:xfrm>
          <a:custGeom>
            <a:avLst/>
            <a:gdLst/>
            <a:ahLst/>
            <a:cxnLst/>
            <a:rect l="l" t="t" r="r" b="b"/>
            <a:pathLst>
              <a:path w="1331766" h="1331766">
                <a:moveTo>
                  <a:pt x="0" y="0"/>
                </a:moveTo>
                <a:lnTo>
                  <a:pt x="1331766" y="0"/>
                </a:lnTo>
                <a:lnTo>
                  <a:pt x="1331766" y="1331767"/>
                </a:lnTo>
                <a:lnTo>
                  <a:pt x="0" y="1331767"/>
                </a:lnTo>
                <a:lnTo>
                  <a:pt x="0" y="0"/>
                </a:lnTo>
                <a:close/>
              </a:path>
            </a:pathLst>
          </a:custGeom>
          <a:blipFill>
            <a:blip r:embed="rId4"/>
            <a:stretch>
              <a:fillRect/>
            </a:stretch>
          </a:blipFill>
        </p:spPr>
        <p:txBody>
          <a:bodyPr/>
          <a:lstStyle/>
          <a:p>
            <a:endParaRPr lang="en-GB" sz="1200"/>
          </a:p>
        </p:txBody>
      </p:sp>
      <p:sp>
        <p:nvSpPr>
          <p:cNvPr id="16" name="Freeform 15">
            <a:extLst>
              <a:ext uri="{FF2B5EF4-FFF2-40B4-BE49-F238E27FC236}">
                <a16:creationId xmlns:a16="http://schemas.microsoft.com/office/drawing/2014/main" id="{187AAB8A-E399-4227-8774-5446CB7102C9}"/>
              </a:ext>
            </a:extLst>
          </p:cNvPr>
          <p:cNvSpPr/>
          <p:nvPr userDrawn="1"/>
        </p:nvSpPr>
        <p:spPr>
          <a:xfrm>
            <a:off x="8172421" y="3655242"/>
            <a:ext cx="864438" cy="864438"/>
          </a:xfrm>
          <a:custGeom>
            <a:avLst/>
            <a:gdLst/>
            <a:ahLst/>
            <a:cxnLst/>
            <a:rect l="l" t="t" r="r" b="b"/>
            <a:pathLst>
              <a:path w="1296657" h="1296657">
                <a:moveTo>
                  <a:pt x="0" y="0"/>
                </a:moveTo>
                <a:lnTo>
                  <a:pt x="1296657" y="0"/>
                </a:lnTo>
                <a:lnTo>
                  <a:pt x="1296657" y="1296657"/>
                </a:lnTo>
                <a:lnTo>
                  <a:pt x="0" y="1296657"/>
                </a:lnTo>
                <a:lnTo>
                  <a:pt x="0" y="0"/>
                </a:lnTo>
                <a:close/>
              </a:path>
            </a:pathLst>
          </a:custGeom>
          <a:blipFill>
            <a:blip r:embed="rId5"/>
            <a:stretch>
              <a:fillRect/>
            </a:stretch>
          </a:blipFill>
        </p:spPr>
        <p:txBody>
          <a:bodyPr/>
          <a:lstStyle/>
          <a:p>
            <a:endParaRPr lang="en-GB" sz="1200"/>
          </a:p>
        </p:txBody>
      </p:sp>
    </p:spTree>
    <p:extLst>
      <p:ext uri="{BB962C8B-B14F-4D97-AF65-F5344CB8AC3E}">
        <p14:creationId xmlns:p14="http://schemas.microsoft.com/office/powerpoint/2010/main" val="4170205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14B14-7634-43F3-A534-100F5E5F55B0}"/>
              </a:ext>
            </a:extLst>
          </p:cNvPr>
          <p:cNvSpPr>
            <a:spLocks noGrp="1"/>
          </p:cNvSpPr>
          <p:nvPr>
            <p:ph type="ctrTitle" hasCustomPrompt="1"/>
          </p:nvPr>
        </p:nvSpPr>
        <p:spPr>
          <a:xfrm>
            <a:off x="1524000" y="1122892"/>
            <a:ext cx="9144000" cy="1057969"/>
          </a:xfrm>
          <a:prstGeom prst="rect">
            <a:avLst/>
          </a:prstGeom>
        </p:spPr>
        <p:txBody>
          <a:bodyPr anchor="b"/>
          <a:lstStyle>
            <a:lvl1pPr algn="ctr">
              <a:defRPr sz="5334" b="1">
                <a:solidFill>
                  <a:srgbClr val="0F4D9B"/>
                </a:solidFill>
                <a:latin typeface="Frutiger" panose="020B0604020202020204" charset="0"/>
              </a:defRPr>
            </a:lvl1pPr>
          </a:lstStyle>
          <a:p>
            <a:r>
              <a:rPr lang="en-US"/>
              <a:t>Title</a:t>
            </a:r>
            <a:endParaRPr lang="en-GB"/>
          </a:p>
        </p:txBody>
      </p:sp>
      <p:sp>
        <p:nvSpPr>
          <p:cNvPr id="3" name="Subtitle 2">
            <a:extLst>
              <a:ext uri="{FF2B5EF4-FFF2-40B4-BE49-F238E27FC236}">
                <a16:creationId xmlns:a16="http://schemas.microsoft.com/office/drawing/2014/main" id="{CF144759-009B-4929-9877-927CCA8F11CC}"/>
              </a:ext>
            </a:extLst>
          </p:cNvPr>
          <p:cNvSpPr>
            <a:spLocks noGrp="1"/>
          </p:cNvSpPr>
          <p:nvPr>
            <p:ph type="subTitle" idx="1" hasCustomPrompt="1"/>
          </p:nvPr>
        </p:nvSpPr>
        <p:spPr>
          <a:xfrm>
            <a:off x="1132800" y="2592000"/>
            <a:ext cx="2258400" cy="2906400"/>
          </a:xfrm>
          <a:prstGeom prst="roundRect">
            <a:avLst/>
          </a:prstGeom>
          <a:solidFill>
            <a:srgbClr val="F9BD37"/>
          </a:solidFill>
        </p:spPr>
        <p:txBody>
          <a:bodyPr/>
          <a:lstStyle>
            <a:lvl1pPr marL="0" indent="0" algn="l">
              <a:buNone/>
              <a:defRPr sz="2400">
                <a:solidFill>
                  <a:srgbClr val="0F4D9B"/>
                </a:solidFill>
                <a:latin typeface="Frutiger" panose="020B0604020202020204" charset="0"/>
              </a:defRPr>
            </a:lvl1pPr>
            <a:lvl2pPr marL="304815" indent="0" algn="ctr">
              <a:buNone/>
              <a:defRPr sz="1333"/>
            </a:lvl2pPr>
            <a:lvl3pPr marL="609630" indent="0" algn="ctr">
              <a:buNone/>
              <a:defRPr sz="1200"/>
            </a:lvl3pPr>
            <a:lvl4pPr marL="914446" indent="0" algn="ctr">
              <a:buNone/>
              <a:defRPr sz="1067"/>
            </a:lvl4pPr>
            <a:lvl5pPr marL="1219261" indent="0" algn="ctr">
              <a:buNone/>
              <a:defRPr sz="1067"/>
            </a:lvl5pPr>
            <a:lvl6pPr marL="1524076" indent="0" algn="ctr">
              <a:buNone/>
              <a:defRPr sz="1067"/>
            </a:lvl6pPr>
            <a:lvl7pPr marL="1828891" indent="0" algn="ctr">
              <a:buNone/>
              <a:defRPr sz="1067"/>
            </a:lvl7pPr>
            <a:lvl8pPr marL="2133707" indent="0" algn="ctr">
              <a:buNone/>
              <a:defRPr sz="1067"/>
            </a:lvl8pPr>
            <a:lvl9pPr marL="2438522" indent="0" algn="ctr">
              <a:buNone/>
              <a:defRPr sz="1067"/>
            </a:lvl9pPr>
          </a:lstStyle>
          <a:p>
            <a:r>
              <a:rPr lang="en-US"/>
              <a:t>Point 1</a:t>
            </a:r>
            <a:endParaRPr lang="en-GB"/>
          </a:p>
        </p:txBody>
      </p:sp>
      <p:sp>
        <p:nvSpPr>
          <p:cNvPr id="8" name="Text Placeholder 7">
            <a:extLst>
              <a:ext uri="{FF2B5EF4-FFF2-40B4-BE49-F238E27FC236}">
                <a16:creationId xmlns:a16="http://schemas.microsoft.com/office/drawing/2014/main" id="{03232C2C-933B-4575-8C4A-BCC0FB6DB3DE}"/>
              </a:ext>
            </a:extLst>
          </p:cNvPr>
          <p:cNvSpPr>
            <a:spLocks noGrp="1"/>
          </p:cNvSpPr>
          <p:nvPr>
            <p:ph type="body" sz="quarter" idx="10" hasCustomPrompt="1"/>
          </p:nvPr>
        </p:nvSpPr>
        <p:spPr>
          <a:xfrm>
            <a:off x="3839633" y="2591859"/>
            <a:ext cx="2258400" cy="2906183"/>
          </a:xfrm>
          <a:prstGeom prst="roundRect">
            <a:avLst/>
          </a:prstGeom>
          <a:solidFill>
            <a:srgbClr val="F9BD37"/>
          </a:solidFill>
        </p:spPr>
        <p:txBody>
          <a:bodyPr/>
          <a:lstStyle>
            <a:lvl1pPr marL="0" indent="0">
              <a:buNone/>
              <a:defRPr sz="2400">
                <a:solidFill>
                  <a:srgbClr val="0F4D9B"/>
                </a:solidFill>
                <a:latin typeface="Frutiger" panose="020B0604020202020204" charset="0"/>
              </a:defRPr>
            </a:lvl1pPr>
            <a:lvl2pPr marL="304815" indent="0">
              <a:buNone/>
              <a:defRPr sz="2400">
                <a:solidFill>
                  <a:srgbClr val="0F4D9B"/>
                </a:solidFill>
                <a:latin typeface="Frutiger" panose="020B0604020202020204" charset="0"/>
              </a:defRPr>
            </a:lvl2pPr>
            <a:lvl3pPr marL="609630" indent="0">
              <a:buNone/>
              <a:defRPr sz="2400">
                <a:solidFill>
                  <a:srgbClr val="0F4D9B"/>
                </a:solidFill>
                <a:latin typeface="Frutiger" panose="020B0604020202020204" charset="0"/>
              </a:defRPr>
            </a:lvl3pPr>
            <a:lvl4pPr marL="914446" indent="0">
              <a:buNone/>
              <a:defRPr sz="2400">
                <a:solidFill>
                  <a:srgbClr val="0F4D9B"/>
                </a:solidFill>
                <a:latin typeface="Frutiger" panose="020B0604020202020204" charset="0"/>
              </a:defRPr>
            </a:lvl4pPr>
            <a:lvl5pPr marL="1219261" indent="0">
              <a:buNone/>
              <a:defRPr sz="2400">
                <a:solidFill>
                  <a:srgbClr val="0F4D9B"/>
                </a:solidFill>
                <a:latin typeface="Frutiger" panose="020B0604020202020204" charset="0"/>
              </a:defRPr>
            </a:lvl5pPr>
          </a:lstStyle>
          <a:p>
            <a:pPr lvl="0"/>
            <a:r>
              <a:rPr lang="en-US"/>
              <a:t>Point 2</a:t>
            </a:r>
          </a:p>
        </p:txBody>
      </p:sp>
      <p:sp>
        <p:nvSpPr>
          <p:cNvPr id="10" name="Text Placeholder 9">
            <a:extLst>
              <a:ext uri="{FF2B5EF4-FFF2-40B4-BE49-F238E27FC236}">
                <a16:creationId xmlns:a16="http://schemas.microsoft.com/office/drawing/2014/main" id="{D4444AD4-633B-4942-9AA2-0BB4428EEEC3}"/>
              </a:ext>
            </a:extLst>
          </p:cNvPr>
          <p:cNvSpPr>
            <a:spLocks noGrp="1"/>
          </p:cNvSpPr>
          <p:nvPr>
            <p:ph type="body" sz="quarter" idx="11" hasCustomPrompt="1"/>
          </p:nvPr>
        </p:nvSpPr>
        <p:spPr>
          <a:xfrm>
            <a:off x="6671733" y="2591858"/>
            <a:ext cx="2258400" cy="2906400"/>
          </a:xfrm>
          <a:prstGeom prst="roundRect">
            <a:avLst/>
          </a:prstGeom>
          <a:solidFill>
            <a:srgbClr val="F9BD37"/>
          </a:solidFill>
        </p:spPr>
        <p:txBody>
          <a:bodyPr/>
          <a:lstStyle>
            <a:lvl1pPr marL="0" indent="0">
              <a:buNone/>
              <a:defRPr sz="2400">
                <a:solidFill>
                  <a:srgbClr val="0F4D9B"/>
                </a:solidFill>
                <a:latin typeface="Frutiger" panose="020B0604020202020204" charset="0"/>
              </a:defRPr>
            </a:lvl1pPr>
            <a:lvl2pPr marL="304815" indent="0">
              <a:buNone/>
              <a:defRPr>
                <a:latin typeface="Frutiger" panose="020B0604020202020204" charset="0"/>
              </a:defRPr>
            </a:lvl2pPr>
            <a:lvl3pPr marL="609630" indent="0">
              <a:buNone/>
              <a:defRPr>
                <a:latin typeface="Frutiger" panose="020B0604020202020204" charset="0"/>
              </a:defRPr>
            </a:lvl3pPr>
            <a:lvl4pPr marL="914446" indent="0">
              <a:buNone/>
              <a:defRPr>
                <a:latin typeface="Frutiger" panose="020B0604020202020204" charset="0"/>
              </a:defRPr>
            </a:lvl4pPr>
            <a:lvl5pPr marL="1219261" indent="0">
              <a:buNone/>
              <a:defRPr>
                <a:latin typeface="Frutiger" panose="020B0604020202020204" charset="0"/>
              </a:defRPr>
            </a:lvl5pPr>
          </a:lstStyle>
          <a:p>
            <a:pPr lvl="0"/>
            <a:r>
              <a:rPr lang="en-US"/>
              <a:t>Point 3</a:t>
            </a:r>
            <a:endParaRPr lang="en-GB"/>
          </a:p>
        </p:txBody>
      </p:sp>
      <p:sp>
        <p:nvSpPr>
          <p:cNvPr id="12" name="Text Placeholder 11">
            <a:extLst>
              <a:ext uri="{FF2B5EF4-FFF2-40B4-BE49-F238E27FC236}">
                <a16:creationId xmlns:a16="http://schemas.microsoft.com/office/drawing/2014/main" id="{A63F1CD1-91E6-40EE-868D-5E6F5CFC7234}"/>
              </a:ext>
            </a:extLst>
          </p:cNvPr>
          <p:cNvSpPr>
            <a:spLocks noGrp="1"/>
          </p:cNvSpPr>
          <p:nvPr>
            <p:ph type="body" sz="quarter" idx="12" hasCustomPrompt="1"/>
          </p:nvPr>
        </p:nvSpPr>
        <p:spPr>
          <a:xfrm>
            <a:off x="9359900" y="2591859"/>
            <a:ext cx="2258400" cy="2906400"/>
          </a:xfrm>
          <a:prstGeom prst="roundRect">
            <a:avLst/>
          </a:prstGeom>
          <a:solidFill>
            <a:srgbClr val="F9BD37"/>
          </a:solidFill>
        </p:spPr>
        <p:txBody>
          <a:bodyPr/>
          <a:lstStyle>
            <a:lvl1pPr marL="0" indent="0">
              <a:buNone/>
              <a:defRPr sz="2400">
                <a:solidFill>
                  <a:srgbClr val="0F4D9B"/>
                </a:solidFill>
                <a:latin typeface="Frutiger" panose="020B0604020202020204" charset="0"/>
              </a:defRPr>
            </a:lvl1pPr>
          </a:lstStyle>
          <a:p>
            <a:pPr lvl="0"/>
            <a:r>
              <a:rPr lang="en-US"/>
              <a:t>Point 4</a:t>
            </a:r>
          </a:p>
        </p:txBody>
      </p:sp>
    </p:spTree>
    <p:extLst>
      <p:ext uri="{BB962C8B-B14F-4D97-AF65-F5344CB8AC3E}">
        <p14:creationId xmlns:p14="http://schemas.microsoft.com/office/powerpoint/2010/main" val="20753018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theme" Target="../theme/theme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B354EB81-8C37-4F6B-AEDF-B116AAF3DDD9}"/>
              </a:ext>
            </a:extLst>
          </p:cNvPr>
          <p:cNvGrpSpPr/>
          <p:nvPr userDrawn="1"/>
        </p:nvGrpSpPr>
        <p:grpSpPr>
          <a:xfrm>
            <a:off x="0" y="0"/>
            <a:ext cx="12192000" cy="6858000"/>
            <a:chOff x="0" y="0"/>
            <a:chExt cx="4816593" cy="2709333"/>
          </a:xfrm>
        </p:grpSpPr>
        <p:sp>
          <p:nvSpPr>
            <p:cNvPr id="9" name="Freeform 3">
              <a:extLst>
                <a:ext uri="{FF2B5EF4-FFF2-40B4-BE49-F238E27FC236}">
                  <a16:creationId xmlns:a16="http://schemas.microsoft.com/office/drawing/2014/main" id="{3DA870A6-F45A-4CE4-AC34-69ADD4245240}"/>
                </a:ext>
              </a:extLst>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13087">
                    <a:alpha val="100000"/>
                  </a:srgbClr>
                </a:gs>
                <a:gs pos="50000">
                  <a:srgbClr val="0F4D9B">
                    <a:alpha val="100000"/>
                  </a:srgbClr>
                </a:gs>
                <a:gs pos="100000">
                  <a:srgbClr val="3091CD">
                    <a:alpha val="100000"/>
                  </a:srgbClr>
                </a:gs>
              </a:gsLst>
              <a:lin ang="0"/>
            </a:gradFill>
          </p:spPr>
          <p:txBody>
            <a:bodyPr/>
            <a:lstStyle/>
            <a:p>
              <a:endParaRPr lang="en-GB" sz="1200"/>
            </a:p>
          </p:txBody>
        </p:sp>
        <p:sp>
          <p:nvSpPr>
            <p:cNvPr id="10" name="TextBox 4">
              <a:extLst>
                <a:ext uri="{FF2B5EF4-FFF2-40B4-BE49-F238E27FC236}">
                  <a16:creationId xmlns:a16="http://schemas.microsoft.com/office/drawing/2014/main" id="{A770299D-3213-449C-BAE6-11DA3AC60918}"/>
                </a:ext>
              </a:extLst>
            </p:cNvPr>
            <p:cNvSpPr txBox="1"/>
            <p:nvPr/>
          </p:nvSpPr>
          <p:spPr>
            <a:xfrm>
              <a:off x="0" y="-38100"/>
              <a:ext cx="4816593" cy="2747433"/>
            </a:xfrm>
            <a:prstGeom prst="rect">
              <a:avLst/>
            </a:prstGeom>
          </p:spPr>
          <p:txBody>
            <a:bodyPr lIns="50800" tIns="50800" rIns="50800" bIns="50800" rtlCol="0" anchor="ctr"/>
            <a:lstStyle/>
            <a:p>
              <a:pPr algn="ctr">
                <a:lnSpc>
                  <a:spcPts val="1773"/>
                </a:lnSpc>
                <a:spcBef>
                  <a:spcPct val="0"/>
                </a:spcBef>
              </a:pPr>
              <a:endParaRPr sz="1200"/>
            </a:p>
          </p:txBody>
        </p:sp>
      </p:grpSp>
      <p:sp>
        <p:nvSpPr>
          <p:cNvPr id="11" name="Freeform 6">
            <a:extLst>
              <a:ext uri="{FF2B5EF4-FFF2-40B4-BE49-F238E27FC236}">
                <a16:creationId xmlns:a16="http://schemas.microsoft.com/office/drawing/2014/main" id="{6125CD18-DCCC-41DA-ABFE-D8C2D2273381}"/>
              </a:ext>
            </a:extLst>
          </p:cNvPr>
          <p:cNvSpPr/>
          <p:nvPr userDrawn="1"/>
        </p:nvSpPr>
        <p:spPr>
          <a:xfrm flipH="1" flipV="1">
            <a:off x="-767701" y="3743368"/>
            <a:ext cx="4291106" cy="3413380"/>
          </a:xfrm>
          <a:custGeom>
            <a:avLst/>
            <a:gdLst/>
            <a:ahLst/>
            <a:cxnLst/>
            <a:rect l="l" t="t" r="r" b="b"/>
            <a:pathLst>
              <a:path w="6436659" h="5120070">
                <a:moveTo>
                  <a:pt x="6436659" y="5120070"/>
                </a:moveTo>
                <a:lnTo>
                  <a:pt x="0" y="5120070"/>
                </a:lnTo>
                <a:lnTo>
                  <a:pt x="0" y="0"/>
                </a:lnTo>
                <a:lnTo>
                  <a:pt x="6436659" y="0"/>
                </a:lnTo>
                <a:lnTo>
                  <a:pt x="6436659" y="5120070"/>
                </a:lnTo>
                <a:close/>
              </a:path>
            </a:pathLst>
          </a:custGeom>
          <a:blipFill>
            <a:blip r:embed="rId6">
              <a:alphaModFix amt="40000"/>
            </a:blip>
            <a:stretch>
              <a:fillRect l="-205263" t="-229893" r="-376657" b="-116958"/>
            </a:stretch>
          </a:blipFill>
        </p:spPr>
        <p:txBody>
          <a:bodyPr/>
          <a:lstStyle/>
          <a:p>
            <a:endParaRPr lang="en-GB" sz="1200"/>
          </a:p>
        </p:txBody>
      </p:sp>
      <p:sp>
        <p:nvSpPr>
          <p:cNvPr id="12" name="Freeform 8">
            <a:extLst>
              <a:ext uri="{FF2B5EF4-FFF2-40B4-BE49-F238E27FC236}">
                <a16:creationId xmlns:a16="http://schemas.microsoft.com/office/drawing/2014/main" id="{0C9C5F05-B452-43CF-B5AC-89846140A999}"/>
              </a:ext>
            </a:extLst>
          </p:cNvPr>
          <p:cNvSpPr/>
          <p:nvPr userDrawn="1"/>
        </p:nvSpPr>
        <p:spPr>
          <a:xfrm>
            <a:off x="8773578" y="5450059"/>
            <a:ext cx="3418422" cy="1444283"/>
          </a:xfrm>
          <a:custGeom>
            <a:avLst/>
            <a:gdLst/>
            <a:ahLst/>
            <a:cxnLst/>
            <a:rect l="l" t="t" r="r" b="b"/>
            <a:pathLst>
              <a:path w="5127633" h="2166425">
                <a:moveTo>
                  <a:pt x="0" y="0"/>
                </a:moveTo>
                <a:lnTo>
                  <a:pt x="5127633" y="0"/>
                </a:lnTo>
                <a:lnTo>
                  <a:pt x="5127633" y="2166426"/>
                </a:lnTo>
                <a:lnTo>
                  <a:pt x="0" y="2166426"/>
                </a:lnTo>
                <a:lnTo>
                  <a:pt x="0" y="0"/>
                </a:lnTo>
                <a:close/>
              </a:path>
            </a:pathLst>
          </a:custGeom>
          <a:blipFill>
            <a:blip r:embed="rId7"/>
            <a:stretch>
              <a:fillRect/>
            </a:stretch>
          </a:blipFill>
        </p:spPr>
        <p:txBody>
          <a:bodyPr/>
          <a:lstStyle/>
          <a:p>
            <a:endParaRPr lang="en-GB" sz="1200"/>
          </a:p>
        </p:txBody>
      </p:sp>
      <p:sp>
        <p:nvSpPr>
          <p:cNvPr id="16" name="Freeform 5">
            <a:extLst>
              <a:ext uri="{FF2B5EF4-FFF2-40B4-BE49-F238E27FC236}">
                <a16:creationId xmlns:a16="http://schemas.microsoft.com/office/drawing/2014/main" id="{3B6ED51D-6FDC-4F61-B1E3-E42BF0500172}"/>
              </a:ext>
            </a:extLst>
          </p:cNvPr>
          <p:cNvSpPr/>
          <p:nvPr userDrawn="1"/>
        </p:nvSpPr>
        <p:spPr>
          <a:xfrm flipH="1">
            <a:off x="8261250" y="-1260594"/>
            <a:ext cx="5700709" cy="4534655"/>
          </a:xfrm>
          <a:custGeom>
            <a:avLst/>
            <a:gdLst/>
            <a:ahLst/>
            <a:cxnLst/>
            <a:rect l="l" t="t" r="r" b="b"/>
            <a:pathLst>
              <a:path w="8551064" h="6801983">
                <a:moveTo>
                  <a:pt x="8551064" y="0"/>
                </a:moveTo>
                <a:lnTo>
                  <a:pt x="0" y="0"/>
                </a:lnTo>
                <a:lnTo>
                  <a:pt x="0" y="6801982"/>
                </a:lnTo>
                <a:lnTo>
                  <a:pt x="8551064" y="6801982"/>
                </a:lnTo>
                <a:lnTo>
                  <a:pt x="8551064" y="0"/>
                </a:lnTo>
                <a:close/>
              </a:path>
            </a:pathLst>
          </a:custGeom>
          <a:blipFill>
            <a:blip r:embed="rId6">
              <a:alphaModFix amt="40000"/>
            </a:blip>
            <a:stretch>
              <a:fillRect l="-205263" t="-229893" r="-376657" b="-116958"/>
            </a:stretch>
          </a:blipFill>
        </p:spPr>
        <p:txBody>
          <a:bodyPr/>
          <a:lstStyle/>
          <a:p>
            <a:endParaRPr lang="en-GB" sz="1200"/>
          </a:p>
        </p:txBody>
      </p:sp>
    </p:spTree>
    <p:extLst>
      <p:ext uri="{BB962C8B-B14F-4D97-AF65-F5344CB8AC3E}">
        <p14:creationId xmlns:p14="http://schemas.microsoft.com/office/powerpoint/2010/main" val="2019461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609630" rtl="0" eaLnBrk="1" latinLnBrk="0" hangingPunct="1">
        <a:lnSpc>
          <a:spcPct val="90000"/>
        </a:lnSpc>
        <a:spcBef>
          <a:spcPct val="0"/>
        </a:spcBef>
        <a:buNone/>
        <a:defRPr sz="2933" kern="1200">
          <a:solidFill>
            <a:schemeClr val="tx1"/>
          </a:solidFill>
          <a:latin typeface="+mj-lt"/>
          <a:ea typeface="+mj-ea"/>
          <a:cs typeface="+mj-cs"/>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1867"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16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1333"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20">
            <a:extLst>
              <a:ext uri="{FF2B5EF4-FFF2-40B4-BE49-F238E27FC236}">
                <a16:creationId xmlns:a16="http://schemas.microsoft.com/office/drawing/2014/main" id="{945A5545-D0DB-4665-9F99-5003FC4CF77D}"/>
              </a:ext>
            </a:extLst>
          </p:cNvPr>
          <p:cNvSpPr/>
          <p:nvPr userDrawn="1"/>
        </p:nvSpPr>
        <p:spPr>
          <a:xfrm rot="-264856">
            <a:off x="6656334" y="-1378872"/>
            <a:ext cx="9699733" cy="5056419"/>
          </a:xfrm>
          <a:custGeom>
            <a:avLst/>
            <a:gdLst/>
            <a:ahLst/>
            <a:cxnLst/>
            <a:rect l="l" t="t" r="r" b="b"/>
            <a:pathLst>
              <a:path w="14549600" h="7584628">
                <a:moveTo>
                  <a:pt x="0" y="0"/>
                </a:moveTo>
                <a:lnTo>
                  <a:pt x="14549600" y="0"/>
                </a:lnTo>
                <a:lnTo>
                  <a:pt x="14549600" y="7584628"/>
                </a:lnTo>
                <a:lnTo>
                  <a:pt x="0" y="7584628"/>
                </a:lnTo>
                <a:lnTo>
                  <a:pt x="0" y="0"/>
                </a:lnTo>
                <a:close/>
              </a:path>
            </a:pathLst>
          </a:custGeom>
          <a:blipFill>
            <a:blip r:embed="rId4"/>
            <a:stretch>
              <a:fillRect/>
            </a:stretch>
          </a:blipFill>
        </p:spPr>
        <p:txBody>
          <a:bodyPr/>
          <a:lstStyle/>
          <a:p>
            <a:endParaRPr lang="en-GB" sz="1200"/>
          </a:p>
        </p:txBody>
      </p:sp>
      <p:sp>
        <p:nvSpPr>
          <p:cNvPr id="8" name="Freeform 19">
            <a:extLst>
              <a:ext uri="{FF2B5EF4-FFF2-40B4-BE49-F238E27FC236}">
                <a16:creationId xmlns:a16="http://schemas.microsoft.com/office/drawing/2014/main" id="{4A70B173-52F6-4429-A081-3DA740D728F7}"/>
              </a:ext>
            </a:extLst>
          </p:cNvPr>
          <p:cNvSpPr/>
          <p:nvPr userDrawn="1"/>
        </p:nvSpPr>
        <p:spPr>
          <a:xfrm>
            <a:off x="9627960" y="5710290"/>
            <a:ext cx="2564040" cy="1147710"/>
          </a:xfrm>
          <a:custGeom>
            <a:avLst/>
            <a:gdLst/>
            <a:ahLst/>
            <a:cxnLst/>
            <a:rect l="l" t="t" r="r" b="b"/>
            <a:pathLst>
              <a:path w="3846060" h="1721565">
                <a:moveTo>
                  <a:pt x="0" y="0"/>
                </a:moveTo>
                <a:lnTo>
                  <a:pt x="3846060" y="0"/>
                </a:lnTo>
                <a:lnTo>
                  <a:pt x="3846060" y="1721565"/>
                </a:lnTo>
                <a:lnTo>
                  <a:pt x="0" y="1721565"/>
                </a:lnTo>
                <a:lnTo>
                  <a:pt x="0" y="0"/>
                </a:lnTo>
                <a:close/>
              </a:path>
            </a:pathLst>
          </a:custGeom>
          <a:blipFill>
            <a:blip r:embed="rId5"/>
            <a:stretch>
              <a:fillRect l="-39593"/>
            </a:stretch>
          </a:blipFill>
        </p:spPr>
        <p:txBody>
          <a:bodyPr/>
          <a:lstStyle/>
          <a:p>
            <a:endParaRPr lang="en-GB" sz="1200"/>
          </a:p>
        </p:txBody>
      </p:sp>
    </p:spTree>
    <p:extLst>
      <p:ext uri="{BB962C8B-B14F-4D97-AF65-F5344CB8AC3E}">
        <p14:creationId xmlns:p14="http://schemas.microsoft.com/office/powerpoint/2010/main" val="1395702741"/>
      </p:ext>
    </p:extLst>
  </p:cSld>
  <p:clrMap bg1="lt1" tx1="dk1" bg2="lt2" tx2="dk2" accent1="accent1" accent2="accent2" accent3="accent3" accent4="accent4" accent5="accent5" accent6="accent6" hlink="hlink" folHlink="folHlink"/>
  <p:sldLayoutIdLst>
    <p:sldLayoutId id="2147483666" r:id="rId1"/>
    <p:sldLayoutId id="2147483667" r:id="rId2"/>
  </p:sldLayoutIdLst>
  <p:txStyles>
    <p:titleStyle>
      <a:lvl1pPr algn="l" defTabSz="609630" rtl="0" eaLnBrk="1" latinLnBrk="0" hangingPunct="1">
        <a:lnSpc>
          <a:spcPct val="90000"/>
        </a:lnSpc>
        <a:spcBef>
          <a:spcPct val="0"/>
        </a:spcBef>
        <a:buNone/>
        <a:defRPr sz="2933" kern="1200">
          <a:solidFill>
            <a:schemeClr val="tx1"/>
          </a:solidFill>
          <a:latin typeface="+mj-lt"/>
          <a:ea typeface="+mj-ea"/>
          <a:cs typeface="+mj-cs"/>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1867"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16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1333"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CDC8B9A0-E07F-4BA6-B8B8-1E9949A94605}"/>
              </a:ext>
            </a:extLst>
          </p:cNvPr>
          <p:cNvGrpSpPr/>
          <p:nvPr userDrawn="1"/>
        </p:nvGrpSpPr>
        <p:grpSpPr>
          <a:xfrm>
            <a:off x="0" y="0"/>
            <a:ext cx="12192000" cy="6858000"/>
            <a:chOff x="0" y="0"/>
            <a:chExt cx="4816593" cy="2709333"/>
          </a:xfrm>
        </p:grpSpPr>
        <p:sp>
          <p:nvSpPr>
            <p:cNvPr id="8" name="Freeform 3">
              <a:extLst>
                <a:ext uri="{FF2B5EF4-FFF2-40B4-BE49-F238E27FC236}">
                  <a16:creationId xmlns:a16="http://schemas.microsoft.com/office/drawing/2014/main" id="{5FCCAD71-A9DE-440C-9A94-36331B8B0624}"/>
                </a:ext>
              </a:extLst>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13087">
                    <a:alpha val="100000"/>
                  </a:srgbClr>
                </a:gs>
                <a:gs pos="50000">
                  <a:srgbClr val="0F4D9B">
                    <a:alpha val="100000"/>
                  </a:srgbClr>
                </a:gs>
                <a:gs pos="100000">
                  <a:srgbClr val="3091CD">
                    <a:alpha val="100000"/>
                  </a:srgbClr>
                </a:gs>
              </a:gsLst>
              <a:lin ang="0"/>
            </a:gradFill>
          </p:spPr>
          <p:txBody>
            <a:bodyPr/>
            <a:lstStyle/>
            <a:p>
              <a:endParaRPr lang="en-GB" sz="1200"/>
            </a:p>
          </p:txBody>
        </p:sp>
        <p:sp>
          <p:nvSpPr>
            <p:cNvPr id="9" name="TextBox 4">
              <a:extLst>
                <a:ext uri="{FF2B5EF4-FFF2-40B4-BE49-F238E27FC236}">
                  <a16:creationId xmlns:a16="http://schemas.microsoft.com/office/drawing/2014/main" id="{8DA69117-8329-4071-AF48-B803C8AA56A0}"/>
                </a:ext>
              </a:extLst>
            </p:cNvPr>
            <p:cNvSpPr txBox="1"/>
            <p:nvPr/>
          </p:nvSpPr>
          <p:spPr>
            <a:xfrm>
              <a:off x="0" y="-38100"/>
              <a:ext cx="4816593" cy="2747433"/>
            </a:xfrm>
            <a:prstGeom prst="rect">
              <a:avLst/>
            </a:prstGeom>
          </p:spPr>
          <p:txBody>
            <a:bodyPr lIns="50800" tIns="50800" rIns="50800" bIns="50800" rtlCol="0" anchor="ctr"/>
            <a:lstStyle/>
            <a:p>
              <a:pPr algn="ctr">
                <a:lnSpc>
                  <a:spcPts val="1773"/>
                </a:lnSpc>
                <a:spcBef>
                  <a:spcPct val="0"/>
                </a:spcBef>
              </a:pPr>
              <a:endParaRPr sz="1200"/>
            </a:p>
          </p:txBody>
        </p:sp>
      </p:grpSp>
      <p:sp>
        <p:nvSpPr>
          <p:cNvPr id="10" name="Freeform 6">
            <a:extLst>
              <a:ext uri="{FF2B5EF4-FFF2-40B4-BE49-F238E27FC236}">
                <a16:creationId xmlns:a16="http://schemas.microsoft.com/office/drawing/2014/main" id="{6B987D91-4F0F-48AF-9E2D-B99873F77309}"/>
              </a:ext>
            </a:extLst>
          </p:cNvPr>
          <p:cNvSpPr/>
          <p:nvPr userDrawn="1"/>
        </p:nvSpPr>
        <p:spPr>
          <a:xfrm>
            <a:off x="0" y="0"/>
            <a:ext cx="12191997" cy="5853129"/>
          </a:xfrm>
          <a:custGeom>
            <a:avLst/>
            <a:gdLst/>
            <a:ahLst/>
            <a:cxnLst/>
            <a:rect l="l" t="t" r="r" b="b"/>
            <a:pathLst>
              <a:path w="4899843" h="2312347">
                <a:moveTo>
                  <a:pt x="0" y="0"/>
                </a:moveTo>
                <a:lnTo>
                  <a:pt x="4899843" y="0"/>
                </a:lnTo>
                <a:lnTo>
                  <a:pt x="4899843" y="2312347"/>
                </a:lnTo>
                <a:lnTo>
                  <a:pt x="0" y="2312347"/>
                </a:lnTo>
                <a:close/>
              </a:path>
            </a:pathLst>
          </a:custGeom>
          <a:solidFill>
            <a:srgbClr val="FFFFFF"/>
          </a:solidFill>
        </p:spPr>
        <p:txBody>
          <a:bodyPr/>
          <a:lstStyle/>
          <a:p>
            <a:endParaRPr lang="en-GB" sz="1200"/>
          </a:p>
        </p:txBody>
      </p:sp>
      <p:sp>
        <p:nvSpPr>
          <p:cNvPr id="11" name="TextBox 7">
            <a:extLst>
              <a:ext uri="{FF2B5EF4-FFF2-40B4-BE49-F238E27FC236}">
                <a16:creationId xmlns:a16="http://schemas.microsoft.com/office/drawing/2014/main" id="{79E2E472-A225-4E0D-8518-BD45B1579A15}"/>
              </a:ext>
            </a:extLst>
          </p:cNvPr>
          <p:cNvSpPr txBox="1"/>
          <p:nvPr userDrawn="1"/>
        </p:nvSpPr>
        <p:spPr>
          <a:xfrm>
            <a:off x="0" y="-96441"/>
            <a:ext cx="12402728" cy="5949569"/>
          </a:xfrm>
          <a:prstGeom prst="rect">
            <a:avLst/>
          </a:prstGeom>
        </p:spPr>
        <p:txBody>
          <a:bodyPr lIns="33867" tIns="33867" rIns="33867" bIns="33867" rtlCol="0" anchor="ctr"/>
          <a:lstStyle/>
          <a:p>
            <a:pPr algn="ctr">
              <a:lnSpc>
                <a:spcPts val="1773"/>
              </a:lnSpc>
            </a:pPr>
            <a:endParaRPr lang="en-US" sz="1266">
              <a:solidFill>
                <a:srgbClr val="1F3A76"/>
              </a:solidFill>
              <a:latin typeface="Canva Sans"/>
              <a:ea typeface="Canva Sans"/>
              <a:cs typeface="Canva Sans"/>
              <a:sym typeface="Canva Sans"/>
            </a:endParaRPr>
          </a:p>
        </p:txBody>
      </p:sp>
      <p:sp>
        <p:nvSpPr>
          <p:cNvPr id="12" name="Freeform 8">
            <a:extLst>
              <a:ext uri="{FF2B5EF4-FFF2-40B4-BE49-F238E27FC236}">
                <a16:creationId xmlns:a16="http://schemas.microsoft.com/office/drawing/2014/main" id="{1AD92A48-BE69-4FD0-B2F8-93A4CFF87497}"/>
              </a:ext>
            </a:extLst>
          </p:cNvPr>
          <p:cNvSpPr/>
          <p:nvPr userDrawn="1"/>
        </p:nvSpPr>
        <p:spPr>
          <a:xfrm>
            <a:off x="9631917" y="5783098"/>
            <a:ext cx="2664384" cy="1125702"/>
          </a:xfrm>
          <a:custGeom>
            <a:avLst/>
            <a:gdLst/>
            <a:ahLst/>
            <a:cxnLst/>
            <a:rect l="l" t="t" r="r" b="b"/>
            <a:pathLst>
              <a:path w="3996576" h="1688553">
                <a:moveTo>
                  <a:pt x="0" y="0"/>
                </a:moveTo>
                <a:lnTo>
                  <a:pt x="3996576" y="0"/>
                </a:lnTo>
                <a:lnTo>
                  <a:pt x="3996576" y="1688553"/>
                </a:lnTo>
                <a:lnTo>
                  <a:pt x="0" y="1688553"/>
                </a:lnTo>
                <a:lnTo>
                  <a:pt x="0" y="0"/>
                </a:lnTo>
                <a:close/>
              </a:path>
            </a:pathLst>
          </a:custGeom>
          <a:blipFill>
            <a:blip r:embed="rId5"/>
            <a:stretch>
              <a:fillRect/>
            </a:stretch>
          </a:blipFill>
        </p:spPr>
        <p:txBody>
          <a:bodyPr/>
          <a:lstStyle/>
          <a:p>
            <a:endParaRPr lang="en-GB" sz="1200"/>
          </a:p>
        </p:txBody>
      </p:sp>
    </p:spTree>
    <p:extLst>
      <p:ext uri="{BB962C8B-B14F-4D97-AF65-F5344CB8AC3E}">
        <p14:creationId xmlns:p14="http://schemas.microsoft.com/office/powerpoint/2010/main" val="1414377684"/>
      </p:ext>
    </p:extLst>
  </p:cSld>
  <p:clrMap bg1="lt1" tx1="dk1" bg2="lt2" tx2="dk2" accent1="accent1" accent2="accent2" accent3="accent3" accent4="accent4" accent5="accent5" accent6="accent6" hlink="hlink" folHlink="folHlink"/>
  <p:sldLayoutIdLst>
    <p:sldLayoutId id="2147483669" r:id="rId1"/>
    <p:sldLayoutId id="2147483673" r:id="rId2"/>
    <p:sldLayoutId id="2147483688" r:id="rId3"/>
  </p:sldLayoutIdLst>
  <p:txStyles>
    <p:titleStyle>
      <a:lvl1pPr algn="l" defTabSz="609630" rtl="0" eaLnBrk="1" latinLnBrk="0" hangingPunct="1">
        <a:lnSpc>
          <a:spcPct val="90000"/>
        </a:lnSpc>
        <a:spcBef>
          <a:spcPct val="0"/>
        </a:spcBef>
        <a:buNone/>
        <a:defRPr sz="2933" kern="1200">
          <a:solidFill>
            <a:schemeClr val="tx1"/>
          </a:solidFill>
          <a:latin typeface="+mj-lt"/>
          <a:ea typeface="+mj-ea"/>
          <a:cs typeface="+mj-cs"/>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1867"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16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1333"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29819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xStyles>
    <p:titleStyle>
      <a:lvl1pPr algn="l" defTabSz="914400" rtl="0" eaLnBrk="1" latinLnBrk="0" hangingPunct="1">
        <a:lnSpc>
          <a:spcPct val="85000"/>
        </a:lnSpc>
        <a:spcBef>
          <a:spcPct val="0"/>
        </a:spcBef>
        <a:buNone/>
        <a:defRPr sz="4800" kern="1200" spc="-50" baseline="0">
          <a:solidFill>
            <a:schemeClr val="tx1"/>
          </a:solidFill>
          <a:latin typeface="Arial" panose="020B0604020202020204" pitchFamily="34" charset="0"/>
          <a:ea typeface="+mj-ea"/>
          <a:cs typeface="Arial" panose="020B060402020202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CDC8B9A0-E07F-4BA6-B8B8-1E9949A94605}"/>
              </a:ext>
            </a:extLst>
          </p:cNvPr>
          <p:cNvGrpSpPr/>
          <p:nvPr userDrawn="1"/>
        </p:nvGrpSpPr>
        <p:grpSpPr>
          <a:xfrm>
            <a:off x="0" y="0"/>
            <a:ext cx="12192000" cy="6858000"/>
            <a:chOff x="0" y="0"/>
            <a:chExt cx="4816593" cy="2709333"/>
          </a:xfrm>
        </p:grpSpPr>
        <p:sp>
          <p:nvSpPr>
            <p:cNvPr id="8" name="Freeform 3">
              <a:extLst>
                <a:ext uri="{FF2B5EF4-FFF2-40B4-BE49-F238E27FC236}">
                  <a16:creationId xmlns:a16="http://schemas.microsoft.com/office/drawing/2014/main" id="{5FCCAD71-A9DE-440C-9A94-36331B8B0624}"/>
                </a:ext>
              </a:extLst>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13087">
                    <a:alpha val="100000"/>
                  </a:srgbClr>
                </a:gs>
                <a:gs pos="50000">
                  <a:srgbClr val="0F4D9B">
                    <a:alpha val="100000"/>
                  </a:srgbClr>
                </a:gs>
                <a:gs pos="100000">
                  <a:srgbClr val="3091CD">
                    <a:alpha val="100000"/>
                  </a:srgbClr>
                </a:gs>
              </a:gsLst>
              <a:lin ang="0"/>
            </a:gradFill>
          </p:spPr>
          <p:txBody>
            <a:bodyPr/>
            <a:lstStyle/>
            <a:p>
              <a:endParaRPr lang="en-GB"/>
            </a:p>
          </p:txBody>
        </p:sp>
        <p:sp>
          <p:nvSpPr>
            <p:cNvPr id="9" name="TextBox 4">
              <a:extLst>
                <a:ext uri="{FF2B5EF4-FFF2-40B4-BE49-F238E27FC236}">
                  <a16:creationId xmlns:a16="http://schemas.microsoft.com/office/drawing/2014/main" id="{8DA69117-8329-4071-AF48-B803C8AA56A0}"/>
                </a:ext>
              </a:extLst>
            </p:cNvPr>
            <p:cNvSpPr txBox="1"/>
            <p:nvPr/>
          </p:nvSpPr>
          <p:spPr>
            <a:xfrm>
              <a:off x="0" y="-38100"/>
              <a:ext cx="4816593" cy="2747433"/>
            </a:xfrm>
            <a:prstGeom prst="rect">
              <a:avLst/>
            </a:prstGeom>
          </p:spPr>
          <p:txBody>
            <a:bodyPr lIns="50800" tIns="50800" rIns="50800" bIns="50800" rtlCol="0" anchor="ctr"/>
            <a:lstStyle/>
            <a:p>
              <a:pPr algn="ctr">
                <a:lnSpc>
                  <a:spcPts val="1773"/>
                </a:lnSpc>
                <a:spcBef>
                  <a:spcPct val="0"/>
                </a:spcBef>
              </a:pPr>
              <a:endParaRPr sz="1200"/>
            </a:p>
          </p:txBody>
        </p:sp>
      </p:grpSp>
      <p:sp>
        <p:nvSpPr>
          <p:cNvPr id="10" name="Freeform 6">
            <a:extLst>
              <a:ext uri="{FF2B5EF4-FFF2-40B4-BE49-F238E27FC236}">
                <a16:creationId xmlns:a16="http://schemas.microsoft.com/office/drawing/2014/main" id="{6B987D91-4F0F-48AF-9E2D-B99873F77309}"/>
              </a:ext>
            </a:extLst>
          </p:cNvPr>
          <p:cNvSpPr/>
          <p:nvPr userDrawn="1"/>
        </p:nvSpPr>
        <p:spPr>
          <a:xfrm>
            <a:off x="0" y="0"/>
            <a:ext cx="12191997" cy="5853129"/>
          </a:xfrm>
          <a:custGeom>
            <a:avLst/>
            <a:gdLst/>
            <a:ahLst/>
            <a:cxnLst/>
            <a:rect l="l" t="t" r="r" b="b"/>
            <a:pathLst>
              <a:path w="4899843" h="2312347">
                <a:moveTo>
                  <a:pt x="0" y="0"/>
                </a:moveTo>
                <a:lnTo>
                  <a:pt x="4899843" y="0"/>
                </a:lnTo>
                <a:lnTo>
                  <a:pt x="4899843" y="2312347"/>
                </a:lnTo>
                <a:lnTo>
                  <a:pt x="0" y="2312347"/>
                </a:lnTo>
                <a:close/>
              </a:path>
            </a:pathLst>
          </a:custGeom>
          <a:solidFill>
            <a:srgbClr val="FFFFFF"/>
          </a:solidFill>
        </p:spPr>
        <p:txBody>
          <a:bodyPr/>
          <a:lstStyle/>
          <a:p>
            <a:endParaRPr lang="en-GB"/>
          </a:p>
        </p:txBody>
      </p:sp>
      <p:sp>
        <p:nvSpPr>
          <p:cNvPr id="11" name="TextBox 7">
            <a:extLst>
              <a:ext uri="{FF2B5EF4-FFF2-40B4-BE49-F238E27FC236}">
                <a16:creationId xmlns:a16="http://schemas.microsoft.com/office/drawing/2014/main" id="{79E2E472-A225-4E0D-8518-BD45B1579A15}"/>
              </a:ext>
            </a:extLst>
          </p:cNvPr>
          <p:cNvSpPr txBox="1"/>
          <p:nvPr userDrawn="1"/>
        </p:nvSpPr>
        <p:spPr>
          <a:xfrm>
            <a:off x="0" y="-96441"/>
            <a:ext cx="12402728" cy="5949569"/>
          </a:xfrm>
          <a:prstGeom prst="rect">
            <a:avLst/>
          </a:prstGeom>
        </p:spPr>
        <p:txBody>
          <a:bodyPr lIns="33867" tIns="33867" rIns="33867" bIns="33867" rtlCol="0" anchor="ctr"/>
          <a:lstStyle/>
          <a:p>
            <a:pPr algn="ctr">
              <a:lnSpc>
                <a:spcPts val="1773"/>
              </a:lnSpc>
            </a:pPr>
            <a:endParaRPr lang="en-US" sz="1266">
              <a:solidFill>
                <a:srgbClr val="1F3A76"/>
              </a:solidFill>
              <a:latin typeface="Canva Sans"/>
              <a:ea typeface="Canva Sans"/>
              <a:cs typeface="Canva Sans"/>
              <a:sym typeface="Canva Sans"/>
            </a:endParaRPr>
          </a:p>
        </p:txBody>
      </p:sp>
      <p:sp>
        <p:nvSpPr>
          <p:cNvPr id="12" name="Freeform 8">
            <a:extLst>
              <a:ext uri="{FF2B5EF4-FFF2-40B4-BE49-F238E27FC236}">
                <a16:creationId xmlns:a16="http://schemas.microsoft.com/office/drawing/2014/main" id="{1AD92A48-BE69-4FD0-B2F8-93A4CFF87497}"/>
              </a:ext>
            </a:extLst>
          </p:cNvPr>
          <p:cNvSpPr/>
          <p:nvPr userDrawn="1"/>
        </p:nvSpPr>
        <p:spPr>
          <a:xfrm>
            <a:off x="9631917" y="5783098"/>
            <a:ext cx="2664384" cy="1125702"/>
          </a:xfrm>
          <a:custGeom>
            <a:avLst/>
            <a:gdLst/>
            <a:ahLst/>
            <a:cxnLst/>
            <a:rect l="l" t="t" r="r" b="b"/>
            <a:pathLst>
              <a:path w="3996576" h="1688553">
                <a:moveTo>
                  <a:pt x="0" y="0"/>
                </a:moveTo>
                <a:lnTo>
                  <a:pt x="3996576" y="0"/>
                </a:lnTo>
                <a:lnTo>
                  <a:pt x="3996576" y="1688553"/>
                </a:lnTo>
                <a:lnTo>
                  <a:pt x="0" y="1688553"/>
                </a:lnTo>
                <a:lnTo>
                  <a:pt x="0" y="0"/>
                </a:lnTo>
                <a:close/>
              </a:path>
            </a:pathLst>
          </a:custGeom>
          <a:blipFill>
            <a:blip r:embed="rId8"/>
            <a:stretch>
              <a:fillRect/>
            </a:stretch>
          </a:blipFill>
        </p:spPr>
        <p:txBody>
          <a:bodyPr/>
          <a:lstStyle/>
          <a:p>
            <a:endParaRPr lang="en-GB"/>
          </a:p>
        </p:txBody>
      </p:sp>
    </p:spTree>
    <p:extLst>
      <p:ext uri="{BB962C8B-B14F-4D97-AF65-F5344CB8AC3E}">
        <p14:creationId xmlns:p14="http://schemas.microsoft.com/office/powerpoint/2010/main" val="35589293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txStyles>
    <p:titleStyle>
      <a:lvl1pPr algn="l" defTabSz="609630" rtl="0" eaLnBrk="1" latinLnBrk="0" hangingPunct="1">
        <a:lnSpc>
          <a:spcPct val="90000"/>
        </a:lnSpc>
        <a:spcBef>
          <a:spcPct val="0"/>
        </a:spcBef>
        <a:buNone/>
        <a:defRPr sz="2933" kern="1200">
          <a:solidFill>
            <a:schemeClr val="tx1"/>
          </a:solidFill>
          <a:latin typeface="+mj-lt"/>
          <a:ea typeface="+mj-ea"/>
          <a:cs typeface="+mj-cs"/>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1867"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16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1333"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7FFFFF2B_E32CFE9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9.xml"/><Relationship Id="rId7" Type="http://schemas.openxmlformats.org/officeDocument/2006/relationships/image" Target="../media/image12.sv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10" Type="http://schemas.openxmlformats.org/officeDocument/2006/relationships/image" Target="../media/image22.png"/><Relationship Id="rId4" Type="http://schemas.openxmlformats.org/officeDocument/2006/relationships/slideLayout" Target="../slideLayouts/slideLayout6.xml"/><Relationship Id="rId9" Type="http://schemas.openxmlformats.org/officeDocument/2006/relationships/image" Target="../media/image13.svg"/></Relationships>
</file>

<file path=ppt/slides/_rels/slide1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southeastgenomics.nhs.uk/" TargetMode="External"/><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17" Type="http://schemas.openxmlformats.org/officeDocument/2006/relationships/image" Target="../media/image41.png"/><Relationship Id="rId2" Type="http://schemas.openxmlformats.org/officeDocument/2006/relationships/image" Target="../media/image2.png"/><Relationship Id="rId16" Type="http://schemas.openxmlformats.org/officeDocument/2006/relationships/hyperlink" Target="http://www.genomicseducation.hee.nhs.uk/" TargetMode="External"/><Relationship Id="rId1" Type="http://schemas.openxmlformats.org/officeDocument/2006/relationships/slideLayout" Target="../slideLayouts/slideLayout12.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5" Type="http://schemas.openxmlformats.org/officeDocument/2006/relationships/image" Target="../media/image4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png"/><Relationship Id="rId1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hyperlink" Target="https://www.linkedin.com/company/south-east-genomics/" TargetMode="External"/><Relationship Id="rId7" Type="http://schemas.openxmlformats.org/officeDocument/2006/relationships/hyperlink" Target="https://southeastgenomics.nhs.uk/contact/" TargetMode="External"/><Relationship Id="rId2" Type="http://schemas.openxmlformats.org/officeDocument/2006/relationships/hyperlink" Target="https://southeastgenomics.nhs.uk/" TargetMode="External"/><Relationship Id="rId1" Type="http://schemas.openxmlformats.org/officeDocument/2006/relationships/slideLayout" Target="../slideLayouts/slideLayout18.xml"/><Relationship Id="rId6" Type="http://schemas.openxmlformats.org/officeDocument/2006/relationships/hyperlink" Target="https://www.genomicseducation.hee.nhs.uk/genotes/" TargetMode="External"/><Relationship Id="rId5" Type="http://schemas.openxmlformats.org/officeDocument/2006/relationships/hyperlink" Target="https://www.genomicseducation.hee.nhs.uk/" TargetMode="External"/><Relationship Id="rId4" Type="http://schemas.openxmlformats.org/officeDocument/2006/relationships/hyperlink" Target="https://www.genomicsengland.co.uk/clinicians/resourc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hyperlink" Target="mailto:gst-tr.gtabsoutheastglh@nhs.net" TargetMode="External"/><Relationship Id="rId4" Type="http://schemas.openxmlformats.org/officeDocument/2006/relationships/hyperlink" Target="https://www.linkedin.com/company/south-east-genomic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3.xml"/><Relationship Id="rId7" Type="http://schemas.openxmlformats.org/officeDocument/2006/relationships/image" Target="../media/image12.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10" Type="http://schemas.openxmlformats.org/officeDocument/2006/relationships/image" Target="../media/image9.png"/><Relationship Id="rId4" Type="http://schemas.openxmlformats.org/officeDocument/2006/relationships/slideLayout" Target="../slideLayouts/slideLayout6.xml"/><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6.xml"/><Relationship Id="rId7" Type="http://schemas.openxmlformats.org/officeDocument/2006/relationships/image" Target="../media/image12.sv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1.svg"/><Relationship Id="rId10" Type="http://schemas.openxmlformats.org/officeDocument/2006/relationships/image" Target="../media/image9.png"/><Relationship Id="rId4" Type="http://schemas.openxmlformats.org/officeDocument/2006/relationships/slideLayout" Target="../slideLayouts/slideLayout6.xml"/><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southeastgenomics.nhs.uk/professionals/cardiovascular-genetic-testing/" TargetMode="External"/><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F0E1F78-772B-40BC-8299-3266C97D1ED5}"/>
              </a:ext>
            </a:extLst>
          </p:cNvPr>
          <p:cNvSpPr>
            <a:spLocks noGrp="1"/>
          </p:cNvSpPr>
          <p:nvPr>
            <p:ph type="subTitle" idx="1"/>
          </p:nvPr>
        </p:nvSpPr>
        <p:spPr>
          <a:xfrm>
            <a:off x="613623" y="882196"/>
            <a:ext cx="7861880" cy="1655233"/>
          </a:xfrm>
        </p:spPr>
        <p:txBody>
          <a:bodyPr lIns="91440" tIns="45720" rIns="91440" bIns="45720" anchor="t" anchorCtr="0"/>
          <a:lstStyle/>
          <a:p>
            <a:pPr algn="l"/>
            <a:r>
              <a:rPr lang="en-GB" sz="6650">
                <a:latin typeface="Frutiger"/>
              </a:rPr>
              <a:t>Cardiovascular</a:t>
            </a:r>
            <a:r>
              <a:rPr lang="en-GB" sz="6650" dirty="0">
                <a:latin typeface="Frutiger"/>
              </a:rPr>
              <a:t> Genomics Community of </a:t>
            </a:r>
            <a:r>
              <a:rPr lang="en-GB" sz="6650">
                <a:latin typeface="Frutiger"/>
              </a:rPr>
              <a:t>Practice </a:t>
            </a:r>
            <a:endParaRPr lang="en-GB"/>
          </a:p>
          <a:p>
            <a:pPr algn="l"/>
            <a:r>
              <a:rPr lang="en-GB" sz="2650" dirty="0">
                <a:latin typeface="Frutiger"/>
              </a:rPr>
              <a:t>September 9th 2026</a:t>
            </a:r>
            <a:endParaRPr lang="en-GB" sz="2650"/>
          </a:p>
        </p:txBody>
      </p:sp>
      <p:sp>
        <p:nvSpPr>
          <p:cNvPr id="4" name="Subtitle 2">
            <a:extLst>
              <a:ext uri="{FF2B5EF4-FFF2-40B4-BE49-F238E27FC236}">
                <a16:creationId xmlns:a16="http://schemas.microsoft.com/office/drawing/2014/main" id="{3D4EB2AA-2093-4900-9457-1EC3BC30BF8D}"/>
              </a:ext>
            </a:extLst>
          </p:cNvPr>
          <p:cNvSpPr txBox="1">
            <a:spLocks/>
          </p:cNvSpPr>
          <p:nvPr/>
        </p:nvSpPr>
        <p:spPr>
          <a:xfrm>
            <a:off x="617968" y="5220603"/>
            <a:ext cx="7968885" cy="1655233"/>
          </a:xfrm>
          <a:prstGeom prst="rect">
            <a:avLst/>
          </a:prstGeom>
        </p:spPr>
        <p:txBody>
          <a:bodyPr lIns="91440" tIns="45720" rIns="91440" bIns="45720" anchor="ctr" anchorCtr="0"/>
          <a:lstStyle>
            <a:lvl1pPr marL="0" indent="0" algn="ctr" defTabSz="914400" rtl="0" eaLnBrk="1" latinLnBrk="0" hangingPunct="1">
              <a:lnSpc>
                <a:spcPct val="90000"/>
              </a:lnSpc>
              <a:spcBef>
                <a:spcPts val="1000"/>
              </a:spcBef>
              <a:buFont typeface="Arial" panose="020B0604020202020204" pitchFamily="34" charset="0"/>
              <a:buNone/>
              <a:defRPr sz="10000" b="1" kern="1200">
                <a:solidFill>
                  <a:schemeClr val="bg1"/>
                </a:solidFill>
                <a:latin typeface="Frutiger" panose="020B060402020202020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609630">
              <a:spcBef>
                <a:spcPts val="667"/>
              </a:spcBef>
            </a:pPr>
            <a:r>
              <a:rPr lang="en-GB" sz="2400">
                <a:solidFill>
                  <a:prstClr val="white"/>
                </a:solidFill>
                <a:latin typeface="Calibri body"/>
                <a:ea typeface="Calibri"/>
                <a:cs typeface="Calibri"/>
              </a:rPr>
              <a:t>Rachel Bastiaenen, rachel.bastiaenen@nhs.net</a:t>
            </a:r>
            <a:endParaRPr lang="en-GB" sz="2400" i="1">
              <a:solidFill>
                <a:prstClr val="white"/>
              </a:solidFill>
              <a:latin typeface="Frutiger"/>
              <a:ea typeface="Calibri"/>
              <a:cs typeface="Calibri"/>
            </a:endParaRPr>
          </a:p>
          <a:p>
            <a:pPr algn="l" defTabSz="609630">
              <a:spcBef>
                <a:spcPts val="667"/>
              </a:spcBef>
            </a:pPr>
            <a:r>
              <a:rPr lang="en-GB" sz="2400" i="1">
                <a:solidFill>
                  <a:prstClr val="white"/>
                </a:solidFill>
                <a:latin typeface="Calibri body"/>
              </a:rPr>
              <a:t>Consultant Cardiologist and Cardiovascular Clinical Director</a:t>
            </a:r>
          </a:p>
        </p:txBody>
      </p:sp>
      <p:grpSp>
        <p:nvGrpSpPr>
          <p:cNvPr id="5" name="Group 4">
            <a:extLst>
              <a:ext uri="{FF2B5EF4-FFF2-40B4-BE49-F238E27FC236}">
                <a16:creationId xmlns:a16="http://schemas.microsoft.com/office/drawing/2014/main" id="{77216B27-D400-D3F2-A527-5B2877CDBD55}"/>
              </a:ext>
            </a:extLst>
          </p:cNvPr>
          <p:cNvGrpSpPr/>
          <p:nvPr/>
        </p:nvGrpSpPr>
        <p:grpSpPr>
          <a:xfrm>
            <a:off x="8693307" y="308653"/>
            <a:ext cx="3498693" cy="3238111"/>
            <a:chOff x="11160224" y="2839244"/>
            <a:chExt cx="5248040" cy="4857166"/>
          </a:xfrm>
        </p:grpSpPr>
        <p:grpSp>
          <p:nvGrpSpPr>
            <p:cNvPr id="6" name="Group 5">
              <a:extLst>
                <a:ext uri="{FF2B5EF4-FFF2-40B4-BE49-F238E27FC236}">
                  <a16:creationId xmlns:a16="http://schemas.microsoft.com/office/drawing/2014/main" id="{1932B05E-D7B4-13EC-1697-E37686CB57CE}"/>
                </a:ext>
              </a:extLst>
            </p:cNvPr>
            <p:cNvGrpSpPr/>
            <p:nvPr/>
          </p:nvGrpSpPr>
          <p:grpSpPr>
            <a:xfrm>
              <a:off x="11160224" y="2839244"/>
              <a:ext cx="5248040" cy="4857166"/>
              <a:chOff x="13140444" y="6007596"/>
              <a:chExt cx="5131417" cy="4176464"/>
            </a:xfrm>
          </p:grpSpPr>
          <p:sp>
            <p:nvSpPr>
              <p:cNvPr id="8" name="Rectangle: Rounded Corners 7">
                <a:extLst>
                  <a:ext uri="{FF2B5EF4-FFF2-40B4-BE49-F238E27FC236}">
                    <a16:creationId xmlns:a16="http://schemas.microsoft.com/office/drawing/2014/main" id="{12B29BD7-C387-FE10-B4ED-9372D2A748B9}"/>
                  </a:ext>
                </a:extLst>
              </p:cNvPr>
              <p:cNvSpPr/>
              <p:nvPr/>
            </p:nvSpPr>
            <p:spPr>
              <a:xfrm>
                <a:off x="13140444" y="6007596"/>
                <a:ext cx="4752528" cy="417646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GB" sz="1200">
                  <a:solidFill>
                    <a:prstClr val="white"/>
                  </a:solidFill>
                  <a:latin typeface="Calibri" panose="020F0502020204030204"/>
                </a:endParaRPr>
              </a:p>
            </p:txBody>
          </p:sp>
          <p:sp>
            <p:nvSpPr>
              <p:cNvPr id="14" name="Rectangle 13">
                <a:extLst>
                  <a:ext uri="{FF2B5EF4-FFF2-40B4-BE49-F238E27FC236}">
                    <a16:creationId xmlns:a16="http://schemas.microsoft.com/office/drawing/2014/main" id="{7BA1A328-AA8E-C8E9-FE7C-EBDAB5650A13}"/>
                  </a:ext>
                </a:extLst>
              </p:cNvPr>
              <p:cNvSpPr/>
              <p:nvPr/>
            </p:nvSpPr>
            <p:spPr>
              <a:xfrm>
                <a:off x="14337378" y="8860106"/>
                <a:ext cx="3934483" cy="648460"/>
              </a:xfrm>
              <a:prstGeom prst="rect">
                <a:avLst/>
              </a:prstGeom>
            </p:spPr>
            <p:txBody>
              <a:bodyPr wrap="square">
                <a:spAutoFit/>
              </a:bodyPr>
              <a:lstStyle/>
              <a:p>
                <a:pPr defTabSz="609630">
                  <a:defRPr/>
                </a:pPr>
                <a:endParaRPr lang="en-GB" sz="2667" b="1">
                  <a:solidFill>
                    <a:prstClr val="black"/>
                  </a:solidFill>
                  <a:latin typeface="Calibri" panose="020F0502020204030204"/>
                </a:endParaRPr>
              </a:p>
            </p:txBody>
          </p:sp>
        </p:grpSp>
        <p:sp>
          <p:nvSpPr>
            <p:cNvPr id="7" name="TextBox 6">
              <a:extLst>
                <a:ext uri="{FF2B5EF4-FFF2-40B4-BE49-F238E27FC236}">
                  <a16:creationId xmlns:a16="http://schemas.microsoft.com/office/drawing/2014/main" id="{3483E058-54C0-7DD1-2C42-04518506C85B}"/>
                </a:ext>
              </a:extLst>
            </p:cNvPr>
            <p:cNvSpPr txBox="1"/>
            <p:nvPr/>
          </p:nvSpPr>
          <p:spPr>
            <a:xfrm>
              <a:off x="11728760" y="3919364"/>
              <a:ext cx="4023903" cy="3092577"/>
            </a:xfrm>
            <a:prstGeom prst="rect">
              <a:avLst/>
            </a:prstGeom>
            <a:noFill/>
          </p:spPr>
          <p:txBody>
            <a:bodyPr wrap="square" lIns="91440" tIns="45720" rIns="91440" bIns="45720" anchor="t">
              <a:spAutoFit/>
            </a:bodyPr>
            <a:lstStyle/>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r>
                <a:rPr lang="en-GB" sz="2100" b="1">
                  <a:solidFill>
                    <a:prstClr val="black"/>
                  </a:solidFill>
                  <a:latin typeface="Calibri" panose="020F0502020204030204"/>
                </a:rPr>
                <a:t>Slido.com #</a:t>
              </a:r>
              <a:r>
                <a:rPr lang="en-GB" sz="2100">
                  <a:solidFill>
                    <a:prstClr val="black"/>
                  </a:solidFill>
                  <a:ea typeface="+mn-lt"/>
                  <a:cs typeface="+mn-lt"/>
                </a:rPr>
                <a:t>1626086</a:t>
              </a:r>
            </a:p>
          </p:txBody>
        </p:sp>
      </p:grpSp>
      <p:pic>
        <p:nvPicPr>
          <p:cNvPr id="2" name="Picture 1">
            <a:extLst>
              <a:ext uri="{FF2B5EF4-FFF2-40B4-BE49-F238E27FC236}">
                <a16:creationId xmlns:a16="http://schemas.microsoft.com/office/drawing/2014/main" id="{A6A1DEF8-3628-8EEC-5DE1-E043897B14C7}"/>
              </a:ext>
            </a:extLst>
          </p:cNvPr>
          <p:cNvPicPr>
            <a:picLocks noChangeAspect="1"/>
          </p:cNvPicPr>
          <p:nvPr/>
        </p:nvPicPr>
        <p:blipFill>
          <a:blip r:embed="rId2"/>
          <a:stretch>
            <a:fillRect/>
          </a:stretch>
        </p:blipFill>
        <p:spPr>
          <a:xfrm>
            <a:off x="9329964" y="545193"/>
            <a:ext cx="1964872" cy="1964872"/>
          </a:xfrm>
          <a:prstGeom prst="rect">
            <a:avLst/>
          </a:prstGeom>
        </p:spPr>
      </p:pic>
    </p:spTree>
    <p:extLst>
      <p:ext uri="{BB962C8B-B14F-4D97-AF65-F5344CB8AC3E}">
        <p14:creationId xmlns:p14="http://schemas.microsoft.com/office/powerpoint/2010/main" val="294123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64008-DB1D-CC30-4217-928135AFE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8EE46-38DA-7A27-D915-3827AE8C697D}"/>
              </a:ext>
            </a:extLst>
          </p:cNvPr>
          <p:cNvSpPr>
            <a:spLocks noGrp="1"/>
          </p:cNvSpPr>
          <p:nvPr>
            <p:ph type="title"/>
          </p:nvPr>
        </p:nvSpPr>
        <p:spPr>
          <a:xfrm>
            <a:off x="606808" y="282786"/>
            <a:ext cx="10936514" cy="1023500"/>
          </a:xfrm>
        </p:spPr>
        <p:txBody>
          <a:bodyPr lIns="91440" tIns="45720" rIns="91440" bIns="45720" anchor="t">
            <a:normAutofit fontScale="90000"/>
          </a:bodyPr>
          <a:lstStyle/>
          <a:p>
            <a:r>
              <a:rPr lang="en-GB" sz="5300"/>
              <a:t>ICC Training Modules </a:t>
            </a:r>
            <a:br>
              <a:rPr lang="en-GB" sz="5300" dirty="0"/>
            </a:br>
            <a:endParaRPr lang="en-GB" sz="5300" b="1"/>
          </a:p>
        </p:txBody>
      </p:sp>
      <p:pic>
        <p:nvPicPr>
          <p:cNvPr id="3" name="Picture 2" descr="image.png">
            <a:extLst>
              <a:ext uri="{FF2B5EF4-FFF2-40B4-BE49-F238E27FC236}">
                <a16:creationId xmlns:a16="http://schemas.microsoft.com/office/drawing/2014/main" id="{32D6B8EF-8ADD-1782-9BE6-F81C2D991ED4}"/>
              </a:ext>
            </a:extLst>
          </p:cNvPr>
          <p:cNvPicPr>
            <a:picLocks noChangeAspect="1"/>
          </p:cNvPicPr>
          <p:nvPr/>
        </p:nvPicPr>
        <p:blipFill>
          <a:blip r:embed="rId3"/>
          <a:stretch>
            <a:fillRect/>
          </a:stretch>
        </p:blipFill>
        <p:spPr>
          <a:xfrm>
            <a:off x="694703" y="1182687"/>
            <a:ext cx="8107983" cy="5674277"/>
          </a:xfrm>
          <a:prstGeom prst="rect">
            <a:avLst/>
          </a:prstGeom>
        </p:spPr>
      </p:pic>
    </p:spTree>
    <p:extLst>
      <p:ext uri="{BB962C8B-B14F-4D97-AF65-F5344CB8AC3E}">
        <p14:creationId xmlns:p14="http://schemas.microsoft.com/office/powerpoint/2010/main" val="365637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026B-857E-1979-4329-CAD23B0C0327}"/>
              </a:ext>
            </a:extLst>
          </p:cNvPr>
          <p:cNvSpPr>
            <a:spLocks noGrp="1"/>
          </p:cNvSpPr>
          <p:nvPr>
            <p:ph type="title"/>
          </p:nvPr>
        </p:nvSpPr>
        <p:spPr/>
        <p:txBody>
          <a:bodyPr lIns="91440" tIns="45720" rIns="91440" bIns="45720" anchor="t"/>
          <a:lstStyle/>
          <a:p>
            <a:r>
              <a:rPr lang="en-US" sz="5300" dirty="0"/>
              <a:t>Genetic Counselling Course </a:t>
            </a:r>
            <a:endParaRPr lang="en-US" dirty="0"/>
          </a:p>
        </p:txBody>
      </p:sp>
      <p:sp>
        <p:nvSpPr>
          <p:cNvPr id="3" name="Text Placeholder 2">
            <a:extLst>
              <a:ext uri="{FF2B5EF4-FFF2-40B4-BE49-F238E27FC236}">
                <a16:creationId xmlns:a16="http://schemas.microsoft.com/office/drawing/2014/main" id="{37FC1E65-8182-291C-D327-8BE94DFA951B}"/>
              </a:ext>
            </a:extLst>
          </p:cNvPr>
          <p:cNvSpPr>
            <a:spLocks noGrp="1"/>
          </p:cNvSpPr>
          <p:nvPr>
            <p:ph type="body" sz="quarter" idx="10"/>
          </p:nvPr>
        </p:nvSpPr>
        <p:spPr>
          <a:xfrm>
            <a:off x="838200" y="1583194"/>
            <a:ext cx="7937205" cy="3909556"/>
          </a:xfrm>
        </p:spPr>
        <p:txBody>
          <a:bodyPr lIns="91440" tIns="45720" rIns="91440" bIns="45720" anchor="t"/>
          <a:lstStyle/>
          <a:p>
            <a:pPr marL="152400" indent="-152400"/>
            <a:r>
              <a:rPr lang="en-US" sz="1800" b="1" dirty="0">
                <a:latin typeface="Frutiger"/>
                <a:cs typeface="Segoe UI"/>
              </a:rPr>
              <a:t>30-hour face-to-face course</a:t>
            </a:r>
            <a:r>
              <a:rPr lang="en-US" sz="1800" dirty="0">
                <a:latin typeface="Frutiger"/>
                <a:cs typeface="Segoe UI"/>
              </a:rPr>
              <a:t> focused on counselling and communication skills for effective, time-sensitive client support.</a:t>
            </a:r>
            <a:endParaRPr lang="en-US" sz="1800">
              <a:latin typeface="Frutiger"/>
            </a:endParaRPr>
          </a:p>
          <a:p>
            <a:pPr marL="152400" indent="-152400"/>
            <a:r>
              <a:rPr lang="en-US" sz="1800" dirty="0">
                <a:latin typeface="Frutiger"/>
                <a:cs typeface="Segoe UI"/>
              </a:rPr>
              <a:t>Learn to apply </a:t>
            </a:r>
            <a:r>
              <a:rPr lang="en-US" sz="1800" b="1" dirty="0">
                <a:latin typeface="Frutiger"/>
                <a:cs typeface="Segoe UI"/>
              </a:rPr>
              <a:t>practical, discipline-relevant techniques</a:t>
            </a:r>
            <a:r>
              <a:rPr lang="en-US" sz="1800" dirty="0">
                <a:latin typeface="Frutiger"/>
                <a:cs typeface="Segoe UI"/>
              </a:rPr>
              <a:t> that respect clients’ values, needs, and individual circumstances.</a:t>
            </a:r>
            <a:endParaRPr lang="en-US" sz="1800">
              <a:latin typeface="Frutiger"/>
            </a:endParaRPr>
          </a:p>
          <a:p>
            <a:pPr marL="152400" indent="-152400"/>
            <a:r>
              <a:rPr lang="en-US" sz="1800" dirty="0">
                <a:latin typeface="Frutiger"/>
                <a:cs typeface="Segoe UI"/>
              </a:rPr>
              <a:t>Explore applications in </a:t>
            </a:r>
            <a:r>
              <a:rPr lang="en-US" sz="1800" b="1" dirty="0">
                <a:latin typeface="Frutiger"/>
                <a:cs typeface="Segoe UI"/>
              </a:rPr>
              <a:t>individual, couple, family, and workplace settings</a:t>
            </a:r>
            <a:r>
              <a:rPr lang="en-US" sz="1800" dirty="0">
                <a:latin typeface="Frutiger"/>
                <a:cs typeface="Segoe UI"/>
              </a:rPr>
              <a:t>.</a:t>
            </a:r>
            <a:endParaRPr lang="en-US" sz="1800">
              <a:latin typeface="Frutiger"/>
            </a:endParaRPr>
          </a:p>
          <a:p>
            <a:pPr marL="152400" indent="-152400"/>
            <a:r>
              <a:rPr lang="en-US" sz="1800" dirty="0">
                <a:latin typeface="Frutiger"/>
                <a:cs typeface="Segoe UI"/>
              </a:rPr>
              <a:t>Suitable for both </a:t>
            </a:r>
            <a:r>
              <a:rPr lang="en-US" sz="1800" b="1" dirty="0">
                <a:latin typeface="Frutiger"/>
                <a:cs typeface="Segoe UI"/>
              </a:rPr>
              <a:t>beginners and experienced/qualified counsellors</a:t>
            </a:r>
            <a:r>
              <a:rPr lang="en-US" sz="1800" dirty="0">
                <a:latin typeface="Frutiger"/>
                <a:cs typeface="Segoe UI"/>
              </a:rPr>
              <a:t>.</a:t>
            </a:r>
            <a:endParaRPr lang="en-US" sz="1800">
              <a:latin typeface="Frutiger"/>
            </a:endParaRPr>
          </a:p>
          <a:p>
            <a:pPr marL="152400" indent="-152400"/>
            <a:r>
              <a:rPr lang="en-US" sz="1800" dirty="0">
                <a:latin typeface="Frutiger"/>
                <a:cs typeface="Segoe UI"/>
              </a:rPr>
              <a:t>Choose between a </a:t>
            </a:r>
            <a:r>
              <a:rPr lang="en-US" sz="1800" b="1" dirty="0">
                <a:latin typeface="Frutiger"/>
                <a:cs typeface="Segoe UI"/>
              </a:rPr>
              <a:t>30-hour Attendance Certificate</a:t>
            </a:r>
            <a:r>
              <a:rPr lang="en-US" sz="1800" dirty="0">
                <a:latin typeface="Frutiger"/>
                <a:cs typeface="Segoe UI"/>
              </a:rPr>
              <a:t> or working towards an </a:t>
            </a:r>
            <a:r>
              <a:rPr lang="en-US" sz="1800" b="1" dirty="0">
                <a:latin typeface="Frutiger"/>
                <a:cs typeface="Segoe UI"/>
              </a:rPr>
              <a:t>Accredited Open Awards Certificate</a:t>
            </a:r>
            <a:r>
              <a:rPr lang="en-US" sz="1800" dirty="0">
                <a:latin typeface="Frutiger"/>
                <a:cs typeface="Segoe UI"/>
              </a:rPr>
              <a:t>.</a:t>
            </a:r>
            <a:endParaRPr lang="en-US" sz="1800">
              <a:latin typeface="Frutiger"/>
            </a:endParaRPr>
          </a:p>
          <a:p>
            <a:pPr marL="152400" indent="-152400"/>
            <a:endParaRPr lang="en-US" sz="1800" dirty="0">
              <a:cs typeface="Segoe UI"/>
            </a:endParaRPr>
          </a:p>
          <a:p>
            <a:pPr marL="152400" indent="-152400"/>
            <a:r>
              <a:rPr lang="en-US" sz="1800" dirty="0">
                <a:cs typeface="Segoe UI"/>
              </a:rPr>
              <a:t>Dates: October 5,6,7,8, 2026. </a:t>
            </a:r>
            <a:r>
              <a:rPr lang="en-US" sz="1800" b="1" dirty="0">
                <a:cs typeface="Segoe UI"/>
              </a:rPr>
              <a:t>You must be available to attend all 4 days</a:t>
            </a:r>
          </a:p>
          <a:p>
            <a:pPr marL="152400" indent="-152400"/>
            <a:endParaRPr lang="en-US" sz="1800" dirty="0">
              <a:highlight>
                <a:srgbClr val="FFFF00"/>
              </a:highlight>
              <a:cs typeface="Segoe UI"/>
            </a:endParaRPr>
          </a:p>
          <a:p>
            <a:pPr marL="152400" indent="-152400"/>
            <a:r>
              <a:rPr lang="en-US" sz="1800" b="1" dirty="0">
                <a:highlight>
                  <a:srgbClr val="FFFF00"/>
                </a:highlight>
              </a:rPr>
              <a:t>Apply by 15th September 2026</a:t>
            </a:r>
            <a:r>
              <a:rPr lang="en-US" sz="1800" b="1" dirty="0"/>
              <a:t> </a:t>
            </a:r>
          </a:p>
        </p:txBody>
      </p:sp>
      <p:pic>
        <p:nvPicPr>
          <p:cNvPr id="4" name="Picture 3">
            <a:extLst>
              <a:ext uri="{FF2B5EF4-FFF2-40B4-BE49-F238E27FC236}">
                <a16:creationId xmlns:a16="http://schemas.microsoft.com/office/drawing/2014/main" id="{DF621551-2E46-737E-7B8C-771D2D9E82F8}"/>
              </a:ext>
            </a:extLst>
          </p:cNvPr>
          <p:cNvPicPr>
            <a:picLocks noChangeAspect="1"/>
          </p:cNvPicPr>
          <p:nvPr/>
        </p:nvPicPr>
        <p:blipFill>
          <a:blip r:embed="rId2"/>
          <a:stretch>
            <a:fillRect/>
          </a:stretch>
        </p:blipFill>
        <p:spPr>
          <a:xfrm>
            <a:off x="8945747" y="2300398"/>
            <a:ext cx="3249576" cy="3276157"/>
          </a:xfrm>
          <a:prstGeom prst="rect">
            <a:avLst/>
          </a:prstGeom>
        </p:spPr>
      </p:pic>
      <p:sp>
        <p:nvSpPr>
          <p:cNvPr id="5" name="TextBox 4">
            <a:extLst>
              <a:ext uri="{FF2B5EF4-FFF2-40B4-BE49-F238E27FC236}">
                <a16:creationId xmlns:a16="http://schemas.microsoft.com/office/drawing/2014/main" id="{C53BCEA5-C4CE-A28A-C863-6F1F837A743F}"/>
              </a:ext>
            </a:extLst>
          </p:cNvPr>
          <p:cNvSpPr txBox="1"/>
          <p:nvPr/>
        </p:nvSpPr>
        <p:spPr>
          <a:xfrm>
            <a:off x="9111663" y="1527634"/>
            <a:ext cx="290736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latin typeface="Frutiger"/>
                <a:ea typeface="Calibri"/>
                <a:cs typeface="Calibri"/>
              </a:rPr>
              <a:t>Scan the QR below to apply!</a:t>
            </a:r>
            <a:endParaRPr lang="en-US" sz="2800" dirty="0">
              <a:latin typeface="Frutiger"/>
            </a:endParaRPr>
          </a:p>
        </p:txBody>
      </p:sp>
    </p:spTree>
    <p:extLst>
      <p:ext uri="{BB962C8B-B14F-4D97-AF65-F5344CB8AC3E}">
        <p14:creationId xmlns:p14="http://schemas.microsoft.com/office/powerpoint/2010/main" val="4257572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A63BD-3027-47B7-85A1-D28E0DBE917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FB5FA5ED-0BC7-76CD-C72E-ED23CA611D0D}"/>
              </a:ext>
            </a:extLst>
          </p:cNvPr>
          <p:cNvSpPr>
            <a:spLocks noGrp="1"/>
          </p:cNvSpPr>
          <p:nvPr>
            <p:ph type="subTitle" idx="1"/>
          </p:nvPr>
        </p:nvSpPr>
        <p:spPr>
          <a:xfrm>
            <a:off x="1785257" y="2347175"/>
            <a:ext cx="8610600" cy="1655233"/>
          </a:xfrm>
        </p:spPr>
        <p:txBody>
          <a:bodyPr lIns="91440" tIns="45720" rIns="91440" bIns="45720" anchor="ctr" anchorCtr="0"/>
          <a:lstStyle/>
          <a:p>
            <a:r>
              <a:rPr lang="en-GB" sz="6400" dirty="0">
                <a:latin typeface="Arial"/>
                <a:ea typeface="Frutiger Bold"/>
                <a:cs typeface="Arial"/>
                <a:sym typeface="Frutiger Bold"/>
              </a:rPr>
              <a:t>Spoke Genetic </a:t>
            </a:r>
            <a:r>
              <a:rPr lang="en-GB" sz="6400">
                <a:latin typeface="Arial"/>
                <a:ea typeface="Frutiger Bold"/>
                <a:cs typeface="Arial"/>
                <a:sym typeface="Frutiger Bold"/>
              </a:rPr>
              <a:t>Testing Pathway: how to interpret results</a:t>
            </a:r>
            <a:endParaRPr lang="en-US" sz="6400" dirty="0">
              <a:latin typeface="Arial"/>
              <a:ea typeface="Frutiger Bold"/>
              <a:cs typeface="Arial"/>
              <a:sym typeface="Frutiger Bold"/>
            </a:endParaRPr>
          </a:p>
        </p:txBody>
      </p:sp>
    </p:spTree>
    <p:extLst>
      <p:ext uri="{BB962C8B-B14F-4D97-AF65-F5344CB8AC3E}">
        <p14:creationId xmlns:p14="http://schemas.microsoft.com/office/powerpoint/2010/main" val="19594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6A8685DE-AC45-9867-2E2D-077F3AE6C18B}"/>
              </a:ext>
            </a:extLst>
          </p:cNvPr>
          <p:cNvSpPr/>
          <p:nvPr/>
        </p:nvSpPr>
        <p:spPr>
          <a:xfrm>
            <a:off x="10041510" y="-592277"/>
            <a:ext cx="3657230" cy="35590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E1DC73A2-E708-F6D1-709F-EBF6EBCF25F3}"/>
              </a:ext>
              <a:ext uri="{147F2762-F138-4A5C-976F-8EAC2B608ADB}">
                <a16:predDERef xmlns:a16="http://schemas.microsoft.com/office/drawing/2014/main" pred="{00000000-0008-0000-0000-000079000000}"/>
              </a:ext>
            </a:extLst>
          </p:cNvPr>
          <p:cNvSpPr/>
          <p:nvPr/>
        </p:nvSpPr>
        <p:spPr>
          <a:xfrm>
            <a:off x="165484" y="117341"/>
            <a:ext cx="11861031" cy="310676"/>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1400" b="1" dirty="0">
                <a:ln>
                  <a:noFill/>
                </a:ln>
                <a:solidFill>
                  <a:sysClr val="windowText" lastClr="000000"/>
                </a:solidFill>
              </a:rPr>
              <a:t>Standard Operating Procedure for Diagnostic Testing in Cardiomyopathies in South East GMSA Spoke ICC Services</a:t>
            </a:r>
          </a:p>
        </p:txBody>
      </p:sp>
      <p:sp>
        <p:nvSpPr>
          <p:cNvPr id="3" name="Rectangle 2">
            <a:extLst>
              <a:ext uri="{FF2B5EF4-FFF2-40B4-BE49-F238E27FC236}">
                <a16:creationId xmlns:a16="http://schemas.microsoft.com/office/drawing/2014/main" id="{B5BA6F81-C142-7538-AFF5-B180B4FE271B}"/>
              </a:ext>
              <a:ext uri="{147F2762-F138-4A5C-976F-8EAC2B608ADB}">
                <a16:predDERef xmlns:a16="http://schemas.microsoft.com/office/drawing/2014/main" pred="{00000000-0008-0000-0000-000079000000}"/>
              </a:ext>
            </a:extLst>
          </p:cNvPr>
          <p:cNvSpPr/>
          <p:nvPr/>
        </p:nvSpPr>
        <p:spPr>
          <a:xfrm>
            <a:off x="165484" y="438354"/>
            <a:ext cx="11861031" cy="2247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Who</a:t>
            </a:r>
            <a:r>
              <a:rPr lang="en-GB" b="1" baseline="0" dirty="0">
                <a:ln>
                  <a:noFill/>
                </a:ln>
                <a:solidFill>
                  <a:sysClr val="windowText" lastClr="000000"/>
                </a:solidFill>
              </a:rPr>
              <a:t> to test</a:t>
            </a:r>
            <a:endParaRPr lang="en-GB" b="1" dirty="0">
              <a:ln>
                <a:noFill/>
              </a:ln>
              <a:solidFill>
                <a:sysClr val="windowText" lastClr="000000"/>
              </a:solidFill>
            </a:endParaRPr>
          </a:p>
        </p:txBody>
      </p:sp>
      <p:sp>
        <p:nvSpPr>
          <p:cNvPr id="4" name="Rectangle 3">
            <a:extLst>
              <a:ext uri="{FF2B5EF4-FFF2-40B4-BE49-F238E27FC236}">
                <a16:creationId xmlns:a16="http://schemas.microsoft.com/office/drawing/2014/main" id="{C4205140-B026-42E0-16FA-BF0C8694B6A9}"/>
              </a:ext>
            </a:extLst>
          </p:cNvPr>
          <p:cNvSpPr/>
          <p:nvPr/>
        </p:nvSpPr>
        <p:spPr>
          <a:xfrm>
            <a:off x="2069565" y="1640042"/>
            <a:ext cx="1286100" cy="224742"/>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Clear phenotype</a:t>
            </a:r>
          </a:p>
        </p:txBody>
      </p:sp>
      <p:sp>
        <p:nvSpPr>
          <p:cNvPr id="5" name="Rectangle 4">
            <a:extLst>
              <a:ext uri="{FF2B5EF4-FFF2-40B4-BE49-F238E27FC236}">
                <a16:creationId xmlns:a16="http://schemas.microsoft.com/office/drawing/2014/main" id="{0BC065CE-F115-3E26-D0BD-A6DD58A55E69}"/>
              </a:ext>
            </a:extLst>
          </p:cNvPr>
          <p:cNvSpPr/>
          <p:nvPr/>
        </p:nvSpPr>
        <p:spPr>
          <a:xfrm>
            <a:off x="1611108" y="785371"/>
            <a:ext cx="3790174" cy="521926"/>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Review</a:t>
            </a:r>
            <a:r>
              <a:rPr lang="en-GB" b="1" baseline="0" dirty="0">
                <a:solidFill>
                  <a:sysClr val="windowText" lastClr="000000"/>
                </a:solidFill>
              </a:rPr>
              <a:t> the patient's cardiomyopathy phenotype in ICC clinic</a:t>
            </a:r>
          </a:p>
          <a:p>
            <a:pPr algn="ctr"/>
            <a:r>
              <a:rPr lang="en-GB" b="1" baseline="0" dirty="0">
                <a:solidFill>
                  <a:sysClr val="windowText" lastClr="000000"/>
                </a:solidFill>
              </a:rPr>
              <a:t>(history, exam, ECG, imaging, bloods, family pedigree, etc)</a:t>
            </a:r>
          </a:p>
        </p:txBody>
      </p:sp>
      <p:sp>
        <p:nvSpPr>
          <p:cNvPr id="6" name="Rectangle 5">
            <a:extLst>
              <a:ext uri="{FF2B5EF4-FFF2-40B4-BE49-F238E27FC236}">
                <a16:creationId xmlns:a16="http://schemas.microsoft.com/office/drawing/2014/main" id="{04E26144-9A0D-CEF2-50E0-4DFBBB26940D}"/>
              </a:ext>
            </a:extLst>
          </p:cNvPr>
          <p:cNvSpPr/>
          <p:nvPr/>
        </p:nvSpPr>
        <p:spPr>
          <a:xfrm>
            <a:off x="3732669" y="1640042"/>
            <a:ext cx="1945799" cy="496307"/>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Unclear phenotype</a:t>
            </a:r>
            <a:r>
              <a:rPr lang="en-GB" b="1" baseline="0" dirty="0">
                <a:ln>
                  <a:noFill/>
                </a:ln>
                <a:solidFill>
                  <a:sysClr val="windowText" lastClr="000000"/>
                </a:solidFill>
              </a:rPr>
              <a:t> (irrespective of known familial variant)</a:t>
            </a:r>
            <a:endParaRPr lang="en-GB" b="1" dirty="0">
              <a:ln>
                <a:noFill/>
              </a:ln>
              <a:solidFill>
                <a:sysClr val="windowText" lastClr="000000"/>
              </a:solidFill>
            </a:endParaRPr>
          </a:p>
        </p:txBody>
      </p:sp>
      <p:cxnSp>
        <p:nvCxnSpPr>
          <p:cNvPr id="7" name="Connector: Elbow 6">
            <a:extLst>
              <a:ext uri="{FF2B5EF4-FFF2-40B4-BE49-F238E27FC236}">
                <a16:creationId xmlns:a16="http://schemas.microsoft.com/office/drawing/2014/main" id="{27F24F16-E30B-E740-884C-CE4EFDDBD3C7}"/>
              </a:ext>
            </a:extLst>
          </p:cNvPr>
          <p:cNvCxnSpPr>
            <a:cxnSpLocks/>
          </p:cNvCxnSpPr>
          <p:nvPr/>
        </p:nvCxnSpPr>
        <p:spPr>
          <a:xfrm rot="16200000" flipH="1">
            <a:off x="3939510" y="873982"/>
            <a:ext cx="332745" cy="119937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8" name="Connector: Elbow 7">
            <a:extLst>
              <a:ext uri="{FF2B5EF4-FFF2-40B4-BE49-F238E27FC236}">
                <a16:creationId xmlns:a16="http://schemas.microsoft.com/office/drawing/2014/main" id="{333E9BC7-69CD-2B63-D0CD-FD5A6F4F7593}"/>
              </a:ext>
            </a:extLst>
          </p:cNvPr>
          <p:cNvCxnSpPr>
            <a:cxnSpLocks/>
          </p:cNvCxnSpPr>
          <p:nvPr/>
        </p:nvCxnSpPr>
        <p:spPr>
          <a:xfrm rot="5400000">
            <a:off x="2943033" y="1076879"/>
            <a:ext cx="332745" cy="79358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33BD496B-89A8-2333-08D8-7314C336C60C}"/>
              </a:ext>
            </a:extLst>
          </p:cNvPr>
          <p:cNvSpPr/>
          <p:nvPr/>
        </p:nvSpPr>
        <p:spPr>
          <a:xfrm>
            <a:off x="10790754" y="847155"/>
            <a:ext cx="1361502" cy="1788988"/>
          </a:xfrm>
          <a:prstGeom prst="rect">
            <a:avLst/>
          </a:prstGeom>
          <a:no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b="1"/>
          </a:p>
        </p:txBody>
      </p:sp>
      <p:sp>
        <p:nvSpPr>
          <p:cNvPr id="10" name="Rectangle 9">
            <a:extLst>
              <a:ext uri="{FF2B5EF4-FFF2-40B4-BE49-F238E27FC236}">
                <a16:creationId xmlns:a16="http://schemas.microsoft.com/office/drawing/2014/main" id="{06C05BA5-20DC-BFA7-6FCA-66ECE589858B}"/>
              </a:ext>
            </a:extLst>
          </p:cNvPr>
          <p:cNvSpPr/>
          <p:nvPr/>
        </p:nvSpPr>
        <p:spPr>
          <a:xfrm>
            <a:off x="11114781" y="864600"/>
            <a:ext cx="748675" cy="157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1600" b="1">
                <a:solidFill>
                  <a:sysClr val="windowText" lastClr="000000"/>
                </a:solidFill>
              </a:rPr>
              <a:t>Key</a:t>
            </a:r>
          </a:p>
        </p:txBody>
      </p:sp>
      <p:sp>
        <p:nvSpPr>
          <p:cNvPr id="11" name="Rectangle 10">
            <a:extLst>
              <a:ext uri="{FF2B5EF4-FFF2-40B4-BE49-F238E27FC236}">
                <a16:creationId xmlns:a16="http://schemas.microsoft.com/office/drawing/2014/main" id="{A4C6BE50-C147-5A09-93A6-83796460CA78}"/>
              </a:ext>
            </a:extLst>
          </p:cNvPr>
          <p:cNvSpPr/>
          <p:nvPr/>
        </p:nvSpPr>
        <p:spPr>
          <a:xfrm>
            <a:off x="10983096" y="2204180"/>
            <a:ext cx="1019719" cy="303290"/>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Notes &amp; Guidance</a:t>
            </a:r>
          </a:p>
        </p:txBody>
      </p:sp>
      <p:sp>
        <p:nvSpPr>
          <p:cNvPr id="12" name="Rectangle 11">
            <a:extLst>
              <a:ext uri="{FF2B5EF4-FFF2-40B4-BE49-F238E27FC236}">
                <a16:creationId xmlns:a16="http://schemas.microsoft.com/office/drawing/2014/main" id="{58BFE4F7-93A4-4F23-8B9C-7B90180DF597}"/>
              </a:ext>
            </a:extLst>
          </p:cNvPr>
          <p:cNvSpPr/>
          <p:nvPr/>
        </p:nvSpPr>
        <p:spPr>
          <a:xfrm>
            <a:off x="10965769" y="1355117"/>
            <a:ext cx="1037046" cy="18715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Pathway step</a:t>
            </a:r>
          </a:p>
        </p:txBody>
      </p:sp>
      <p:sp>
        <p:nvSpPr>
          <p:cNvPr id="13" name="Rectangle 12">
            <a:extLst>
              <a:ext uri="{FF2B5EF4-FFF2-40B4-BE49-F238E27FC236}">
                <a16:creationId xmlns:a16="http://schemas.microsoft.com/office/drawing/2014/main" id="{AE683C98-C260-4DD6-66C8-4C86888933DC}"/>
              </a:ext>
            </a:extLst>
          </p:cNvPr>
          <p:cNvSpPr/>
          <p:nvPr/>
        </p:nvSpPr>
        <p:spPr>
          <a:xfrm>
            <a:off x="10961433" y="1897870"/>
            <a:ext cx="1030717" cy="183158"/>
          </a:xfrm>
          <a:prstGeom prst="rect">
            <a:avLst/>
          </a:prstGeom>
          <a:solidFill>
            <a:schemeClr val="accent1">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a:solidFill>
                  <a:sysClr val="windowText" lastClr="000000"/>
                </a:solidFill>
              </a:rPr>
              <a:t>Resource</a:t>
            </a:r>
          </a:p>
        </p:txBody>
      </p:sp>
      <p:sp>
        <p:nvSpPr>
          <p:cNvPr id="14" name="Rectangle 13">
            <a:extLst>
              <a:ext uri="{FF2B5EF4-FFF2-40B4-BE49-F238E27FC236}">
                <a16:creationId xmlns:a16="http://schemas.microsoft.com/office/drawing/2014/main" id="{6B82A83C-FCD4-15FE-8CF0-6D4EBC823F13}"/>
              </a:ext>
            </a:extLst>
          </p:cNvPr>
          <p:cNvSpPr/>
          <p:nvPr/>
        </p:nvSpPr>
        <p:spPr>
          <a:xfrm>
            <a:off x="10965769" y="1625117"/>
            <a:ext cx="1026381" cy="19023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Action</a:t>
            </a:r>
          </a:p>
        </p:txBody>
      </p:sp>
      <p:sp>
        <p:nvSpPr>
          <p:cNvPr id="15" name="Rectangle 14">
            <a:extLst>
              <a:ext uri="{FF2B5EF4-FFF2-40B4-BE49-F238E27FC236}">
                <a16:creationId xmlns:a16="http://schemas.microsoft.com/office/drawing/2014/main" id="{75CCCA6E-467E-77BE-4BD6-DBFB701C6E5C}"/>
              </a:ext>
            </a:extLst>
          </p:cNvPr>
          <p:cNvSpPr/>
          <p:nvPr/>
        </p:nvSpPr>
        <p:spPr>
          <a:xfrm>
            <a:off x="10975420" y="1079021"/>
            <a:ext cx="1027395" cy="196269"/>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Genetic Test</a:t>
            </a:r>
          </a:p>
        </p:txBody>
      </p:sp>
      <p:sp>
        <p:nvSpPr>
          <p:cNvPr id="16" name="Rectangle 15">
            <a:extLst>
              <a:ext uri="{FF2B5EF4-FFF2-40B4-BE49-F238E27FC236}">
                <a16:creationId xmlns:a16="http://schemas.microsoft.com/office/drawing/2014/main" id="{35270D16-D225-863C-3C74-27D7C33F9821}"/>
              </a:ext>
            </a:extLst>
          </p:cNvPr>
          <p:cNvSpPr/>
          <p:nvPr/>
        </p:nvSpPr>
        <p:spPr>
          <a:xfrm>
            <a:off x="1742601" y="2100837"/>
            <a:ext cx="1893897" cy="626488"/>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Is there a known</a:t>
            </a:r>
            <a:r>
              <a:rPr lang="en-GB" b="1" baseline="0" dirty="0">
                <a:ln>
                  <a:noFill/>
                </a:ln>
                <a:solidFill>
                  <a:sysClr val="windowText" lastClr="000000"/>
                </a:solidFill>
              </a:rPr>
              <a:t> pathogenic or likely pathogenic gene variant in a first-degree relative?*</a:t>
            </a:r>
            <a:endParaRPr lang="en-GB" b="1" dirty="0">
              <a:ln>
                <a:noFill/>
              </a:ln>
              <a:solidFill>
                <a:sysClr val="windowText" lastClr="000000"/>
              </a:solidFill>
            </a:endParaRPr>
          </a:p>
        </p:txBody>
      </p:sp>
      <p:cxnSp>
        <p:nvCxnSpPr>
          <p:cNvPr id="17" name="Straight Arrow Connector 16">
            <a:extLst>
              <a:ext uri="{FF2B5EF4-FFF2-40B4-BE49-F238E27FC236}">
                <a16:creationId xmlns:a16="http://schemas.microsoft.com/office/drawing/2014/main" id="{634B1CD7-5713-A5EE-8E41-DA661B7304C1}"/>
              </a:ext>
            </a:extLst>
          </p:cNvPr>
          <p:cNvCxnSpPr>
            <a:cxnSpLocks/>
          </p:cNvCxnSpPr>
          <p:nvPr/>
        </p:nvCxnSpPr>
        <p:spPr>
          <a:xfrm flipH="1">
            <a:off x="2689550" y="1864784"/>
            <a:ext cx="23065" cy="2360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A85349D4-EC69-EC07-4D9C-9AE035A19C34}"/>
              </a:ext>
            </a:extLst>
          </p:cNvPr>
          <p:cNvSpPr/>
          <p:nvPr/>
        </p:nvSpPr>
        <p:spPr>
          <a:xfrm>
            <a:off x="9229511" y="2108756"/>
            <a:ext cx="1449455" cy="56177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ln>
                  <a:noFill/>
                </a:ln>
                <a:solidFill>
                  <a:schemeClr val="tx1"/>
                </a:solidFill>
              </a:rPr>
              <a:t>Discuss in Regional ICC MDT for phenotype review</a:t>
            </a:r>
            <a:endParaRPr lang="en-GB" b="1" dirty="0">
              <a:ln>
                <a:noFill/>
              </a:ln>
              <a:solidFill>
                <a:schemeClr val="tx1"/>
              </a:solidFill>
            </a:endParaRPr>
          </a:p>
        </p:txBody>
      </p:sp>
      <p:cxnSp>
        <p:nvCxnSpPr>
          <p:cNvPr id="19" name="Connector: Elbow 18">
            <a:extLst>
              <a:ext uri="{FF2B5EF4-FFF2-40B4-BE49-F238E27FC236}">
                <a16:creationId xmlns:a16="http://schemas.microsoft.com/office/drawing/2014/main" id="{2CC0D8E1-72FC-F0E8-4138-279FE50C07AC}"/>
              </a:ext>
            </a:extLst>
          </p:cNvPr>
          <p:cNvCxnSpPr>
            <a:cxnSpLocks/>
          </p:cNvCxnSpPr>
          <p:nvPr/>
        </p:nvCxnSpPr>
        <p:spPr>
          <a:xfrm>
            <a:off x="5678468" y="1888196"/>
            <a:ext cx="1601716" cy="21329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4B774850-1D53-EE80-BAC8-270F9DFC9FD9}"/>
              </a:ext>
            </a:extLst>
          </p:cNvPr>
          <p:cNvCxnSpPr>
            <a:cxnSpLocks/>
          </p:cNvCxnSpPr>
          <p:nvPr/>
        </p:nvCxnSpPr>
        <p:spPr>
          <a:xfrm>
            <a:off x="5678468" y="1888196"/>
            <a:ext cx="4275771" cy="220560"/>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21" name="Rectangle 20">
            <a:extLst>
              <a:ext uri="{FF2B5EF4-FFF2-40B4-BE49-F238E27FC236}">
                <a16:creationId xmlns:a16="http://schemas.microsoft.com/office/drawing/2014/main" id="{2FCB3213-D551-AD63-EDF3-631AF5A33F70}"/>
              </a:ext>
            </a:extLst>
          </p:cNvPr>
          <p:cNvSpPr/>
          <p:nvPr/>
        </p:nvSpPr>
        <p:spPr>
          <a:xfrm>
            <a:off x="6811459" y="2101489"/>
            <a:ext cx="1721222" cy="654691"/>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chemeClr val="tx1"/>
                </a:solidFill>
              </a:rPr>
              <a:t>Discuss</a:t>
            </a:r>
            <a:r>
              <a:rPr lang="en-GB" b="1" baseline="0" dirty="0">
                <a:ln>
                  <a:noFill/>
                </a:ln>
                <a:solidFill>
                  <a:schemeClr val="tx1"/>
                </a:solidFill>
              </a:rPr>
              <a:t> with Buddy Consultant, Advice &amp; Guidance or Advisory Panel</a:t>
            </a:r>
            <a:endParaRPr lang="en-GB" b="1" dirty="0">
              <a:ln>
                <a:noFill/>
              </a:ln>
              <a:solidFill>
                <a:schemeClr val="tx1"/>
              </a:solidFill>
            </a:endParaRPr>
          </a:p>
        </p:txBody>
      </p:sp>
      <p:sp>
        <p:nvSpPr>
          <p:cNvPr id="22" name="Rectangle 21">
            <a:extLst>
              <a:ext uri="{FF2B5EF4-FFF2-40B4-BE49-F238E27FC236}">
                <a16:creationId xmlns:a16="http://schemas.microsoft.com/office/drawing/2014/main" id="{E479C34D-0D73-9948-4288-D947BAA49C7F}"/>
              </a:ext>
            </a:extLst>
          </p:cNvPr>
          <p:cNvSpPr/>
          <p:nvPr/>
        </p:nvSpPr>
        <p:spPr>
          <a:xfrm>
            <a:off x="8644468" y="2151191"/>
            <a:ext cx="520185" cy="576134"/>
          </a:xfrm>
          <a:prstGeom prst="rect">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2400" b="1" i="1" dirty="0">
                <a:ln>
                  <a:noFill/>
                </a:ln>
                <a:solidFill>
                  <a:schemeClr val="tx1"/>
                </a:solidFill>
              </a:rPr>
              <a:t>or</a:t>
            </a:r>
          </a:p>
        </p:txBody>
      </p:sp>
      <p:cxnSp>
        <p:nvCxnSpPr>
          <p:cNvPr id="23" name="Elbow Connector 148">
            <a:extLst>
              <a:ext uri="{FF2B5EF4-FFF2-40B4-BE49-F238E27FC236}">
                <a16:creationId xmlns:a16="http://schemas.microsoft.com/office/drawing/2014/main" id="{D49CE43E-0B57-659B-CA03-F195D955A3F8}"/>
              </a:ext>
            </a:extLst>
          </p:cNvPr>
          <p:cNvCxnSpPr>
            <a:cxnSpLocks/>
          </p:cNvCxnSpPr>
          <p:nvPr/>
        </p:nvCxnSpPr>
        <p:spPr>
          <a:xfrm rot="5400000">
            <a:off x="9253442" y="2250628"/>
            <a:ext cx="280890" cy="1120704"/>
          </a:xfrm>
          <a:prstGeom prst="bentConnector2">
            <a:avLst/>
          </a:prstGeom>
          <a:ln>
            <a:solidFill>
              <a:sysClr val="windowText" lastClr="000000"/>
            </a:solidFill>
          </a:ln>
        </p:spPr>
        <p:style>
          <a:lnRef idx="1">
            <a:schemeClr val="accent1"/>
          </a:lnRef>
          <a:fillRef idx="0">
            <a:schemeClr val="accent1"/>
          </a:fillRef>
          <a:effectRef idx="0">
            <a:schemeClr val="accent1"/>
          </a:effectRef>
          <a:fontRef idx="minor">
            <a:schemeClr val="tx1"/>
          </a:fontRef>
        </p:style>
      </p:cxnSp>
      <p:cxnSp>
        <p:nvCxnSpPr>
          <p:cNvPr id="24" name="Elbow Connector 148">
            <a:extLst>
              <a:ext uri="{FF2B5EF4-FFF2-40B4-BE49-F238E27FC236}">
                <a16:creationId xmlns:a16="http://schemas.microsoft.com/office/drawing/2014/main" id="{8CB9E6B9-837C-0FEC-6E0F-3CC02A23A64E}"/>
              </a:ext>
            </a:extLst>
          </p:cNvPr>
          <p:cNvCxnSpPr>
            <a:cxnSpLocks/>
          </p:cNvCxnSpPr>
          <p:nvPr/>
        </p:nvCxnSpPr>
        <p:spPr>
          <a:xfrm rot="16200000" flipH="1">
            <a:off x="8205130" y="2223120"/>
            <a:ext cx="203858" cy="1269978"/>
          </a:xfrm>
          <a:prstGeom prst="bentConnector2">
            <a:avLst/>
          </a:prstGeom>
          <a:ln>
            <a:solidFill>
              <a:sysClr val="windowText" lastClr="00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22F2660-CA8C-F001-4329-A49359C434FE}"/>
              </a:ext>
            </a:extLst>
          </p:cNvPr>
          <p:cNvSpPr/>
          <p:nvPr/>
        </p:nvSpPr>
        <p:spPr>
          <a:xfrm>
            <a:off x="9707179" y="3132265"/>
            <a:ext cx="1485255" cy="561779"/>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Genetic testing recommended after</a:t>
            </a:r>
            <a:r>
              <a:rPr lang="en-GB" b="1" baseline="0" dirty="0">
                <a:ln>
                  <a:noFill/>
                </a:ln>
                <a:solidFill>
                  <a:sysClr val="windowText" lastClr="000000"/>
                </a:solidFill>
              </a:rPr>
              <a:t> discussion</a:t>
            </a:r>
            <a:endParaRPr lang="en-GB" b="1" dirty="0">
              <a:ln>
                <a:noFill/>
              </a:ln>
              <a:solidFill>
                <a:sysClr val="windowText" lastClr="000000"/>
              </a:solidFill>
            </a:endParaRPr>
          </a:p>
        </p:txBody>
      </p:sp>
      <p:sp>
        <p:nvSpPr>
          <p:cNvPr id="26" name="Rectangle 25">
            <a:extLst>
              <a:ext uri="{FF2B5EF4-FFF2-40B4-BE49-F238E27FC236}">
                <a16:creationId xmlns:a16="http://schemas.microsoft.com/office/drawing/2014/main" id="{ACFCC293-7B9A-3B9E-4E29-40929E4BE3F6}"/>
              </a:ext>
            </a:extLst>
          </p:cNvPr>
          <p:cNvSpPr/>
          <p:nvPr/>
        </p:nvSpPr>
        <p:spPr>
          <a:xfrm>
            <a:off x="7322378" y="3150977"/>
            <a:ext cx="1330520" cy="494715"/>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Referral</a:t>
            </a:r>
            <a:r>
              <a:rPr lang="en-GB" b="1" baseline="0" dirty="0">
                <a:ln>
                  <a:noFill/>
                </a:ln>
                <a:solidFill>
                  <a:sysClr val="windowText" lastClr="000000"/>
                </a:solidFill>
              </a:rPr>
              <a:t> to ICC Hub</a:t>
            </a:r>
            <a:r>
              <a:rPr lang="en-GB" b="1" dirty="0">
                <a:ln>
                  <a:noFill/>
                </a:ln>
                <a:solidFill>
                  <a:sysClr val="windowText" lastClr="000000"/>
                </a:solidFill>
              </a:rPr>
              <a:t> recommended after</a:t>
            </a:r>
            <a:r>
              <a:rPr lang="en-GB" b="1" baseline="0" dirty="0">
                <a:ln>
                  <a:noFill/>
                </a:ln>
                <a:solidFill>
                  <a:sysClr val="windowText" lastClr="000000"/>
                </a:solidFill>
              </a:rPr>
              <a:t> discussion</a:t>
            </a:r>
            <a:endParaRPr lang="en-GB" b="1" dirty="0">
              <a:ln>
                <a:noFill/>
              </a:ln>
              <a:solidFill>
                <a:sysClr val="windowText" lastClr="000000"/>
              </a:solidFill>
            </a:endParaRPr>
          </a:p>
        </p:txBody>
      </p:sp>
      <p:sp>
        <p:nvSpPr>
          <p:cNvPr id="27" name="Rectangle 26">
            <a:extLst>
              <a:ext uri="{FF2B5EF4-FFF2-40B4-BE49-F238E27FC236}">
                <a16:creationId xmlns:a16="http://schemas.microsoft.com/office/drawing/2014/main" id="{05BB2A0D-2306-7CF0-D7D8-2A623317E611}"/>
              </a:ext>
            </a:extLst>
          </p:cNvPr>
          <p:cNvSpPr/>
          <p:nvPr/>
        </p:nvSpPr>
        <p:spPr>
          <a:xfrm>
            <a:off x="8863283" y="3409856"/>
            <a:ext cx="598628" cy="467975"/>
          </a:xfrm>
          <a:prstGeom prst="rect">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2400" b="1" i="1" dirty="0">
                <a:ln>
                  <a:noFill/>
                </a:ln>
                <a:solidFill>
                  <a:schemeClr val="tx1"/>
                </a:solidFill>
              </a:rPr>
              <a:t>or</a:t>
            </a:r>
          </a:p>
        </p:txBody>
      </p:sp>
      <p:sp>
        <p:nvSpPr>
          <p:cNvPr id="30" name="Rectangle 29">
            <a:extLst>
              <a:ext uri="{FF2B5EF4-FFF2-40B4-BE49-F238E27FC236}">
                <a16:creationId xmlns:a16="http://schemas.microsoft.com/office/drawing/2014/main" id="{A52B456B-8F64-33E2-A17E-0D877CA94D96}"/>
              </a:ext>
            </a:extLst>
          </p:cNvPr>
          <p:cNvSpPr/>
          <p:nvPr/>
        </p:nvSpPr>
        <p:spPr>
          <a:xfrm>
            <a:off x="7118684" y="3972963"/>
            <a:ext cx="1800114" cy="399024"/>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chemeClr val="tx1"/>
                </a:solidFill>
              </a:rPr>
              <a:t>Refer</a:t>
            </a:r>
            <a:r>
              <a:rPr lang="en-GB" b="1" baseline="0" dirty="0">
                <a:ln>
                  <a:noFill/>
                </a:ln>
                <a:solidFill>
                  <a:schemeClr val="tx1"/>
                </a:solidFill>
              </a:rPr>
              <a:t> to Hub ICC clinic for phenotype review</a:t>
            </a:r>
            <a:endParaRPr lang="en-GB" b="1" dirty="0">
              <a:ln>
                <a:noFill/>
              </a:ln>
              <a:solidFill>
                <a:schemeClr val="tx1"/>
              </a:solidFill>
            </a:endParaRPr>
          </a:p>
        </p:txBody>
      </p:sp>
      <p:cxnSp>
        <p:nvCxnSpPr>
          <p:cNvPr id="31" name="Straight Arrow Connector 30">
            <a:extLst>
              <a:ext uri="{FF2B5EF4-FFF2-40B4-BE49-F238E27FC236}">
                <a16:creationId xmlns:a16="http://schemas.microsoft.com/office/drawing/2014/main" id="{16C12B26-A22F-192C-D80C-124DF8095A79}"/>
              </a:ext>
            </a:extLst>
          </p:cNvPr>
          <p:cNvCxnSpPr>
            <a:cxnSpLocks/>
          </p:cNvCxnSpPr>
          <p:nvPr/>
        </p:nvCxnSpPr>
        <p:spPr>
          <a:xfrm flipH="1">
            <a:off x="8007777" y="4371987"/>
            <a:ext cx="402850" cy="3216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FA8C2BE7-682C-1C30-C05C-C85942711782}"/>
              </a:ext>
            </a:extLst>
          </p:cNvPr>
          <p:cNvSpPr/>
          <p:nvPr/>
        </p:nvSpPr>
        <p:spPr>
          <a:xfrm>
            <a:off x="7192095" y="4693622"/>
            <a:ext cx="1631363" cy="431507"/>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Hub arranges genetic testing if appropriate</a:t>
            </a:r>
          </a:p>
        </p:txBody>
      </p:sp>
      <p:cxnSp>
        <p:nvCxnSpPr>
          <p:cNvPr id="33" name="Straight Arrow Connector 32">
            <a:extLst>
              <a:ext uri="{FF2B5EF4-FFF2-40B4-BE49-F238E27FC236}">
                <a16:creationId xmlns:a16="http://schemas.microsoft.com/office/drawing/2014/main" id="{E37B548B-F67A-C27F-4FFE-4581E5E49DBE}"/>
              </a:ext>
            </a:extLst>
          </p:cNvPr>
          <p:cNvCxnSpPr>
            <a:cxnSpLocks/>
          </p:cNvCxnSpPr>
          <p:nvPr/>
        </p:nvCxnSpPr>
        <p:spPr>
          <a:xfrm>
            <a:off x="7987638" y="3645692"/>
            <a:ext cx="31103" cy="3272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9D0C5F09-BDB3-5236-8FB0-6422955839E0}"/>
              </a:ext>
            </a:extLst>
          </p:cNvPr>
          <p:cNvSpPr/>
          <p:nvPr/>
        </p:nvSpPr>
        <p:spPr>
          <a:xfrm>
            <a:off x="39168" y="1583752"/>
            <a:ext cx="1020147" cy="1660658"/>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800" b="0" i="1" baseline="0" dirty="0">
                <a:solidFill>
                  <a:sysClr val="windowText" lastClr="000000"/>
                </a:solidFill>
                <a:effectLst/>
              </a:rPr>
              <a:t>*In the instance of a familial variant of unknown significance (VUS), patients should not be tested locally and should instead be discussed in the genetics MDT and/or referred to clinical genetics (even with a clear phenotype)</a:t>
            </a:r>
          </a:p>
        </p:txBody>
      </p:sp>
      <p:cxnSp>
        <p:nvCxnSpPr>
          <p:cNvPr id="35" name="Straight Arrow Connector 34">
            <a:extLst>
              <a:ext uri="{FF2B5EF4-FFF2-40B4-BE49-F238E27FC236}">
                <a16:creationId xmlns:a16="http://schemas.microsoft.com/office/drawing/2014/main" id="{0E7D8F4C-9CDB-4131-484C-16AEDC47A4D2}"/>
              </a:ext>
            </a:extLst>
          </p:cNvPr>
          <p:cNvCxnSpPr>
            <a:cxnSpLocks/>
          </p:cNvCxnSpPr>
          <p:nvPr/>
        </p:nvCxnSpPr>
        <p:spPr>
          <a:xfrm flipH="1">
            <a:off x="1044801" y="2406824"/>
            <a:ext cx="683286" cy="0"/>
          </a:xfrm>
          <a:prstGeom prst="straightConnector1">
            <a:avLst/>
          </a:prstGeom>
          <a:ln w="12700">
            <a:solidFill>
              <a:schemeClr val="accent2">
                <a:lumMod val="40000"/>
                <a:lumOff val="6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72B7B172-6F2F-D377-3CCC-326440FE5D86}"/>
              </a:ext>
            </a:extLst>
          </p:cNvPr>
          <p:cNvSpPr/>
          <p:nvPr/>
        </p:nvSpPr>
        <p:spPr>
          <a:xfrm>
            <a:off x="2436431" y="2933640"/>
            <a:ext cx="432109" cy="244957"/>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Yes</a:t>
            </a:r>
          </a:p>
        </p:txBody>
      </p:sp>
      <p:sp>
        <p:nvSpPr>
          <p:cNvPr id="37" name="Rectangle 36">
            <a:extLst>
              <a:ext uri="{FF2B5EF4-FFF2-40B4-BE49-F238E27FC236}">
                <a16:creationId xmlns:a16="http://schemas.microsoft.com/office/drawing/2014/main" id="{04C0C3D6-E695-E8E9-D2C7-6E68289D8837}"/>
              </a:ext>
            </a:extLst>
          </p:cNvPr>
          <p:cNvSpPr/>
          <p:nvPr/>
        </p:nvSpPr>
        <p:spPr>
          <a:xfrm>
            <a:off x="1752290" y="3339002"/>
            <a:ext cx="1841347" cy="557415"/>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ln>
                  <a:noFill/>
                </a:ln>
                <a:solidFill>
                  <a:sysClr val="windowText" lastClr="000000"/>
                </a:solidFill>
              </a:rPr>
              <a:t>Refer to Hub Clinical Genetics team for</a:t>
            </a:r>
            <a:r>
              <a:rPr lang="en-GB" b="1" dirty="0">
                <a:ln>
                  <a:noFill/>
                </a:ln>
                <a:solidFill>
                  <a:sysClr val="windowText" lastClr="000000"/>
                </a:solidFill>
              </a:rPr>
              <a:t> testing of known</a:t>
            </a:r>
            <a:r>
              <a:rPr lang="en-GB" b="1" baseline="0" dirty="0">
                <a:ln>
                  <a:noFill/>
                </a:ln>
                <a:solidFill>
                  <a:sysClr val="windowText" lastClr="000000"/>
                </a:solidFill>
              </a:rPr>
              <a:t> familial gene variant</a:t>
            </a:r>
            <a:endParaRPr lang="en-GB" b="1" dirty="0">
              <a:ln>
                <a:noFill/>
              </a:ln>
              <a:solidFill>
                <a:sysClr val="windowText" lastClr="000000"/>
              </a:solidFill>
            </a:endParaRPr>
          </a:p>
        </p:txBody>
      </p:sp>
      <p:cxnSp>
        <p:nvCxnSpPr>
          <p:cNvPr id="38" name="Straight Arrow Connector 37">
            <a:extLst>
              <a:ext uri="{FF2B5EF4-FFF2-40B4-BE49-F238E27FC236}">
                <a16:creationId xmlns:a16="http://schemas.microsoft.com/office/drawing/2014/main" id="{206EE0CD-2251-E891-8693-B94927EE2508}"/>
              </a:ext>
            </a:extLst>
          </p:cNvPr>
          <p:cNvCxnSpPr>
            <a:cxnSpLocks/>
          </p:cNvCxnSpPr>
          <p:nvPr/>
        </p:nvCxnSpPr>
        <p:spPr>
          <a:xfrm flipH="1">
            <a:off x="2701082" y="2737357"/>
            <a:ext cx="11533" cy="2199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C49FC89B-0B80-87A4-75A4-61C17AD81C5A}"/>
              </a:ext>
            </a:extLst>
          </p:cNvPr>
          <p:cNvCxnSpPr>
            <a:cxnSpLocks/>
          </p:cNvCxnSpPr>
          <p:nvPr/>
        </p:nvCxnSpPr>
        <p:spPr>
          <a:xfrm flipH="1">
            <a:off x="2658448" y="3925445"/>
            <a:ext cx="2" cy="168116"/>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8302259-11D2-1DB0-ABF8-FE5DD08E26D1}"/>
              </a:ext>
            </a:extLst>
          </p:cNvPr>
          <p:cNvSpPr/>
          <p:nvPr/>
        </p:nvSpPr>
        <p:spPr>
          <a:xfrm>
            <a:off x="1608908" y="4093561"/>
            <a:ext cx="2026509" cy="1302203"/>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rgbClr val="FF0000"/>
                </a:solidFill>
              </a:rPr>
              <a:t>Take blood in local </a:t>
            </a:r>
            <a:r>
              <a:rPr lang="en-GB" b="1">
                <a:solidFill>
                  <a:srgbClr val="FF0000"/>
                </a:solidFill>
              </a:rPr>
              <a:t>clinic </a:t>
            </a:r>
            <a:r>
              <a:rPr lang="en-GB" b="1" dirty="0">
                <a:solidFill>
                  <a:srgbClr val="FF0000"/>
                </a:solidFill>
              </a:rPr>
              <a:t>and send via pathology department for DNA extraction and storage in accordance with local pathway. This may be directly with GLH lab at RBH or GSTT lab.</a:t>
            </a:r>
            <a:r>
              <a:rPr lang="en-GB" b="1" dirty="0">
                <a:ln>
                  <a:noFill/>
                </a:ln>
                <a:solidFill>
                  <a:srgbClr val="FF0000"/>
                </a:solidFill>
              </a:rPr>
              <a:t> (R346.1</a:t>
            </a:r>
            <a:r>
              <a:rPr lang="en-GB" b="1" dirty="0">
                <a:solidFill>
                  <a:srgbClr val="FF0000"/>
                </a:solidFill>
              </a:rPr>
              <a:t>)***</a:t>
            </a:r>
            <a:endParaRPr lang="en-GB" b="1">
              <a:ln>
                <a:noFill/>
              </a:ln>
              <a:solidFill>
                <a:srgbClr val="FF0000"/>
              </a:solidFill>
            </a:endParaRPr>
          </a:p>
        </p:txBody>
      </p:sp>
      <p:cxnSp>
        <p:nvCxnSpPr>
          <p:cNvPr id="41" name="Straight Arrow Connector 40">
            <a:extLst>
              <a:ext uri="{FF2B5EF4-FFF2-40B4-BE49-F238E27FC236}">
                <a16:creationId xmlns:a16="http://schemas.microsoft.com/office/drawing/2014/main" id="{1BB2A3E5-0322-C5D8-BB0A-04A5C4985B98}"/>
              </a:ext>
            </a:extLst>
          </p:cNvPr>
          <p:cNvCxnSpPr>
            <a:cxnSpLocks/>
          </p:cNvCxnSpPr>
          <p:nvPr/>
        </p:nvCxnSpPr>
        <p:spPr>
          <a:xfrm flipH="1">
            <a:off x="2641348" y="3178597"/>
            <a:ext cx="11138" cy="160405"/>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2D3B77AA-6991-B442-393A-F59CCFC0E127}"/>
              </a:ext>
            </a:extLst>
          </p:cNvPr>
          <p:cNvSpPr/>
          <p:nvPr/>
        </p:nvSpPr>
        <p:spPr>
          <a:xfrm>
            <a:off x="86458" y="3369727"/>
            <a:ext cx="1299504" cy="2067058"/>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n-GB" sz="800" b="0" i="1" baseline="0" dirty="0">
                <a:solidFill>
                  <a:srgbClr val="FF0000"/>
                </a:solidFill>
                <a:effectLst/>
                <a:latin typeface="+mn-lt"/>
              </a:rPr>
              <a:t>***Use a pre-populated </a:t>
            </a:r>
            <a:r>
              <a:rPr lang="en-GB" sz="800" i="1" dirty="0">
                <a:solidFill>
                  <a:srgbClr val="FF0000"/>
                </a:solidFill>
              </a:rPr>
              <a:t>Molecular Genetic Testing Request Form selection R346.1 for DNA storage (see appendix 1). Form must be signed by </a:t>
            </a:r>
            <a:r>
              <a:rPr lang="en-GB" sz="800" i="1" dirty="0" err="1">
                <a:solidFill>
                  <a:srgbClr val="FF0000"/>
                </a:solidFill>
              </a:rPr>
              <a:t>clincians</a:t>
            </a:r>
            <a:r>
              <a:rPr lang="en-GB" sz="800" i="1" dirty="0">
                <a:solidFill>
                  <a:srgbClr val="FF0000"/>
                </a:solidFill>
              </a:rPr>
              <a:t> but patient consent not required. Take patients blood in 2x labelled EDTA bottles and send to local pathology lab. This will either be sent directly to RBH GLH or via GSTT, depending on local pathway </a:t>
            </a:r>
            <a:endParaRPr lang="en-GB" sz="800" b="0" i="1" baseline="0" dirty="0">
              <a:solidFill>
                <a:srgbClr val="FF0000"/>
              </a:solidFill>
              <a:effectLst/>
              <a:latin typeface="+mn-lt"/>
              <a:ea typeface="Calibri"/>
              <a:cs typeface="Calibri"/>
            </a:endParaRPr>
          </a:p>
        </p:txBody>
      </p:sp>
      <p:cxnSp>
        <p:nvCxnSpPr>
          <p:cNvPr id="43" name="Straight Arrow Connector 42">
            <a:extLst>
              <a:ext uri="{FF2B5EF4-FFF2-40B4-BE49-F238E27FC236}">
                <a16:creationId xmlns:a16="http://schemas.microsoft.com/office/drawing/2014/main" id="{E24D09CF-B741-F771-B860-9FA1600C0F1B}"/>
              </a:ext>
            </a:extLst>
          </p:cNvPr>
          <p:cNvCxnSpPr>
            <a:cxnSpLocks/>
          </p:cNvCxnSpPr>
          <p:nvPr/>
        </p:nvCxnSpPr>
        <p:spPr>
          <a:xfrm flipH="1">
            <a:off x="1385962" y="4127807"/>
            <a:ext cx="244718" cy="6936"/>
          </a:xfrm>
          <a:prstGeom prst="straightConnector1">
            <a:avLst/>
          </a:prstGeom>
          <a:ln w="12700">
            <a:solidFill>
              <a:schemeClr val="accent2">
                <a:lumMod val="40000"/>
                <a:lumOff val="6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A0588A3-8205-1598-4A82-7DE70613339E}"/>
              </a:ext>
            </a:extLst>
          </p:cNvPr>
          <p:cNvCxnSpPr>
            <a:cxnSpLocks/>
          </p:cNvCxnSpPr>
          <p:nvPr/>
        </p:nvCxnSpPr>
        <p:spPr>
          <a:xfrm flipH="1">
            <a:off x="4351645" y="4188585"/>
            <a:ext cx="12241" cy="175679"/>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E3780C13-B33B-D650-3DE5-FF1B6048ABAF}"/>
              </a:ext>
            </a:extLst>
          </p:cNvPr>
          <p:cNvCxnSpPr>
            <a:cxnSpLocks/>
          </p:cNvCxnSpPr>
          <p:nvPr/>
        </p:nvCxnSpPr>
        <p:spPr>
          <a:xfrm>
            <a:off x="3636498" y="2404312"/>
            <a:ext cx="721592" cy="331734"/>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D909C902-92BF-B6D6-F748-4086783DD7DD}"/>
              </a:ext>
            </a:extLst>
          </p:cNvPr>
          <p:cNvCxnSpPr>
            <a:cxnSpLocks/>
          </p:cNvCxnSpPr>
          <p:nvPr/>
        </p:nvCxnSpPr>
        <p:spPr>
          <a:xfrm>
            <a:off x="4351645" y="4704618"/>
            <a:ext cx="1" cy="204758"/>
          </a:xfrm>
          <a:prstGeom prst="straightConnector1">
            <a:avLst/>
          </a:prstGeom>
          <a:ln>
            <a:solidFill>
              <a:sysClr val="windowText" lastClr="0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ECB6A614-41B4-1EB8-9704-05D4A37CDA01}"/>
              </a:ext>
            </a:extLst>
          </p:cNvPr>
          <p:cNvSpPr/>
          <p:nvPr/>
        </p:nvSpPr>
        <p:spPr>
          <a:xfrm>
            <a:off x="3691476" y="3330487"/>
            <a:ext cx="1344820" cy="858098"/>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effectLst/>
                <a:latin typeface="+mn-lt"/>
                <a:ea typeface="+mn-ea"/>
                <a:cs typeface="+mn-cs"/>
              </a:rPr>
              <a:t>Do they meet National</a:t>
            </a:r>
            <a:r>
              <a:rPr lang="en-GB" b="1" baseline="0" dirty="0">
                <a:solidFill>
                  <a:sysClr val="windowText" lastClr="000000"/>
                </a:solidFill>
                <a:effectLst/>
                <a:latin typeface="+mn-lt"/>
                <a:ea typeface="+mn-ea"/>
                <a:cs typeface="+mn-cs"/>
              </a:rPr>
              <a:t> Genomic Testing Directory criteria for genetic testing?**</a:t>
            </a:r>
            <a:endParaRPr lang="en-GB" b="1" dirty="0">
              <a:ln>
                <a:noFill/>
              </a:ln>
              <a:solidFill>
                <a:sysClr val="windowText" lastClr="000000"/>
              </a:solidFill>
            </a:endParaRPr>
          </a:p>
        </p:txBody>
      </p:sp>
      <p:sp>
        <p:nvSpPr>
          <p:cNvPr id="48" name="Rectangle 47">
            <a:extLst>
              <a:ext uri="{FF2B5EF4-FFF2-40B4-BE49-F238E27FC236}">
                <a16:creationId xmlns:a16="http://schemas.microsoft.com/office/drawing/2014/main" id="{A8375D8C-B8EE-CF46-B2CF-602C0AA45E1D}"/>
              </a:ext>
            </a:extLst>
          </p:cNvPr>
          <p:cNvSpPr/>
          <p:nvPr/>
        </p:nvSpPr>
        <p:spPr>
          <a:xfrm>
            <a:off x="4141733" y="4364264"/>
            <a:ext cx="419824" cy="340354"/>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Yes</a:t>
            </a:r>
          </a:p>
        </p:txBody>
      </p:sp>
      <p:sp>
        <p:nvSpPr>
          <p:cNvPr id="49" name="Rectangle 48">
            <a:extLst>
              <a:ext uri="{FF2B5EF4-FFF2-40B4-BE49-F238E27FC236}">
                <a16:creationId xmlns:a16="http://schemas.microsoft.com/office/drawing/2014/main" id="{322FD247-ED39-2488-5875-83290A6F6489}"/>
              </a:ext>
            </a:extLst>
          </p:cNvPr>
          <p:cNvSpPr/>
          <p:nvPr/>
        </p:nvSpPr>
        <p:spPr>
          <a:xfrm>
            <a:off x="4148879" y="2736046"/>
            <a:ext cx="401118" cy="332746"/>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No</a:t>
            </a:r>
          </a:p>
        </p:txBody>
      </p:sp>
      <p:sp>
        <p:nvSpPr>
          <p:cNvPr id="50" name="Rectangle 49">
            <a:extLst>
              <a:ext uri="{FF2B5EF4-FFF2-40B4-BE49-F238E27FC236}">
                <a16:creationId xmlns:a16="http://schemas.microsoft.com/office/drawing/2014/main" id="{F4FF05C5-CDD8-11C8-1807-04A54EA8BBA3}"/>
              </a:ext>
            </a:extLst>
          </p:cNvPr>
          <p:cNvSpPr/>
          <p:nvPr/>
        </p:nvSpPr>
        <p:spPr>
          <a:xfrm>
            <a:off x="3713275" y="4909376"/>
            <a:ext cx="1276741" cy="487280"/>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If</a:t>
            </a:r>
            <a:r>
              <a:rPr lang="en-GB" b="1" baseline="0" dirty="0">
                <a:ln>
                  <a:noFill/>
                </a:ln>
                <a:solidFill>
                  <a:sysClr val="windowText" lastClr="000000"/>
                </a:solidFill>
              </a:rPr>
              <a:t> possible, s</a:t>
            </a:r>
            <a:r>
              <a:rPr lang="en-GB" b="1" dirty="0">
                <a:ln>
                  <a:noFill/>
                </a:ln>
                <a:solidFill>
                  <a:sysClr val="windowText" lastClr="000000"/>
                </a:solidFill>
              </a:rPr>
              <a:t>tore DNA (R346.1) in ICC clinic***</a:t>
            </a:r>
          </a:p>
        </p:txBody>
      </p:sp>
      <p:cxnSp>
        <p:nvCxnSpPr>
          <p:cNvPr id="51" name="Straight Arrow Connector 50">
            <a:extLst>
              <a:ext uri="{FF2B5EF4-FFF2-40B4-BE49-F238E27FC236}">
                <a16:creationId xmlns:a16="http://schemas.microsoft.com/office/drawing/2014/main" id="{BCE649DC-F349-050C-E6B4-EEFC8E87FEBF}"/>
              </a:ext>
            </a:extLst>
          </p:cNvPr>
          <p:cNvCxnSpPr>
            <a:cxnSpLocks/>
          </p:cNvCxnSpPr>
          <p:nvPr/>
        </p:nvCxnSpPr>
        <p:spPr>
          <a:xfrm>
            <a:off x="4349438" y="3068792"/>
            <a:ext cx="14448" cy="261695"/>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731C9DC8-B6F2-779A-67A2-1CE96974F822}"/>
              </a:ext>
            </a:extLst>
          </p:cNvPr>
          <p:cNvCxnSpPr>
            <a:cxnSpLocks/>
          </p:cNvCxnSpPr>
          <p:nvPr/>
        </p:nvCxnSpPr>
        <p:spPr>
          <a:xfrm flipH="1" flipV="1">
            <a:off x="1451201" y="5136145"/>
            <a:ext cx="2262074" cy="16871"/>
          </a:xfrm>
          <a:prstGeom prst="straightConnector1">
            <a:avLst/>
          </a:prstGeom>
          <a:ln w="12700">
            <a:solidFill>
              <a:schemeClr val="accent2">
                <a:lumMod val="40000"/>
                <a:lumOff val="6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ACAE4792-7DFE-17E2-4638-21194CAEA67E}"/>
              </a:ext>
            </a:extLst>
          </p:cNvPr>
          <p:cNvSpPr/>
          <p:nvPr/>
        </p:nvSpPr>
        <p:spPr>
          <a:xfrm>
            <a:off x="5421109" y="2311400"/>
            <a:ext cx="1264114" cy="1207889"/>
          </a:xfrm>
          <a:prstGeom prst="rect">
            <a:avLst/>
          </a:prstGeom>
          <a:solidFill>
            <a:schemeClr val="accent5">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800" b="0" i="1" dirty="0">
                <a:solidFill>
                  <a:sysClr val="windowText" lastClr="000000"/>
                </a:solidFill>
              </a:rPr>
              <a:t>** For national testing criteria use the document </a:t>
            </a:r>
            <a:r>
              <a:rPr lang="en-GB" sz="800" b="0" i="0" baseline="0" dirty="0">
                <a:solidFill>
                  <a:sysClr val="windowText" lastClr="000000"/>
                </a:solidFill>
                <a:effectLst/>
                <a:latin typeface="+mn-lt"/>
                <a:ea typeface="+mn-ea"/>
                <a:cs typeface="+mn-cs"/>
              </a:rPr>
              <a:t>'Rare and Inherited Disease Eligibility Criteria</a:t>
            </a:r>
            <a:r>
              <a:rPr lang="en-GB" sz="800" b="0" i="1" baseline="0" dirty="0">
                <a:solidFill>
                  <a:sysClr val="windowText" lastClr="000000"/>
                </a:solidFill>
                <a:effectLst/>
                <a:latin typeface="+mn-lt"/>
                <a:ea typeface="+mn-ea"/>
                <a:cs typeface="+mn-cs"/>
              </a:rPr>
              <a:t>', available at: </a:t>
            </a:r>
          </a:p>
          <a:p>
            <a:pPr algn="l"/>
            <a:endParaRPr lang="en-GB" sz="800" b="0" i="1" baseline="0" dirty="0">
              <a:solidFill>
                <a:sysClr val="windowText" lastClr="000000"/>
              </a:solidFill>
              <a:effectLst/>
              <a:latin typeface="+mn-lt"/>
              <a:ea typeface="+mn-ea"/>
              <a:cs typeface="+mn-cs"/>
            </a:endParaRPr>
          </a:p>
          <a:p>
            <a:pPr algn="l"/>
            <a:r>
              <a:rPr lang="en-GB" sz="800" b="0" i="0" baseline="0" dirty="0">
                <a:solidFill>
                  <a:sysClr val="windowText" lastClr="000000"/>
                </a:solidFill>
                <a:effectLst/>
                <a:latin typeface="+mn-lt"/>
                <a:ea typeface="+mn-ea"/>
                <a:cs typeface="+mn-cs"/>
              </a:rPr>
              <a:t>https://www.england.nhs.uk/publication/national-genomic-test-directories</a:t>
            </a:r>
            <a:r>
              <a:rPr lang="en-GB" sz="800" b="0" i="0" dirty="0">
                <a:solidFill>
                  <a:sysClr val="windowText" lastClr="000000"/>
                </a:solidFill>
              </a:rPr>
              <a:t> </a:t>
            </a:r>
          </a:p>
        </p:txBody>
      </p:sp>
      <p:cxnSp>
        <p:nvCxnSpPr>
          <p:cNvPr id="54" name="Connector: Elbow 53">
            <a:extLst>
              <a:ext uri="{FF2B5EF4-FFF2-40B4-BE49-F238E27FC236}">
                <a16:creationId xmlns:a16="http://schemas.microsoft.com/office/drawing/2014/main" id="{07F45A88-991E-EC43-4149-153FE1B46C1B}"/>
              </a:ext>
            </a:extLst>
          </p:cNvPr>
          <p:cNvCxnSpPr>
            <a:cxnSpLocks/>
          </p:cNvCxnSpPr>
          <p:nvPr/>
        </p:nvCxnSpPr>
        <p:spPr>
          <a:xfrm flipV="1">
            <a:off x="5036296" y="2915345"/>
            <a:ext cx="384813" cy="844191"/>
          </a:xfrm>
          <a:prstGeom prst="bentConnector3">
            <a:avLst>
              <a:gd name="adj1" fmla="val 50000"/>
            </a:avLst>
          </a:prstGeom>
          <a:ln w="12700">
            <a:solidFill>
              <a:schemeClr val="accent1">
                <a:lumMod val="40000"/>
                <a:lumOff val="60000"/>
              </a:schemeClr>
            </a:solidFill>
            <a:prstDash val="dash"/>
            <a:tailEnd type="triangle"/>
          </a:ln>
        </p:spPr>
        <p:style>
          <a:lnRef idx="1">
            <a:schemeClr val="dk1"/>
          </a:lnRef>
          <a:fillRef idx="0">
            <a:schemeClr val="dk1"/>
          </a:fillRef>
          <a:effectRef idx="0">
            <a:schemeClr val="dk1"/>
          </a:effectRef>
          <a:fontRef idx="minor">
            <a:schemeClr val="tx1"/>
          </a:fontRef>
        </p:style>
      </p:cxnSp>
      <p:sp>
        <p:nvSpPr>
          <p:cNvPr id="55" name="Rectangle 54">
            <a:extLst>
              <a:ext uri="{FF2B5EF4-FFF2-40B4-BE49-F238E27FC236}">
                <a16:creationId xmlns:a16="http://schemas.microsoft.com/office/drawing/2014/main" id="{A96B0CA0-C883-0576-D849-1972DA50090A}"/>
              </a:ext>
            </a:extLst>
          </p:cNvPr>
          <p:cNvSpPr/>
          <p:nvPr/>
        </p:nvSpPr>
        <p:spPr>
          <a:xfrm>
            <a:off x="5862547" y="3630609"/>
            <a:ext cx="476463" cy="25785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No</a:t>
            </a:r>
          </a:p>
        </p:txBody>
      </p:sp>
      <p:sp>
        <p:nvSpPr>
          <p:cNvPr id="56" name="Rectangle 55">
            <a:extLst>
              <a:ext uri="{FF2B5EF4-FFF2-40B4-BE49-F238E27FC236}">
                <a16:creationId xmlns:a16="http://schemas.microsoft.com/office/drawing/2014/main" id="{9F33418D-3BC1-3556-C31F-1CEC040A22B9}"/>
              </a:ext>
            </a:extLst>
          </p:cNvPr>
          <p:cNvSpPr/>
          <p:nvPr/>
        </p:nvSpPr>
        <p:spPr>
          <a:xfrm>
            <a:off x="5370678" y="4093481"/>
            <a:ext cx="1460202" cy="920276"/>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Don't test. Consider discussion in Genetics/ICC MDT if high clinical suspicion of genetic variant</a:t>
            </a:r>
          </a:p>
        </p:txBody>
      </p:sp>
      <p:cxnSp>
        <p:nvCxnSpPr>
          <p:cNvPr id="57" name="Straight Arrow Connector 56">
            <a:extLst>
              <a:ext uri="{FF2B5EF4-FFF2-40B4-BE49-F238E27FC236}">
                <a16:creationId xmlns:a16="http://schemas.microsoft.com/office/drawing/2014/main" id="{B28FB95F-06A0-DB4F-8A9B-E61552ED323C}"/>
              </a:ext>
            </a:extLst>
          </p:cNvPr>
          <p:cNvCxnSpPr>
            <a:cxnSpLocks/>
          </p:cNvCxnSpPr>
          <p:nvPr/>
        </p:nvCxnSpPr>
        <p:spPr>
          <a:xfrm>
            <a:off x="6100779" y="3888462"/>
            <a:ext cx="0" cy="205019"/>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E251249A-4AF2-CB40-5087-1C30361BA28C}"/>
              </a:ext>
            </a:extLst>
          </p:cNvPr>
          <p:cNvCxnSpPr>
            <a:cxnSpLocks/>
          </p:cNvCxnSpPr>
          <p:nvPr/>
        </p:nvCxnSpPr>
        <p:spPr>
          <a:xfrm>
            <a:off x="5036296" y="3759536"/>
            <a:ext cx="826251" cy="0"/>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159BAC87-DAAA-CA2D-E78D-AC9C93A2773E}"/>
              </a:ext>
            </a:extLst>
          </p:cNvPr>
          <p:cNvSpPr/>
          <p:nvPr/>
        </p:nvSpPr>
        <p:spPr>
          <a:xfrm>
            <a:off x="5516803" y="5227777"/>
            <a:ext cx="1179822" cy="511759"/>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Genetic testing recommended by MDT</a:t>
            </a:r>
          </a:p>
        </p:txBody>
      </p:sp>
      <p:cxnSp>
        <p:nvCxnSpPr>
          <p:cNvPr id="60" name="Connector: Elbow 59">
            <a:extLst>
              <a:ext uri="{FF2B5EF4-FFF2-40B4-BE49-F238E27FC236}">
                <a16:creationId xmlns:a16="http://schemas.microsoft.com/office/drawing/2014/main" id="{6C39F5D1-4E80-95BD-0027-4BC3EE77E869}"/>
              </a:ext>
            </a:extLst>
          </p:cNvPr>
          <p:cNvCxnSpPr>
            <a:cxnSpLocks/>
          </p:cNvCxnSpPr>
          <p:nvPr/>
        </p:nvCxnSpPr>
        <p:spPr>
          <a:xfrm rot="16200000" flipH="1">
            <a:off x="5996736" y="5117799"/>
            <a:ext cx="214020" cy="593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61" name="Rectangle 60">
            <a:extLst>
              <a:ext uri="{FF2B5EF4-FFF2-40B4-BE49-F238E27FC236}">
                <a16:creationId xmlns:a16="http://schemas.microsoft.com/office/drawing/2014/main" id="{10A2EB48-0431-7587-A3D1-22370F4CB9E1}"/>
              </a:ext>
            </a:extLst>
          </p:cNvPr>
          <p:cNvSpPr/>
          <p:nvPr/>
        </p:nvSpPr>
        <p:spPr>
          <a:xfrm>
            <a:off x="1840510" y="5596982"/>
            <a:ext cx="1511754" cy="1023811"/>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ln>
                  <a:noFill/>
                </a:ln>
                <a:solidFill>
                  <a:sysClr val="windowText" lastClr="000000"/>
                </a:solidFill>
              </a:rPr>
              <a:t>Arrange Spoke</a:t>
            </a:r>
            <a:r>
              <a:rPr lang="en-GB" b="1" baseline="0" dirty="0">
                <a:ln>
                  <a:noFill/>
                </a:ln>
                <a:solidFill>
                  <a:sysClr val="windowText" lastClr="000000"/>
                </a:solidFill>
              </a:rPr>
              <a:t> </a:t>
            </a:r>
            <a:r>
              <a:rPr lang="en-GB" b="1" dirty="0">
                <a:ln>
                  <a:noFill/>
                </a:ln>
                <a:solidFill>
                  <a:sysClr val="windowText" lastClr="000000"/>
                </a:solidFill>
              </a:rPr>
              <a:t>diagnostic</a:t>
            </a:r>
            <a:r>
              <a:rPr lang="en-GB" b="1" baseline="0" dirty="0">
                <a:ln>
                  <a:noFill/>
                </a:ln>
                <a:solidFill>
                  <a:sysClr val="windowText" lastClr="000000"/>
                </a:solidFill>
              </a:rPr>
              <a:t> gene panel testing (R131, R132, R133 etc)****</a:t>
            </a:r>
            <a:endParaRPr lang="en-GB" b="1" dirty="0">
              <a:ln>
                <a:noFill/>
              </a:ln>
              <a:solidFill>
                <a:sysClr val="windowText" lastClr="000000"/>
              </a:solidFill>
            </a:endParaRPr>
          </a:p>
        </p:txBody>
      </p:sp>
      <p:cxnSp>
        <p:nvCxnSpPr>
          <p:cNvPr id="63" name="Connector: Elbow 62">
            <a:extLst>
              <a:ext uri="{FF2B5EF4-FFF2-40B4-BE49-F238E27FC236}">
                <a16:creationId xmlns:a16="http://schemas.microsoft.com/office/drawing/2014/main" id="{373D2ED8-19CF-E628-3EC0-B7F6A9BB2C2F}"/>
              </a:ext>
            </a:extLst>
          </p:cNvPr>
          <p:cNvCxnSpPr>
            <a:cxnSpLocks/>
          </p:cNvCxnSpPr>
          <p:nvPr/>
        </p:nvCxnSpPr>
        <p:spPr>
          <a:xfrm rot="5400000">
            <a:off x="3495839" y="5253081"/>
            <a:ext cx="712232" cy="999382"/>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71" name="Connector: Elbow 70">
            <a:extLst>
              <a:ext uri="{FF2B5EF4-FFF2-40B4-BE49-F238E27FC236}">
                <a16:creationId xmlns:a16="http://schemas.microsoft.com/office/drawing/2014/main" id="{62099E3B-98FE-A1A0-8108-6C9C8AF2EA2E}"/>
              </a:ext>
            </a:extLst>
          </p:cNvPr>
          <p:cNvCxnSpPr>
            <a:cxnSpLocks/>
          </p:cNvCxnSpPr>
          <p:nvPr/>
        </p:nvCxnSpPr>
        <p:spPr>
          <a:xfrm rot="5400000">
            <a:off x="4463748" y="4645594"/>
            <a:ext cx="549025" cy="2736908"/>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74" name="Rectangle 73">
            <a:extLst>
              <a:ext uri="{FF2B5EF4-FFF2-40B4-BE49-F238E27FC236}">
                <a16:creationId xmlns:a16="http://schemas.microsoft.com/office/drawing/2014/main" id="{00000000-0008-0000-0000-0000C6000000}"/>
              </a:ext>
            </a:extLst>
          </p:cNvPr>
          <p:cNvSpPr/>
          <p:nvPr/>
        </p:nvSpPr>
        <p:spPr>
          <a:xfrm>
            <a:off x="85652" y="5637913"/>
            <a:ext cx="807770" cy="941950"/>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800" b="0" i="1" baseline="0" dirty="0">
                <a:solidFill>
                  <a:sysClr val="windowText" lastClr="000000"/>
                </a:solidFill>
                <a:effectLst/>
              </a:rPr>
              <a:t>****If there is uncertainty over which panel to test, discuss at Genetics MDT</a:t>
            </a:r>
          </a:p>
        </p:txBody>
      </p:sp>
      <p:cxnSp>
        <p:nvCxnSpPr>
          <p:cNvPr id="75" name="Straight Arrow Connector 74">
            <a:extLst>
              <a:ext uri="{FF2B5EF4-FFF2-40B4-BE49-F238E27FC236}">
                <a16:creationId xmlns:a16="http://schemas.microsoft.com/office/drawing/2014/main" id="{00000000-0008-0000-0000-000094000000}"/>
              </a:ext>
            </a:extLst>
          </p:cNvPr>
          <p:cNvCxnSpPr>
            <a:cxnSpLocks/>
          </p:cNvCxnSpPr>
          <p:nvPr/>
        </p:nvCxnSpPr>
        <p:spPr>
          <a:xfrm flipH="1">
            <a:off x="958737" y="6145173"/>
            <a:ext cx="1244631" cy="14515"/>
          </a:xfrm>
          <a:prstGeom prst="straightConnector1">
            <a:avLst/>
          </a:prstGeom>
          <a:ln w="12700">
            <a:solidFill>
              <a:schemeClr val="accent2">
                <a:lumMod val="40000"/>
                <a:lumOff val="6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00000000-0008-0000-0000-0000E8000000}"/>
              </a:ext>
            </a:extLst>
          </p:cNvPr>
          <p:cNvCxnSpPr>
            <a:cxnSpLocks/>
          </p:cNvCxnSpPr>
          <p:nvPr/>
        </p:nvCxnSpPr>
        <p:spPr>
          <a:xfrm>
            <a:off x="2596387" y="6620793"/>
            <a:ext cx="0" cy="237207"/>
          </a:xfrm>
          <a:prstGeom prst="straightConnector1">
            <a:avLst/>
          </a:prstGeom>
          <a:ln>
            <a:solidFill>
              <a:sysClr val="windowText" lastClr="0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0E850924-F58F-EE80-28C9-504EC787794B}"/>
              </a:ext>
            </a:extLst>
          </p:cNvPr>
          <p:cNvSpPr txBox="1"/>
          <p:nvPr/>
        </p:nvSpPr>
        <p:spPr>
          <a:xfrm>
            <a:off x="3676208" y="4744124"/>
            <a:ext cx="1351689" cy="152321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cxnSp>
        <p:nvCxnSpPr>
          <p:cNvPr id="66" name="Connector: Elbow 65">
            <a:extLst>
              <a:ext uri="{FF2B5EF4-FFF2-40B4-BE49-F238E27FC236}">
                <a16:creationId xmlns:a16="http://schemas.microsoft.com/office/drawing/2014/main" id="{EEC83D87-3481-108C-C351-D26B256C3B4C}"/>
              </a:ext>
            </a:extLst>
          </p:cNvPr>
          <p:cNvCxnSpPr/>
          <p:nvPr/>
        </p:nvCxnSpPr>
        <p:spPr>
          <a:xfrm flipH="1">
            <a:off x="3604756" y="4703185"/>
            <a:ext cx="1518974" cy="516003"/>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50AE5315-3839-C342-0C94-FE084D8D045D}"/>
              </a:ext>
            </a:extLst>
          </p:cNvPr>
          <p:cNvSpPr txBox="1"/>
          <p:nvPr/>
        </p:nvSpPr>
        <p:spPr>
          <a:xfrm>
            <a:off x="4561579" y="4555438"/>
            <a:ext cx="669518" cy="362073"/>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9" name="TextBox 68">
            <a:extLst>
              <a:ext uri="{FF2B5EF4-FFF2-40B4-BE49-F238E27FC236}">
                <a16:creationId xmlns:a16="http://schemas.microsoft.com/office/drawing/2014/main" id="{33B987DA-8A02-B46D-3E4B-B417C97B0E3B}"/>
              </a:ext>
            </a:extLst>
          </p:cNvPr>
          <p:cNvSpPr txBox="1"/>
          <p:nvPr/>
        </p:nvSpPr>
        <p:spPr>
          <a:xfrm>
            <a:off x="3371407" y="5832694"/>
            <a:ext cx="669518" cy="362073"/>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cxnSp>
        <p:nvCxnSpPr>
          <p:cNvPr id="72" name="Straight Arrow Connector 71">
            <a:extLst>
              <a:ext uri="{FF2B5EF4-FFF2-40B4-BE49-F238E27FC236}">
                <a16:creationId xmlns:a16="http://schemas.microsoft.com/office/drawing/2014/main" id="{A8E2E893-DA39-5071-2EEE-DD66216CC74E}"/>
              </a:ext>
            </a:extLst>
          </p:cNvPr>
          <p:cNvCxnSpPr>
            <a:cxnSpLocks/>
          </p:cNvCxnSpPr>
          <p:nvPr/>
        </p:nvCxnSpPr>
        <p:spPr>
          <a:xfrm flipH="1">
            <a:off x="2658447" y="5420416"/>
            <a:ext cx="2" cy="168116"/>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165190C7-E4F0-BE38-1E2B-9FEBEE3CDA76}"/>
              </a:ext>
            </a:extLst>
          </p:cNvPr>
          <p:cNvSpPr txBox="1"/>
          <p:nvPr/>
        </p:nvSpPr>
        <p:spPr>
          <a:xfrm>
            <a:off x="9148092" y="4185323"/>
            <a:ext cx="669518" cy="362073"/>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cxnSp>
        <p:nvCxnSpPr>
          <p:cNvPr id="82" name="Straight Arrow Connector 81">
            <a:extLst>
              <a:ext uri="{FF2B5EF4-FFF2-40B4-BE49-F238E27FC236}">
                <a16:creationId xmlns:a16="http://schemas.microsoft.com/office/drawing/2014/main" id="{6548B5DA-8226-972C-F8B0-7A1AAFDCC84B}"/>
              </a:ext>
            </a:extLst>
          </p:cNvPr>
          <p:cNvCxnSpPr/>
          <p:nvPr/>
        </p:nvCxnSpPr>
        <p:spPr>
          <a:xfrm>
            <a:off x="9150513" y="2963333"/>
            <a:ext cx="6512" cy="494974"/>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902E59CC-CA12-D008-4140-D38A70ECBA1B}"/>
              </a:ext>
            </a:extLst>
          </p:cNvPr>
          <p:cNvCxnSpPr/>
          <p:nvPr/>
        </p:nvCxnSpPr>
        <p:spPr>
          <a:xfrm>
            <a:off x="8668564" y="3458866"/>
            <a:ext cx="1029025" cy="1302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D44F5646-5892-EB92-D131-B649098CDB9E}"/>
              </a:ext>
            </a:extLst>
          </p:cNvPr>
          <p:cNvCxnSpPr/>
          <p:nvPr/>
        </p:nvCxnSpPr>
        <p:spPr>
          <a:xfrm>
            <a:off x="10153487" y="3693513"/>
            <a:ext cx="94900" cy="2734267"/>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8EA14834-F0A8-A6CC-C3F8-1FD269CD2EE8}"/>
              </a:ext>
            </a:extLst>
          </p:cNvPr>
          <p:cNvCxnSpPr/>
          <p:nvPr/>
        </p:nvCxnSpPr>
        <p:spPr>
          <a:xfrm flipH="1">
            <a:off x="3376618" y="6396520"/>
            <a:ext cx="6886283" cy="26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3443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C5303-A6F2-2884-D247-ECA06F7532FB}"/>
            </a:ext>
          </a:extLst>
        </p:cNvPr>
        <p:cNvGrpSpPr/>
        <p:nvPr/>
      </p:nvGrpSpPr>
      <p:grpSpPr>
        <a:xfrm>
          <a:off x="0" y="0"/>
          <a:ext cx="0" cy="0"/>
          <a:chOff x="0" y="0"/>
          <a:chExt cx="0" cy="0"/>
        </a:xfrm>
      </p:grpSpPr>
      <p:sp>
        <p:nvSpPr>
          <p:cNvPr id="67" name="Rectangle 66">
            <a:extLst>
              <a:ext uri="{FF2B5EF4-FFF2-40B4-BE49-F238E27FC236}">
                <a16:creationId xmlns:a16="http://schemas.microsoft.com/office/drawing/2014/main" id="{FC2CB276-AB21-8A5D-9140-A005E14E45FE}"/>
              </a:ext>
            </a:extLst>
          </p:cNvPr>
          <p:cNvSpPr/>
          <p:nvPr/>
        </p:nvSpPr>
        <p:spPr>
          <a:xfrm>
            <a:off x="9649624" y="-592277"/>
            <a:ext cx="3657230" cy="35590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3A92F833-2418-C22E-2381-28DB8208FAA9}"/>
              </a:ext>
              <a:ext uri="{147F2762-F138-4A5C-976F-8EAC2B608ADB}">
                <a16:predDERef xmlns:a16="http://schemas.microsoft.com/office/drawing/2014/main" pred="{00000000-0008-0000-0000-000079000000}"/>
              </a:ext>
            </a:extLst>
          </p:cNvPr>
          <p:cNvSpPr/>
          <p:nvPr/>
        </p:nvSpPr>
        <p:spPr>
          <a:xfrm>
            <a:off x="165484" y="117341"/>
            <a:ext cx="11861031" cy="310676"/>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1400" b="1" dirty="0">
                <a:ln>
                  <a:noFill/>
                </a:ln>
                <a:solidFill>
                  <a:sysClr val="windowText" lastClr="000000"/>
                </a:solidFill>
              </a:rPr>
              <a:t>Standard Operating Procedure for Diagnostic Testing in Cardiomyopathies in South East GMSA Spoke ICC Services</a:t>
            </a:r>
          </a:p>
        </p:txBody>
      </p:sp>
      <p:sp>
        <p:nvSpPr>
          <p:cNvPr id="3" name="Rectangle 2">
            <a:extLst>
              <a:ext uri="{FF2B5EF4-FFF2-40B4-BE49-F238E27FC236}">
                <a16:creationId xmlns:a16="http://schemas.microsoft.com/office/drawing/2014/main" id="{7136D8EE-84F6-5038-150D-6993D625985A}"/>
              </a:ext>
              <a:ext uri="{147F2762-F138-4A5C-976F-8EAC2B608ADB}">
                <a16:predDERef xmlns:a16="http://schemas.microsoft.com/office/drawing/2014/main" pred="{00000000-0008-0000-0000-000079000000}"/>
              </a:ext>
            </a:extLst>
          </p:cNvPr>
          <p:cNvSpPr/>
          <p:nvPr/>
        </p:nvSpPr>
        <p:spPr>
          <a:xfrm>
            <a:off x="165484" y="438354"/>
            <a:ext cx="11861031" cy="2247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solidFill>
                  <a:sysClr val="windowText" lastClr="000000"/>
                </a:solidFill>
              </a:rPr>
              <a:t>How</a:t>
            </a:r>
            <a:r>
              <a:rPr lang="en-GB" b="1" baseline="0" dirty="0">
                <a:ln>
                  <a:noFill/>
                </a:ln>
                <a:solidFill>
                  <a:sysClr val="windowText" lastClr="000000"/>
                </a:solidFill>
              </a:rPr>
              <a:t> to test</a:t>
            </a:r>
            <a:endParaRPr lang="en-GB" b="1" dirty="0">
              <a:ln>
                <a:noFill/>
              </a:ln>
              <a:solidFill>
                <a:sysClr val="windowText" lastClr="000000"/>
              </a:solidFill>
            </a:endParaRPr>
          </a:p>
        </p:txBody>
      </p:sp>
      <p:sp>
        <p:nvSpPr>
          <p:cNvPr id="9" name="Rectangle 8">
            <a:extLst>
              <a:ext uri="{FF2B5EF4-FFF2-40B4-BE49-F238E27FC236}">
                <a16:creationId xmlns:a16="http://schemas.microsoft.com/office/drawing/2014/main" id="{9028A0DF-6C80-7D52-6554-80CAD121E457}"/>
              </a:ext>
            </a:extLst>
          </p:cNvPr>
          <p:cNvSpPr/>
          <p:nvPr/>
        </p:nvSpPr>
        <p:spPr>
          <a:xfrm>
            <a:off x="10398868" y="847155"/>
            <a:ext cx="1361502" cy="1788988"/>
          </a:xfrm>
          <a:prstGeom prst="rect">
            <a:avLst/>
          </a:prstGeom>
          <a:no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b="1"/>
          </a:p>
        </p:txBody>
      </p:sp>
      <p:sp>
        <p:nvSpPr>
          <p:cNvPr id="10" name="Rectangle 9">
            <a:extLst>
              <a:ext uri="{FF2B5EF4-FFF2-40B4-BE49-F238E27FC236}">
                <a16:creationId xmlns:a16="http://schemas.microsoft.com/office/drawing/2014/main" id="{BA226B3C-FC72-9020-7E54-CD35C9EEEE96}"/>
              </a:ext>
            </a:extLst>
          </p:cNvPr>
          <p:cNvSpPr/>
          <p:nvPr/>
        </p:nvSpPr>
        <p:spPr>
          <a:xfrm>
            <a:off x="10722895" y="864600"/>
            <a:ext cx="748675" cy="157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1600" b="1">
                <a:solidFill>
                  <a:sysClr val="windowText" lastClr="000000"/>
                </a:solidFill>
              </a:rPr>
              <a:t>Key</a:t>
            </a:r>
          </a:p>
        </p:txBody>
      </p:sp>
      <p:sp>
        <p:nvSpPr>
          <p:cNvPr id="11" name="Rectangle 10">
            <a:extLst>
              <a:ext uri="{FF2B5EF4-FFF2-40B4-BE49-F238E27FC236}">
                <a16:creationId xmlns:a16="http://schemas.microsoft.com/office/drawing/2014/main" id="{F2D96239-A551-DB1B-C161-51C73BD4CA8B}"/>
              </a:ext>
            </a:extLst>
          </p:cNvPr>
          <p:cNvSpPr/>
          <p:nvPr/>
        </p:nvSpPr>
        <p:spPr>
          <a:xfrm>
            <a:off x="10591210" y="2204180"/>
            <a:ext cx="1019719" cy="303290"/>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Notes &amp; Guidance</a:t>
            </a:r>
          </a:p>
        </p:txBody>
      </p:sp>
      <p:sp>
        <p:nvSpPr>
          <p:cNvPr id="12" name="Rectangle 11">
            <a:extLst>
              <a:ext uri="{FF2B5EF4-FFF2-40B4-BE49-F238E27FC236}">
                <a16:creationId xmlns:a16="http://schemas.microsoft.com/office/drawing/2014/main" id="{1CD72FB7-7ACF-94B8-98B2-2ED437052210}"/>
              </a:ext>
            </a:extLst>
          </p:cNvPr>
          <p:cNvSpPr/>
          <p:nvPr/>
        </p:nvSpPr>
        <p:spPr>
          <a:xfrm>
            <a:off x="10573883" y="1355117"/>
            <a:ext cx="1037046" cy="18715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Pathway step</a:t>
            </a:r>
          </a:p>
        </p:txBody>
      </p:sp>
      <p:sp>
        <p:nvSpPr>
          <p:cNvPr id="13" name="Rectangle 12">
            <a:extLst>
              <a:ext uri="{FF2B5EF4-FFF2-40B4-BE49-F238E27FC236}">
                <a16:creationId xmlns:a16="http://schemas.microsoft.com/office/drawing/2014/main" id="{CCD84A85-D74F-77DB-006E-BB94B4A14646}"/>
              </a:ext>
            </a:extLst>
          </p:cNvPr>
          <p:cNvSpPr/>
          <p:nvPr/>
        </p:nvSpPr>
        <p:spPr>
          <a:xfrm>
            <a:off x="10569547" y="1897870"/>
            <a:ext cx="1030717" cy="183158"/>
          </a:xfrm>
          <a:prstGeom prst="rect">
            <a:avLst/>
          </a:prstGeom>
          <a:solidFill>
            <a:schemeClr val="accent1">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a:solidFill>
                  <a:sysClr val="windowText" lastClr="000000"/>
                </a:solidFill>
              </a:rPr>
              <a:t>Resource</a:t>
            </a:r>
          </a:p>
        </p:txBody>
      </p:sp>
      <p:sp>
        <p:nvSpPr>
          <p:cNvPr id="14" name="Rectangle 13">
            <a:extLst>
              <a:ext uri="{FF2B5EF4-FFF2-40B4-BE49-F238E27FC236}">
                <a16:creationId xmlns:a16="http://schemas.microsoft.com/office/drawing/2014/main" id="{495F4D06-D2E5-A76E-A6E5-12AB63969BE8}"/>
              </a:ext>
            </a:extLst>
          </p:cNvPr>
          <p:cNvSpPr/>
          <p:nvPr/>
        </p:nvSpPr>
        <p:spPr>
          <a:xfrm>
            <a:off x="10573883" y="1625117"/>
            <a:ext cx="1026381" cy="19023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Action</a:t>
            </a:r>
          </a:p>
        </p:txBody>
      </p:sp>
      <p:sp>
        <p:nvSpPr>
          <p:cNvPr id="15" name="Rectangle 14">
            <a:extLst>
              <a:ext uri="{FF2B5EF4-FFF2-40B4-BE49-F238E27FC236}">
                <a16:creationId xmlns:a16="http://schemas.microsoft.com/office/drawing/2014/main" id="{88DEBB18-B62F-5EAA-5E4C-674879913B6F}"/>
              </a:ext>
            </a:extLst>
          </p:cNvPr>
          <p:cNvSpPr/>
          <p:nvPr/>
        </p:nvSpPr>
        <p:spPr>
          <a:xfrm>
            <a:off x="10583534" y="1079021"/>
            <a:ext cx="1027395" cy="196269"/>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Genetic Test</a:t>
            </a:r>
          </a:p>
        </p:txBody>
      </p:sp>
      <p:cxnSp>
        <p:nvCxnSpPr>
          <p:cNvPr id="86" name="Straight Arrow Connector 85">
            <a:extLst>
              <a:ext uri="{FF2B5EF4-FFF2-40B4-BE49-F238E27FC236}">
                <a16:creationId xmlns:a16="http://schemas.microsoft.com/office/drawing/2014/main" id="{FC1A0D99-B6EF-F37F-7CA0-88AB92D85F66}"/>
              </a:ext>
            </a:extLst>
          </p:cNvPr>
          <p:cNvCxnSpPr>
            <a:cxnSpLocks/>
          </p:cNvCxnSpPr>
          <p:nvPr/>
        </p:nvCxnSpPr>
        <p:spPr>
          <a:xfrm>
            <a:off x="1852076" y="-1263"/>
            <a:ext cx="0" cy="865863"/>
          </a:xfrm>
          <a:prstGeom prst="straightConnector1">
            <a:avLst/>
          </a:prstGeom>
          <a:ln>
            <a:solidFill>
              <a:sysClr val="windowText" lastClr="0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00000000-0008-0000-0000-00004D000000}"/>
              </a:ext>
            </a:extLst>
          </p:cNvPr>
          <p:cNvSpPr/>
          <p:nvPr/>
        </p:nvSpPr>
        <p:spPr>
          <a:xfrm>
            <a:off x="899054" y="877504"/>
            <a:ext cx="2091795" cy="553663"/>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Appointment with designated</a:t>
            </a:r>
            <a:r>
              <a:rPr lang="en-GB" b="1" baseline="0" dirty="0">
                <a:solidFill>
                  <a:sysClr val="windowText" lastClr="000000"/>
                </a:solidFill>
              </a:rPr>
              <a:t> HCP with training in counselling for diagnostic genetic testing</a:t>
            </a:r>
            <a:endParaRPr lang="en-GB" b="1" dirty="0">
              <a:solidFill>
                <a:sysClr val="windowText" lastClr="000000"/>
              </a:solidFill>
            </a:endParaRPr>
          </a:p>
        </p:txBody>
      </p:sp>
      <p:cxnSp>
        <p:nvCxnSpPr>
          <p:cNvPr id="65" name="Straight Arrow Connector 64">
            <a:extLst>
              <a:ext uri="{FF2B5EF4-FFF2-40B4-BE49-F238E27FC236}">
                <a16:creationId xmlns:a16="http://schemas.microsoft.com/office/drawing/2014/main" id="{00000000-0008-0000-0000-0000AC000000}"/>
              </a:ext>
            </a:extLst>
          </p:cNvPr>
          <p:cNvCxnSpPr>
            <a:cxnSpLocks/>
            <a:stCxn id="64" idx="2"/>
            <a:endCxn id="66" idx="0"/>
          </p:cNvCxnSpPr>
          <p:nvPr/>
        </p:nvCxnSpPr>
        <p:spPr>
          <a:xfrm flipH="1">
            <a:off x="1944951" y="1431167"/>
            <a:ext cx="1" cy="279545"/>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00000000-0008-0000-0000-0000F1000000}"/>
              </a:ext>
            </a:extLst>
          </p:cNvPr>
          <p:cNvSpPr/>
          <p:nvPr/>
        </p:nvSpPr>
        <p:spPr>
          <a:xfrm>
            <a:off x="1050924" y="1710712"/>
            <a:ext cx="1788054" cy="451502"/>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Step 1: obtain consent from the patient</a:t>
            </a:r>
          </a:p>
        </p:txBody>
      </p:sp>
      <p:sp>
        <p:nvSpPr>
          <p:cNvPr id="68" name="Rectangle 67">
            <a:extLst>
              <a:ext uri="{FF2B5EF4-FFF2-40B4-BE49-F238E27FC236}">
                <a16:creationId xmlns:a16="http://schemas.microsoft.com/office/drawing/2014/main" id="{00000000-0008-0000-0000-0000F4000000}"/>
              </a:ext>
            </a:extLst>
          </p:cNvPr>
          <p:cNvSpPr/>
          <p:nvPr/>
        </p:nvSpPr>
        <p:spPr>
          <a:xfrm>
            <a:off x="1165224" y="2770378"/>
            <a:ext cx="1559454" cy="62506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Step 2: complete written request form</a:t>
            </a:r>
          </a:p>
        </p:txBody>
      </p:sp>
      <p:cxnSp>
        <p:nvCxnSpPr>
          <p:cNvPr id="69" name="Straight Arrow Connector 68">
            <a:extLst>
              <a:ext uri="{FF2B5EF4-FFF2-40B4-BE49-F238E27FC236}">
                <a16:creationId xmlns:a16="http://schemas.microsoft.com/office/drawing/2014/main" id="{00000000-0008-0000-0000-00008A000000}"/>
              </a:ext>
            </a:extLst>
          </p:cNvPr>
          <p:cNvCxnSpPr>
            <a:cxnSpLocks/>
            <a:stCxn id="66" idx="2"/>
            <a:endCxn id="68" idx="0"/>
          </p:cNvCxnSpPr>
          <p:nvPr/>
        </p:nvCxnSpPr>
        <p:spPr>
          <a:xfrm>
            <a:off x="1944951" y="2162214"/>
            <a:ext cx="0" cy="608164"/>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00000000-0008-0000-0000-0000A2000000}"/>
              </a:ext>
            </a:extLst>
          </p:cNvPr>
          <p:cNvSpPr/>
          <p:nvPr/>
        </p:nvSpPr>
        <p:spPr>
          <a:xfrm>
            <a:off x="4867189" y="1623929"/>
            <a:ext cx="3657230" cy="625069"/>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800" baseline="0" dirty="0">
                <a:solidFill>
                  <a:sysClr val="windowText" lastClr="000000"/>
                </a:solidFill>
                <a:effectLst/>
              </a:rPr>
              <a:t>- Use </a:t>
            </a:r>
            <a:r>
              <a:rPr lang="en-GB" sz="800" i="1" baseline="0" dirty="0">
                <a:solidFill>
                  <a:sysClr val="windowText" lastClr="000000"/>
                </a:solidFill>
                <a:effectLst/>
              </a:rPr>
              <a:t>'Record of Discussions</a:t>
            </a:r>
            <a:r>
              <a:rPr lang="en-GB" sz="800" baseline="0" dirty="0">
                <a:solidFill>
                  <a:sysClr val="windowText" lastClr="000000"/>
                </a:solidFill>
                <a:effectLst/>
              </a:rPr>
              <a:t>' form as a template for verbal consent (see Appendix 2)</a:t>
            </a:r>
          </a:p>
          <a:p>
            <a:pPr algn="l"/>
            <a:r>
              <a:rPr lang="en-GB" sz="800" baseline="0" dirty="0">
                <a:solidFill>
                  <a:sysClr val="windowText" lastClr="000000"/>
                </a:solidFill>
                <a:effectLst/>
              </a:rPr>
              <a:t>- Patient and requestor to both sign '</a:t>
            </a:r>
            <a:r>
              <a:rPr lang="en-GB" sz="800" i="1" baseline="0" dirty="0">
                <a:solidFill>
                  <a:sysClr val="windowText" lastClr="000000"/>
                </a:solidFill>
                <a:effectLst/>
              </a:rPr>
              <a:t>Record of Discussions</a:t>
            </a:r>
            <a:r>
              <a:rPr lang="en-GB" sz="800" i="0" baseline="0" dirty="0">
                <a:solidFill>
                  <a:sysClr val="windowText" lastClr="000000"/>
                </a:solidFill>
                <a:effectLst/>
              </a:rPr>
              <a:t>' form, with relevant gene panel stated, and place it in the patient's notes</a:t>
            </a:r>
          </a:p>
          <a:p>
            <a:pPr algn="l"/>
            <a:r>
              <a:rPr lang="en-GB" sz="800" i="0" baseline="0" dirty="0">
                <a:solidFill>
                  <a:sysClr val="windowText" lastClr="000000"/>
                </a:solidFill>
                <a:effectLst/>
              </a:rPr>
              <a:t>- Give a photocopy to the patient</a:t>
            </a:r>
            <a:endParaRPr lang="en-GB" sz="800" dirty="0">
              <a:solidFill>
                <a:sysClr val="windowText" lastClr="000000"/>
              </a:solidFill>
              <a:effectLst/>
            </a:endParaRPr>
          </a:p>
        </p:txBody>
      </p:sp>
      <p:cxnSp>
        <p:nvCxnSpPr>
          <p:cNvPr id="84" name="Straight Arrow Connector 83">
            <a:extLst>
              <a:ext uri="{FF2B5EF4-FFF2-40B4-BE49-F238E27FC236}">
                <a16:creationId xmlns:a16="http://schemas.microsoft.com/office/drawing/2014/main" id="{00000000-0008-0000-0000-00009D000000}"/>
              </a:ext>
            </a:extLst>
          </p:cNvPr>
          <p:cNvCxnSpPr>
            <a:cxnSpLocks/>
            <a:stCxn id="66" idx="3"/>
            <a:endCxn id="83" idx="1"/>
          </p:cNvCxnSpPr>
          <p:nvPr/>
        </p:nvCxnSpPr>
        <p:spPr>
          <a:xfrm>
            <a:off x="2838978" y="1936463"/>
            <a:ext cx="2028211" cy="1"/>
          </a:xfrm>
          <a:prstGeom prst="straightConnector1">
            <a:avLst/>
          </a:prstGeom>
          <a:ln w="12700">
            <a:solidFill>
              <a:schemeClr val="accent2">
                <a:lumMod val="40000"/>
                <a:lumOff val="6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00000000-0008-0000-0000-0000A6000000}"/>
              </a:ext>
            </a:extLst>
          </p:cNvPr>
          <p:cNvSpPr/>
          <p:nvPr/>
        </p:nvSpPr>
        <p:spPr>
          <a:xfrm>
            <a:off x="4867189" y="2355825"/>
            <a:ext cx="4303165" cy="1454174"/>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00" dirty="0">
                <a:solidFill>
                  <a:sysClr val="windowText" lastClr="000000"/>
                </a:solidFill>
                <a:effectLst/>
              </a:rPr>
              <a:t>- Use the </a:t>
            </a:r>
            <a:r>
              <a:rPr lang="en-GB" sz="800" i="1" dirty="0">
                <a:solidFill>
                  <a:sysClr val="windowText" lastClr="000000"/>
                </a:solidFill>
                <a:effectLst/>
              </a:rPr>
              <a:t>'Molecular Genetic Testing Request</a:t>
            </a:r>
            <a:r>
              <a:rPr lang="en-GB" sz="800" i="1" baseline="0" dirty="0">
                <a:solidFill>
                  <a:sysClr val="windowText" lastClr="000000"/>
                </a:solidFill>
                <a:effectLst/>
              </a:rPr>
              <a:t> Form</a:t>
            </a:r>
            <a:r>
              <a:rPr lang="en-GB" sz="800" i="0" baseline="0" dirty="0">
                <a:solidFill>
                  <a:sysClr val="windowText" lastClr="000000"/>
                </a:solidFill>
                <a:effectLst/>
              </a:rPr>
              <a:t>' (see Appendix 3)</a:t>
            </a:r>
          </a:p>
          <a:p>
            <a:pPr lvl="0" algn="l"/>
            <a:r>
              <a:rPr lang="en-GB" sz="800" i="0" baseline="0" dirty="0">
                <a:solidFill>
                  <a:sysClr val="windowText" lastClr="000000"/>
                </a:solidFill>
                <a:effectLst/>
              </a:rPr>
              <a:t>- Complete the form in full with the patient, including ethnicity, phenotype and family history</a:t>
            </a:r>
          </a:p>
          <a:p>
            <a:pPr lvl="0" algn="l"/>
            <a:r>
              <a:rPr lang="en-GB" sz="800" i="0" baseline="0" dirty="0">
                <a:solidFill>
                  <a:sysClr val="windowText" lastClr="000000"/>
                </a:solidFill>
                <a:effectLst/>
              </a:rPr>
              <a:t>- Tick the appropriate gene panel on page 2</a:t>
            </a:r>
          </a:p>
          <a:p>
            <a:pPr lvl="0" algn="l"/>
            <a:r>
              <a:rPr lang="en-GB" sz="800" i="0" baseline="0" dirty="0">
                <a:solidFill>
                  <a:sysClr val="windowText" lastClr="000000"/>
                </a:solidFill>
                <a:effectLst/>
              </a:rPr>
              <a:t>- Fill out the 'Referrer Details', including</a:t>
            </a:r>
            <a:r>
              <a:rPr lang="en-GB" sz="800" baseline="0" dirty="0">
                <a:solidFill>
                  <a:sysClr val="windowText" lastClr="000000"/>
                </a:solidFill>
                <a:effectLst/>
              </a:rPr>
              <a:t> the name and email address of the responsible consultant. The genetics result will be sent directly to them via email</a:t>
            </a:r>
          </a:p>
          <a:p>
            <a:pPr lvl="0" algn="l"/>
            <a:r>
              <a:rPr lang="en-GB" sz="800" baseline="0" dirty="0">
                <a:solidFill>
                  <a:sysClr val="windowText" lastClr="000000"/>
                </a:solidFill>
                <a:effectLst/>
              </a:rPr>
              <a:t>- If the patient has been discussed at an MDT or with the genetics lab prior to testing, please state this on the form</a:t>
            </a:r>
          </a:p>
          <a:p>
            <a:pPr lvl="0" algn="l"/>
            <a:r>
              <a:rPr lang="en-GB" sz="800" baseline="0" dirty="0">
                <a:solidFill>
                  <a:sysClr val="windowText" lastClr="000000"/>
                </a:solidFill>
                <a:effectLst/>
              </a:rPr>
              <a:t>- It can be helpful to add admin or secretary's email address into the "cc reports to" box for uploading of results to patient records upon receipt</a:t>
            </a:r>
          </a:p>
          <a:p>
            <a:pPr lvl="0" algn="l"/>
            <a:r>
              <a:rPr lang="en-GB" sz="800" baseline="0" dirty="0">
                <a:solidFill>
                  <a:sysClr val="windowText" lastClr="000000"/>
                </a:solidFill>
                <a:effectLst/>
              </a:rPr>
              <a:t>- Patient and requestor should both sign the consent form at the appointment</a:t>
            </a:r>
          </a:p>
        </p:txBody>
      </p:sp>
      <p:cxnSp>
        <p:nvCxnSpPr>
          <p:cNvPr id="90" name="Straight Arrow Connector 89">
            <a:extLst>
              <a:ext uri="{FF2B5EF4-FFF2-40B4-BE49-F238E27FC236}">
                <a16:creationId xmlns:a16="http://schemas.microsoft.com/office/drawing/2014/main" id="{00000000-0008-0000-0000-0000A7000000}"/>
              </a:ext>
            </a:extLst>
          </p:cNvPr>
          <p:cNvCxnSpPr>
            <a:cxnSpLocks/>
            <a:stCxn id="68" idx="3"/>
            <a:endCxn id="89" idx="1"/>
          </p:cNvCxnSpPr>
          <p:nvPr/>
        </p:nvCxnSpPr>
        <p:spPr>
          <a:xfrm flipV="1">
            <a:off x="2724678" y="3082912"/>
            <a:ext cx="2142511" cy="1"/>
          </a:xfrm>
          <a:prstGeom prst="straightConnector1">
            <a:avLst/>
          </a:prstGeom>
          <a:ln w="12700">
            <a:solidFill>
              <a:schemeClr val="accent2">
                <a:lumMod val="40000"/>
                <a:lumOff val="6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00000000-0008-0000-0000-0000F5000000}"/>
              </a:ext>
            </a:extLst>
          </p:cNvPr>
          <p:cNvSpPr/>
          <p:nvPr/>
        </p:nvSpPr>
        <p:spPr>
          <a:xfrm>
            <a:off x="932919" y="3916826"/>
            <a:ext cx="2024063" cy="383122"/>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Has DNA</a:t>
            </a:r>
            <a:r>
              <a:rPr lang="en-GB" b="1" baseline="0" dirty="0">
                <a:solidFill>
                  <a:sysClr val="windowText" lastClr="000000"/>
                </a:solidFill>
              </a:rPr>
              <a:t> already been stored?</a:t>
            </a:r>
            <a:endParaRPr lang="en-GB" b="1" dirty="0">
              <a:solidFill>
                <a:sysClr val="windowText" lastClr="000000"/>
              </a:solidFill>
            </a:endParaRPr>
          </a:p>
        </p:txBody>
      </p:sp>
      <p:cxnSp>
        <p:nvCxnSpPr>
          <p:cNvPr id="100" name="Straight Arrow Connector 99">
            <a:extLst>
              <a:ext uri="{FF2B5EF4-FFF2-40B4-BE49-F238E27FC236}">
                <a16:creationId xmlns:a16="http://schemas.microsoft.com/office/drawing/2014/main" id="{00000000-0008-0000-0000-00008C000000}"/>
              </a:ext>
            </a:extLst>
          </p:cNvPr>
          <p:cNvCxnSpPr>
            <a:cxnSpLocks/>
            <a:stCxn id="68" idx="2"/>
            <a:endCxn id="99" idx="0"/>
          </p:cNvCxnSpPr>
          <p:nvPr/>
        </p:nvCxnSpPr>
        <p:spPr>
          <a:xfrm>
            <a:off x="1944951" y="3395447"/>
            <a:ext cx="0" cy="521379"/>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00000000-0008-0000-0000-0000F6000000}"/>
              </a:ext>
            </a:extLst>
          </p:cNvPr>
          <p:cNvSpPr/>
          <p:nvPr/>
        </p:nvSpPr>
        <p:spPr>
          <a:xfrm>
            <a:off x="1055421" y="4681940"/>
            <a:ext cx="476250" cy="27877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a:solidFill>
                  <a:sysClr val="windowText" lastClr="000000"/>
                </a:solidFill>
              </a:rPr>
              <a:t>Yes</a:t>
            </a:r>
          </a:p>
        </p:txBody>
      </p:sp>
      <p:sp>
        <p:nvSpPr>
          <p:cNvPr id="105" name="Rectangle 104">
            <a:extLst>
              <a:ext uri="{FF2B5EF4-FFF2-40B4-BE49-F238E27FC236}">
                <a16:creationId xmlns:a16="http://schemas.microsoft.com/office/drawing/2014/main" id="{00000000-0008-0000-0000-0000F7000000}"/>
              </a:ext>
            </a:extLst>
          </p:cNvPr>
          <p:cNvSpPr/>
          <p:nvPr/>
        </p:nvSpPr>
        <p:spPr>
          <a:xfrm>
            <a:off x="2776006" y="4681939"/>
            <a:ext cx="361951" cy="27877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No</a:t>
            </a:r>
          </a:p>
        </p:txBody>
      </p:sp>
      <p:cxnSp>
        <p:nvCxnSpPr>
          <p:cNvPr id="106" name="Connector: Elbow 105">
            <a:extLst>
              <a:ext uri="{FF2B5EF4-FFF2-40B4-BE49-F238E27FC236}">
                <a16:creationId xmlns:a16="http://schemas.microsoft.com/office/drawing/2014/main" id="{00000000-0008-0000-0000-0000CA000000}"/>
              </a:ext>
            </a:extLst>
          </p:cNvPr>
          <p:cNvCxnSpPr>
            <a:cxnSpLocks/>
            <a:stCxn id="99" idx="2"/>
            <a:endCxn id="104" idx="0"/>
          </p:cNvCxnSpPr>
          <p:nvPr/>
        </p:nvCxnSpPr>
        <p:spPr>
          <a:xfrm rot="5400000">
            <a:off x="1428253" y="4165242"/>
            <a:ext cx="381992" cy="65140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07" name="Connector: Elbow 106">
            <a:extLst>
              <a:ext uri="{FF2B5EF4-FFF2-40B4-BE49-F238E27FC236}">
                <a16:creationId xmlns:a16="http://schemas.microsoft.com/office/drawing/2014/main" id="{00000000-0008-0000-0000-0000CD000000}"/>
              </a:ext>
            </a:extLst>
          </p:cNvPr>
          <p:cNvCxnSpPr>
            <a:cxnSpLocks/>
            <a:stCxn id="99" idx="2"/>
            <a:endCxn id="105" idx="0"/>
          </p:cNvCxnSpPr>
          <p:nvPr/>
        </p:nvCxnSpPr>
        <p:spPr>
          <a:xfrm rot="16200000" flipH="1">
            <a:off x="2259971" y="3984927"/>
            <a:ext cx="381991" cy="101203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117" name="Rectangle 116">
            <a:extLst>
              <a:ext uri="{FF2B5EF4-FFF2-40B4-BE49-F238E27FC236}">
                <a16:creationId xmlns:a16="http://schemas.microsoft.com/office/drawing/2014/main" id="{00000000-0008-0000-0000-0000E1000000}"/>
              </a:ext>
            </a:extLst>
          </p:cNvPr>
          <p:cNvSpPr/>
          <p:nvPr/>
        </p:nvSpPr>
        <p:spPr>
          <a:xfrm>
            <a:off x="129643" y="5734900"/>
            <a:ext cx="2327805" cy="859553"/>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lvl="0" algn="ctr"/>
            <a:r>
              <a:rPr lang="en-GB" baseline="0">
                <a:solidFill>
                  <a:sysClr val="windowText" lastClr="000000"/>
                </a:solidFill>
                <a:effectLst/>
              </a:rPr>
              <a:t>Send the completed </a:t>
            </a:r>
            <a:r>
              <a:rPr lang="en-GB" i="1">
                <a:solidFill>
                  <a:sysClr val="windowText" lastClr="000000"/>
                </a:solidFill>
                <a:effectLst/>
                <a:latin typeface="+mn-lt"/>
                <a:ea typeface="+mn-ea"/>
                <a:cs typeface="+mn-cs"/>
              </a:rPr>
              <a:t>'Molecular Genetic Testing Request</a:t>
            </a:r>
            <a:r>
              <a:rPr lang="en-GB" i="1" baseline="0">
                <a:solidFill>
                  <a:sysClr val="windowText" lastClr="000000"/>
                </a:solidFill>
                <a:effectLst/>
                <a:latin typeface="+mn-lt"/>
                <a:ea typeface="+mn-ea"/>
                <a:cs typeface="+mn-cs"/>
              </a:rPr>
              <a:t> Form</a:t>
            </a:r>
            <a:r>
              <a:rPr lang="en-GB" i="0" baseline="0">
                <a:solidFill>
                  <a:sysClr val="windowText" lastClr="000000"/>
                </a:solidFill>
                <a:effectLst/>
                <a:latin typeface="+mn-lt"/>
                <a:ea typeface="+mn-ea"/>
                <a:cs typeface="+mn-cs"/>
              </a:rPr>
              <a:t>' </a:t>
            </a:r>
            <a:r>
              <a:rPr lang="en-GB" baseline="0">
                <a:solidFill>
                  <a:sysClr val="windowText" lastClr="000000"/>
                </a:solidFill>
                <a:effectLst/>
              </a:rPr>
              <a:t>by email to </a:t>
            </a:r>
            <a:r>
              <a:rPr lang="en-GB" b="1" u="sng" baseline="0">
                <a:solidFill>
                  <a:sysClr val="windowText" lastClr="000000"/>
                </a:solidFill>
                <a:effectLst/>
              </a:rPr>
              <a:t>gstt.RBHH.genomics@nhs.net </a:t>
            </a:r>
            <a:r>
              <a:rPr lang="en-GB" baseline="0">
                <a:solidFill>
                  <a:sysClr val="windowText" lastClr="000000"/>
                </a:solidFill>
                <a:effectLst/>
              </a:rPr>
              <a:t>and state "DNA previously stored"</a:t>
            </a:r>
          </a:p>
        </p:txBody>
      </p:sp>
      <p:cxnSp>
        <p:nvCxnSpPr>
          <p:cNvPr id="118" name="Straight Arrow Connector 117">
            <a:extLst>
              <a:ext uri="{FF2B5EF4-FFF2-40B4-BE49-F238E27FC236}">
                <a16:creationId xmlns:a16="http://schemas.microsoft.com/office/drawing/2014/main" id="{00000000-0008-0000-0000-0000AF000000}"/>
              </a:ext>
            </a:extLst>
          </p:cNvPr>
          <p:cNvCxnSpPr>
            <a:cxnSpLocks/>
            <a:stCxn id="104" idx="2"/>
            <a:endCxn id="117" idx="0"/>
          </p:cNvCxnSpPr>
          <p:nvPr/>
        </p:nvCxnSpPr>
        <p:spPr>
          <a:xfrm>
            <a:off x="1293546" y="4960713"/>
            <a:ext cx="0" cy="774187"/>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 name="Rectangle 123">
            <a:extLst>
              <a:ext uri="{FF2B5EF4-FFF2-40B4-BE49-F238E27FC236}">
                <a16:creationId xmlns:a16="http://schemas.microsoft.com/office/drawing/2014/main" id="{00000000-0008-0000-0000-0000A8000000}"/>
              </a:ext>
            </a:extLst>
          </p:cNvPr>
          <p:cNvSpPr/>
          <p:nvPr/>
        </p:nvSpPr>
        <p:spPr>
          <a:xfrm>
            <a:off x="3288502" y="5260207"/>
            <a:ext cx="4044274" cy="1370533"/>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lvl="0" algn="l"/>
            <a:r>
              <a:rPr lang="en-GB" baseline="0" dirty="0">
                <a:solidFill>
                  <a:sysClr val="windowText" lastClr="000000"/>
                </a:solidFill>
                <a:effectLst/>
              </a:rPr>
              <a:t>- Give patient two ID labels and the written </a:t>
            </a:r>
            <a:r>
              <a:rPr lang="en-GB" i="1" dirty="0">
                <a:solidFill>
                  <a:sysClr val="windowText" lastClr="000000"/>
                </a:solidFill>
                <a:effectLst/>
                <a:latin typeface="+mn-lt"/>
                <a:ea typeface="+mn-ea"/>
                <a:cs typeface="+mn-cs"/>
              </a:rPr>
              <a:t>'Molecular Genetic Testing Request</a:t>
            </a:r>
            <a:r>
              <a:rPr lang="en-GB" i="1" baseline="0" dirty="0">
                <a:solidFill>
                  <a:sysClr val="windowText" lastClr="000000"/>
                </a:solidFill>
                <a:effectLst/>
                <a:latin typeface="+mn-lt"/>
                <a:ea typeface="+mn-ea"/>
                <a:cs typeface="+mn-cs"/>
              </a:rPr>
              <a:t> Form</a:t>
            </a:r>
            <a:r>
              <a:rPr lang="en-GB" i="0" baseline="0" dirty="0">
                <a:solidFill>
                  <a:sysClr val="windowText" lastClr="000000"/>
                </a:solidFill>
                <a:effectLst/>
                <a:latin typeface="+mn-lt"/>
                <a:ea typeface="+mn-ea"/>
                <a:cs typeface="+mn-cs"/>
              </a:rPr>
              <a:t>'</a:t>
            </a:r>
            <a:r>
              <a:rPr lang="en-GB" baseline="0" dirty="0">
                <a:solidFill>
                  <a:sysClr val="windowText" lastClr="000000"/>
                </a:solidFill>
                <a:effectLst/>
              </a:rPr>
              <a:t> and ask them to go to phlebotomy department for blood test</a:t>
            </a:r>
          </a:p>
          <a:p>
            <a:pPr lvl="0" algn="l"/>
            <a:r>
              <a:rPr lang="en-GB" baseline="0" dirty="0">
                <a:solidFill>
                  <a:sysClr val="windowText" lastClr="000000"/>
                </a:solidFill>
                <a:effectLst/>
              </a:rPr>
              <a:t>- Phlebotomy department will take 2 x EDTA blood bottles and dispatch to local Pathology lab, who will arrange transfer to RBH genomics lab</a:t>
            </a:r>
          </a:p>
          <a:p>
            <a:pPr lvl="0" algn="l"/>
            <a:r>
              <a:rPr lang="en-GB" baseline="0" dirty="0">
                <a:solidFill>
                  <a:sysClr val="windowText" lastClr="000000"/>
                </a:solidFill>
                <a:effectLst/>
              </a:rPr>
              <a:t>- Check local Pathology policy to confirm whether specific days/timings of blood testing is required</a:t>
            </a:r>
          </a:p>
        </p:txBody>
      </p:sp>
      <p:cxnSp>
        <p:nvCxnSpPr>
          <p:cNvPr id="125" name="Connector: Elbow 124">
            <a:extLst>
              <a:ext uri="{FF2B5EF4-FFF2-40B4-BE49-F238E27FC236}">
                <a16:creationId xmlns:a16="http://schemas.microsoft.com/office/drawing/2014/main" id="{00000000-0008-0000-0000-0000C9000000}"/>
              </a:ext>
            </a:extLst>
          </p:cNvPr>
          <p:cNvCxnSpPr>
            <a:cxnSpLocks/>
            <a:stCxn id="105" idx="3"/>
            <a:endCxn id="124" idx="0"/>
          </p:cNvCxnSpPr>
          <p:nvPr/>
        </p:nvCxnSpPr>
        <p:spPr>
          <a:xfrm>
            <a:off x="3137957" y="4821326"/>
            <a:ext cx="2172682" cy="438881"/>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27" name="Straight Arrow Connector 126">
            <a:extLst>
              <a:ext uri="{FF2B5EF4-FFF2-40B4-BE49-F238E27FC236}">
                <a16:creationId xmlns:a16="http://schemas.microsoft.com/office/drawing/2014/main" id="{45585B70-9FD1-A653-60ED-E833AB5F406F}"/>
              </a:ext>
            </a:extLst>
          </p:cNvPr>
          <p:cNvCxnSpPr>
            <a:cxnSpLocks/>
          </p:cNvCxnSpPr>
          <p:nvPr/>
        </p:nvCxnSpPr>
        <p:spPr>
          <a:xfrm>
            <a:off x="1293546" y="6594453"/>
            <a:ext cx="0" cy="865863"/>
          </a:xfrm>
          <a:prstGeom prst="straightConnector1">
            <a:avLst/>
          </a:prstGeom>
          <a:ln>
            <a:solidFill>
              <a:sysClr val="windowText" lastClr="0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2A134803-BEF0-48AC-963E-890E6F3290AD}"/>
              </a:ext>
            </a:extLst>
          </p:cNvPr>
          <p:cNvCxnSpPr>
            <a:cxnSpLocks/>
          </p:cNvCxnSpPr>
          <p:nvPr/>
        </p:nvCxnSpPr>
        <p:spPr>
          <a:xfrm>
            <a:off x="5318310" y="6630740"/>
            <a:ext cx="0" cy="865863"/>
          </a:xfrm>
          <a:prstGeom prst="straightConnector1">
            <a:avLst/>
          </a:prstGeom>
          <a:ln>
            <a:solidFill>
              <a:sysClr val="windowText" lastClr="0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376786"/>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9C419-5DDE-774D-BFA3-E23B60DB81A1}"/>
            </a:ext>
          </a:extLst>
        </p:cNvPr>
        <p:cNvGrpSpPr/>
        <p:nvPr/>
      </p:nvGrpSpPr>
      <p:grpSpPr>
        <a:xfrm>
          <a:off x="0" y="0"/>
          <a:ext cx="0" cy="0"/>
          <a:chOff x="0" y="0"/>
          <a:chExt cx="0" cy="0"/>
        </a:xfrm>
      </p:grpSpPr>
      <p:sp>
        <p:nvSpPr>
          <p:cNvPr id="67" name="Rectangle 66">
            <a:extLst>
              <a:ext uri="{FF2B5EF4-FFF2-40B4-BE49-F238E27FC236}">
                <a16:creationId xmlns:a16="http://schemas.microsoft.com/office/drawing/2014/main" id="{F440E14B-46FC-645D-E9AE-4A700F7E031B}"/>
              </a:ext>
            </a:extLst>
          </p:cNvPr>
          <p:cNvSpPr/>
          <p:nvPr/>
        </p:nvSpPr>
        <p:spPr>
          <a:xfrm>
            <a:off x="10016371" y="-649116"/>
            <a:ext cx="3657230" cy="35590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18C8C7F8-CF1C-1347-CA50-FAA1992925BE}"/>
              </a:ext>
              <a:ext uri="{147F2762-F138-4A5C-976F-8EAC2B608ADB}">
                <a16:predDERef xmlns:a16="http://schemas.microsoft.com/office/drawing/2014/main" pred="{00000000-0008-0000-0000-000079000000}"/>
              </a:ext>
            </a:extLst>
          </p:cNvPr>
          <p:cNvSpPr/>
          <p:nvPr/>
        </p:nvSpPr>
        <p:spPr>
          <a:xfrm>
            <a:off x="165484" y="117341"/>
            <a:ext cx="11861031" cy="310676"/>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1400" b="1" dirty="0">
                <a:ln>
                  <a:noFill/>
                </a:ln>
                <a:solidFill>
                  <a:sysClr val="windowText" lastClr="000000"/>
                </a:solidFill>
              </a:rPr>
              <a:t>Standard Operating Procedure for Diagnostic Testing in Cardiomyopathies in South East GMSA Spoke ICC Services</a:t>
            </a:r>
          </a:p>
        </p:txBody>
      </p:sp>
      <p:sp>
        <p:nvSpPr>
          <p:cNvPr id="3" name="Rectangle 2">
            <a:extLst>
              <a:ext uri="{FF2B5EF4-FFF2-40B4-BE49-F238E27FC236}">
                <a16:creationId xmlns:a16="http://schemas.microsoft.com/office/drawing/2014/main" id="{CD73ECAC-226D-315E-C42A-19D55A5F432E}"/>
              </a:ext>
              <a:ext uri="{147F2762-F138-4A5C-976F-8EAC2B608ADB}">
                <a16:predDERef xmlns:a16="http://schemas.microsoft.com/office/drawing/2014/main" pred="{00000000-0008-0000-0000-000079000000}"/>
              </a:ext>
            </a:extLst>
          </p:cNvPr>
          <p:cNvSpPr/>
          <p:nvPr/>
        </p:nvSpPr>
        <p:spPr>
          <a:xfrm>
            <a:off x="165484" y="438354"/>
            <a:ext cx="11861031" cy="2247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solidFill>
                  <a:sysClr val="windowText" lastClr="000000"/>
                </a:solidFill>
              </a:rPr>
              <a:t>Interpreting results</a:t>
            </a:r>
            <a:endParaRPr lang="en-GB" b="1" dirty="0">
              <a:ln>
                <a:noFill/>
              </a:ln>
              <a:solidFill>
                <a:sysClr val="windowText" lastClr="000000"/>
              </a:solidFill>
            </a:endParaRPr>
          </a:p>
        </p:txBody>
      </p:sp>
      <p:sp>
        <p:nvSpPr>
          <p:cNvPr id="9" name="Rectangle 8">
            <a:extLst>
              <a:ext uri="{FF2B5EF4-FFF2-40B4-BE49-F238E27FC236}">
                <a16:creationId xmlns:a16="http://schemas.microsoft.com/office/drawing/2014/main" id="{B70A4A27-0DD8-C540-783A-2BFD6C1763F7}"/>
              </a:ext>
            </a:extLst>
          </p:cNvPr>
          <p:cNvSpPr/>
          <p:nvPr/>
        </p:nvSpPr>
        <p:spPr>
          <a:xfrm>
            <a:off x="10305056" y="713129"/>
            <a:ext cx="1361502" cy="1788988"/>
          </a:xfrm>
          <a:prstGeom prst="rect">
            <a:avLst/>
          </a:prstGeom>
          <a:no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b="1"/>
          </a:p>
        </p:txBody>
      </p:sp>
      <p:sp>
        <p:nvSpPr>
          <p:cNvPr id="10" name="Rectangle 9">
            <a:extLst>
              <a:ext uri="{FF2B5EF4-FFF2-40B4-BE49-F238E27FC236}">
                <a16:creationId xmlns:a16="http://schemas.microsoft.com/office/drawing/2014/main" id="{24704569-2716-4D45-D6EA-29D975B48864}"/>
              </a:ext>
            </a:extLst>
          </p:cNvPr>
          <p:cNvSpPr/>
          <p:nvPr/>
        </p:nvSpPr>
        <p:spPr>
          <a:xfrm>
            <a:off x="10629083" y="730574"/>
            <a:ext cx="748675" cy="157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sz="1600" b="1">
                <a:solidFill>
                  <a:sysClr val="windowText" lastClr="000000"/>
                </a:solidFill>
              </a:rPr>
              <a:t>Key</a:t>
            </a:r>
          </a:p>
        </p:txBody>
      </p:sp>
      <p:sp>
        <p:nvSpPr>
          <p:cNvPr id="11" name="Rectangle 10">
            <a:extLst>
              <a:ext uri="{FF2B5EF4-FFF2-40B4-BE49-F238E27FC236}">
                <a16:creationId xmlns:a16="http://schemas.microsoft.com/office/drawing/2014/main" id="{03E66D08-809E-B4C8-6F74-3BDD54A8F605}"/>
              </a:ext>
            </a:extLst>
          </p:cNvPr>
          <p:cNvSpPr/>
          <p:nvPr/>
        </p:nvSpPr>
        <p:spPr>
          <a:xfrm>
            <a:off x="10497398" y="2070154"/>
            <a:ext cx="1019719" cy="303290"/>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Notes &amp; Guidance</a:t>
            </a:r>
          </a:p>
        </p:txBody>
      </p:sp>
      <p:sp>
        <p:nvSpPr>
          <p:cNvPr id="12" name="Rectangle 11">
            <a:extLst>
              <a:ext uri="{FF2B5EF4-FFF2-40B4-BE49-F238E27FC236}">
                <a16:creationId xmlns:a16="http://schemas.microsoft.com/office/drawing/2014/main" id="{FF10ACB4-BE0D-CF0A-EEE6-13E62F9E800F}"/>
              </a:ext>
            </a:extLst>
          </p:cNvPr>
          <p:cNvSpPr/>
          <p:nvPr/>
        </p:nvSpPr>
        <p:spPr>
          <a:xfrm>
            <a:off x="10480071" y="1221091"/>
            <a:ext cx="1037046" cy="18715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Pathway step</a:t>
            </a:r>
          </a:p>
        </p:txBody>
      </p:sp>
      <p:sp>
        <p:nvSpPr>
          <p:cNvPr id="13" name="Rectangle 12">
            <a:extLst>
              <a:ext uri="{FF2B5EF4-FFF2-40B4-BE49-F238E27FC236}">
                <a16:creationId xmlns:a16="http://schemas.microsoft.com/office/drawing/2014/main" id="{9E19D025-8B26-CB87-3B50-FE231966D448}"/>
              </a:ext>
            </a:extLst>
          </p:cNvPr>
          <p:cNvSpPr/>
          <p:nvPr/>
        </p:nvSpPr>
        <p:spPr>
          <a:xfrm>
            <a:off x="10475735" y="1763844"/>
            <a:ext cx="1030717" cy="183158"/>
          </a:xfrm>
          <a:prstGeom prst="rect">
            <a:avLst/>
          </a:prstGeom>
          <a:solidFill>
            <a:schemeClr val="accent1">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Resource</a:t>
            </a:r>
          </a:p>
        </p:txBody>
      </p:sp>
      <p:sp>
        <p:nvSpPr>
          <p:cNvPr id="14" name="Rectangle 13">
            <a:extLst>
              <a:ext uri="{FF2B5EF4-FFF2-40B4-BE49-F238E27FC236}">
                <a16:creationId xmlns:a16="http://schemas.microsoft.com/office/drawing/2014/main" id="{40DD1F48-71D2-8EE3-557B-A00E518FB5F4}"/>
              </a:ext>
            </a:extLst>
          </p:cNvPr>
          <p:cNvSpPr/>
          <p:nvPr/>
        </p:nvSpPr>
        <p:spPr>
          <a:xfrm>
            <a:off x="10480071" y="1491091"/>
            <a:ext cx="1026381" cy="19023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Action</a:t>
            </a:r>
          </a:p>
        </p:txBody>
      </p:sp>
      <p:sp>
        <p:nvSpPr>
          <p:cNvPr id="15" name="Rectangle 14">
            <a:extLst>
              <a:ext uri="{FF2B5EF4-FFF2-40B4-BE49-F238E27FC236}">
                <a16:creationId xmlns:a16="http://schemas.microsoft.com/office/drawing/2014/main" id="{A5C4912D-664D-952B-5FD8-A2E6771A05C9}"/>
              </a:ext>
            </a:extLst>
          </p:cNvPr>
          <p:cNvSpPr/>
          <p:nvPr/>
        </p:nvSpPr>
        <p:spPr>
          <a:xfrm>
            <a:off x="10489722" y="944995"/>
            <a:ext cx="1027395" cy="196269"/>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Genetic Test</a:t>
            </a:r>
          </a:p>
        </p:txBody>
      </p:sp>
      <p:cxnSp>
        <p:nvCxnSpPr>
          <p:cNvPr id="128" name="Straight Arrow Connector 127">
            <a:extLst>
              <a:ext uri="{FF2B5EF4-FFF2-40B4-BE49-F238E27FC236}">
                <a16:creationId xmlns:a16="http://schemas.microsoft.com/office/drawing/2014/main" id="{154E96C7-92E5-5368-5E38-8BC1B61AA639}"/>
              </a:ext>
            </a:extLst>
          </p:cNvPr>
          <p:cNvCxnSpPr>
            <a:cxnSpLocks/>
          </p:cNvCxnSpPr>
          <p:nvPr/>
        </p:nvCxnSpPr>
        <p:spPr>
          <a:xfrm>
            <a:off x="2990849" y="-18708"/>
            <a:ext cx="0" cy="865863"/>
          </a:xfrm>
          <a:prstGeom prst="straightConnector1">
            <a:avLst/>
          </a:prstGeom>
          <a:ln>
            <a:solidFill>
              <a:sysClr val="windowText" lastClr="00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 name="Connector: Elbow 3">
            <a:extLst>
              <a:ext uri="{FF2B5EF4-FFF2-40B4-BE49-F238E27FC236}">
                <a16:creationId xmlns:a16="http://schemas.microsoft.com/office/drawing/2014/main" id="{A8E8F781-7DFC-4140-9E57-9B41B391FBF1}"/>
              </a:ext>
            </a:extLst>
          </p:cNvPr>
          <p:cNvCxnSpPr>
            <a:cxnSpLocks/>
          </p:cNvCxnSpPr>
          <p:nvPr/>
        </p:nvCxnSpPr>
        <p:spPr>
          <a:xfrm>
            <a:off x="146101" y="-227217"/>
            <a:ext cx="1798851" cy="1104721"/>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00000000-0008-0000-0000-000096000000}"/>
              </a:ext>
            </a:extLst>
          </p:cNvPr>
          <p:cNvSpPr/>
          <p:nvPr/>
        </p:nvSpPr>
        <p:spPr>
          <a:xfrm>
            <a:off x="581071" y="887841"/>
            <a:ext cx="8779753" cy="436771"/>
          </a:xfrm>
          <a:prstGeom prst="rect">
            <a:avLst/>
          </a:prstGeom>
          <a:solidFill>
            <a:schemeClr val="bg2">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effectLst/>
              </a:rPr>
              <a:t>Result is emailed</a:t>
            </a:r>
            <a:r>
              <a:rPr lang="en-GB" b="1" baseline="0" dirty="0">
                <a:solidFill>
                  <a:sysClr val="windowText" lastClr="000000"/>
                </a:solidFill>
                <a:effectLst/>
              </a:rPr>
              <a:t> to responsible consultant</a:t>
            </a:r>
          </a:p>
          <a:p>
            <a:pPr algn="ctr"/>
            <a:r>
              <a:rPr lang="en-GB" sz="800" b="0" i="1" baseline="0" dirty="0">
                <a:solidFill>
                  <a:sysClr val="windowText" lastClr="000000"/>
                </a:solidFill>
                <a:effectLst/>
              </a:rPr>
              <a:t>Please ask admin team to upload the genetics report to digital patient record</a:t>
            </a:r>
            <a:endParaRPr lang="en-GB" sz="800" b="0" i="1" dirty="0">
              <a:solidFill>
                <a:sysClr val="windowText" lastClr="000000"/>
              </a:solidFill>
              <a:effectLst/>
            </a:endParaRPr>
          </a:p>
        </p:txBody>
      </p:sp>
      <p:sp>
        <p:nvSpPr>
          <p:cNvPr id="8" name="Rectangle 7">
            <a:extLst>
              <a:ext uri="{FF2B5EF4-FFF2-40B4-BE49-F238E27FC236}">
                <a16:creationId xmlns:a16="http://schemas.microsoft.com/office/drawing/2014/main" id="{00000000-0008-0000-0000-0000BE000000}"/>
              </a:ext>
            </a:extLst>
          </p:cNvPr>
          <p:cNvSpPr/>
          <p:nvPr/>
        </p:nvSpPr>
        <p:spPr>
          <a:xfrm>
            <a:off x="836598" y="1515004"/>
            <a:ext cx="8268698" cy="258583"/>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Upload result to local genomic database</a:t>
            </a:r>
            <a:endParaRPr lang="en-GB" b="1" i="1" dirty="0">
              <a:solidFill>
                <a:sysClr val="windowText" lastClr="000000"/>
              </a:solidFill>
            </a:endParaRPr>
          </a:p>
        </p:txBody>
      </p:sp>
      <p:cxnSp>
        <p:nvCxnSpPr>
          <p:cNvPr id="16" name="Straight Arrow Connector 15">
            <a:extLst>
              <a:ext uri="{FF2B5EF4-FFF2-40B4-BE49-F238E27FC236}">
                <a16:creationId xmlns:a16="http://schemas.microsoft.com/office/drawing/2014/main" id="{00000000-0008-0000-0000-0000C8000000}"/>
              </a:ext>
            </a:extLst>
          </p:cNvPr>
          <p:cNvCxnSpPr>
            <a:cxnSpLocks/>
            <a:stCxn id="7" idx="2"/>
            <a:endCxn id="8" idx="0"/>
          </p:cNvCxnSpPr>
          <p:nvPr/>
        </p:nvCxnSpPr>
        <p:spPr>
          <a:xfrm flipH="1">
            <a:off x="4970947" y="1324612"/>
            <a:ext cx="1" cy="190392"/>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00000000-0008-0000-0000-0000A1000000}"/>
              </a:ext>
            </a:extLst>
          </p:cNvPr>
          <p:cNvCxnSpPr>
            <a:cxnSpLocks/>
            <a:stCxn id="8" idx="2"/>
            <a:endCxn id="31" idx="0"/>
          </p:cNvCxnSpPr>
          <p:nvPr/>
        </p:nvCxnSpPr>
        <p:spPr>
          <a:xfrm rot="5400000">
            <a:off x="2655695" y="955"/>
            <a:ext cx="542620" cy="408788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00000000-0008-0000-0000-0000A5000000}"/>
              </a:ext>
            </a:extLst>
          </p:cNvPr>
          <p:cNvSpPr/>
          <p:nvPr/>
        </p:nvSpPr>
        <p:spPr>
          <a:xfrm>
            <a:off x="165484" y="2316207"/>
            <a:ext cx="1435156" cy="19126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i="0" dirty="0">
                <a:solidFill>
                  <a:sysClr val="windowText" lastClr="000000"/>
                </a:solidFill>
              </a:rPr>
              <a:t>Negative</a:t>
            </a:r>
            <a:r>
              <a:rPr lang="en-GB" b="1" i="0" baseline="0" dirty="0">
                <a:solidFill>
                  <a:sysClr val="windowText" lastClr="000000"/>
                </a:solidFill>
              </a:rPr>
              <a:t> test</a:t>
            </a:r>
            <a:endParaRPr lang="en-GB" b="1" i="0" dirty="0">
              <a:solidFill>
                <a:sysClr val="windowText" lastClr="000000"/>
              </a:solidFill>
            </a:endParaRPr>
          </a:p>
        </p:txBody>
      </p:sp>
      <p:sp>
        <p:nvSpPr>
          <p:cNvPr id="35" name="Rectangle 34">
            <a:extLst>
              <a:ext uri="{FF2B5EF4-FFF2-40B4-BE49-F238E27FC236}">
                <a16:creationId xmlns:a16="http://schemas.microsoft.com/office/drawing/2014/main" id="{00000000-0008-0000-0000-00009C000000}"/>
              </a:ext>
            </a:extLst>
          </p:cNvPr>
          <p:cNvSpPr/>
          <p:nvPr/>
        </p:nvSpPr>
        <p:spPr>
          <a:xfrm>
            <a:off x="146102" y="2850269"/>
            <a:ext cx="1454538" cy="852415"/>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No genetic cause for</a:t>
            </a:r>
            <a:r>
              <a:rPr lang="en-GB" b="1" baseline="0" dirty="0">
                <a:solidFill>
                  <a:sysClr val="windowText" lastClr="000000"/>
                </a:solidFill>
              </a:rPr>
              <a:t> phenotype identified. Cascade genetic testing is not available for relatives</a:t>
            </a:r>
            <a:endParaRPr lang="en-GB" b="1" dirty="0">
              <a:solidFill>
                <a:sysClr val="windowText" lastClr="000000"/>
              </a:solidFill>
            </a:endParaRPr>
          </a:p>
        </p:txBody>
      </p:sp>
      <p:cxnSp>
        <p:nvCxnSpPr>
          <p:cNvPr id="36" name="Straight Arrow Connector 35">
            <a:extLst>
              <a:ext uri="{FF2B5EF4-FFF2-40B4-BE49-F238E27FC236}">
                <a16:creationId xmlns:a16="http://schemas.microsoft.com/office/drawing/2014/main" id="{00000000-0008-0000-0000-000078000000}"/>
              </a:ext>
            </a:extLst>
          </p:cNvPr>
          <p:cNvCxnSpPr>
            <a:cxnSpLocks/>
          </p:cNvCxnSpPr>
          <p:nvPr/>
        </p:nvCxnSpPr>
        <p:spPr>
          <a:xfrm>
            <a:off x="873370" y="2537822"/>
            <a:ext cx="0" cy="343045"/>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00000000-0008-0000-0000-0000F2000000}"/>
              </a:ext>
            </a:extLst>
          </p:cNvPr>
          <p:cNvSpPr/>
          <p:nvPr/>
        </p:nvSpPr>
        <p:spPr>
          <a:xfrm>
            <a:off x="220908" y="4082857"/>
            <a:ext cx="1304925" cy="36024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Local ICC team to inform patient</a:t>
            </a:r>
            <a:endParaRPr lang="en-GB" b="1" i="1" baseline="30000" dirty="0">
              <a:solidFill>
                <a:sysClr val="windowText" lastClr="000000"/>
              </a:solidFill>
            </a:endParaRPr>
          </a:p>
        </p:txBody>
      </p:sp>
      <p:cxnSp>
        <p:nvCxnSpPr>
          <p:cNvPr id="38" name="Straight Arrow Connector 37">
            <a:extLst>
              <a:ext uri="{FF2B5EF4-FFF2-40B4-BE49-F238E27FC236}">
                <a16:creationId xmlns:a16="http://schemas.microsoft.com/office/drawing/2014/main" id="{00000000-0008-0000-0000-0000F3000000}"/>
              </a:ext>
            </a:extLst>
          </p:cNvPr>
          <p:cNvCxnSpPr>
            <a:cxnSpLocks/>
            <a:stCxn id="35" idx="2"/>
            <a:endCxn id="37" idx="0"/>
          </p:cNvCxnSpPr>
          <p:nvPr/>
        </p:nvCxnSpPr>
        <p:spPr>
          <a:xfrm>
            <a:off x="873371" y="3702684"/>
            <a:ext cx="0" cy="380173"/>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00000000-0008-0000-0000-00000B010000}"/>
              </a:ext>
            </a:extLst>
          </p:cNvPr>
          <p:cNvSpPr/>
          <p:nvPr/>
        </p:nvSpPr>
        <p:spPr>
          <a:xfrm>
            <a:off x="240291" y="4782664"/>
            <a:ext cx="1285542" cy="511159"/>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solidFill>
                  <a:sysClr val="windowText" lastClr="000000"/>
                </a:solidFill>
              </a:rPr>
              <a:t>Offer clinical screening to first degree relatives</a:t>
            </a:r>
            <a:endParaRPr lang="en-GB" b="1" dirty="0">
              <a:solidFill>
                <a:sysClr val="windowText" lastClr="000000"/>
              </a:solidFill>
            </a:endParaRPr>
          </a:p>
        </p:txBody>
      </p:sp>
      <p:cxnSp>
        <p:nvCxnSpPr>
          <p:cNvPr id="58" name="Straight Arrow Connector 57">
            <a:extLst>
              <a:ext uri="{FF2B5EF4-FFF2-40B4-BE49-F238E27FC236}">
                <a16:creationId xmlns:a16="http://schemas.microsoft.com/office/drawing/2014/main" id="{00000000-0008-0000-0000-000046000000}"/>
              </a:ext>
            </a:extLst>
          </p:cNvPr>
          <p:cNvCxnSpPr>
            <a:cxnSpLocks/>
            <a:stCxn id="37" idx="2"/>
            <a:endCxn id="57" idx="0"/>
          </p:cNvCxnSpPr>
          <p:nvPr/>
        </p:nvCxnSpPr>
        <p:spPr>
          <a:xfrm>
            <a:off x="873371" y="4443106"/>
            <a:ext cx="9691" cy="339558"/>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00000000-0008-0000-0000-0000A3000000}"/>
              </a:ext>
            </a:extLst>
          </p:cNvPr>
          <p:cNvSpPr/>
          <p:nvPr/>
        </p:nvSpPr>
        <p:spPr>
          <a:xfrm>
            <a:off x="1944952" y="2316207"/>
            <a:ext cx="1435154" cy="343045"/>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Variant of unknown significance (VUS)</a:t>
            </a:r>
          </a:p>
        </p:txBody>
      </p:sp>
      <p:cxnSp>
        <p:nvCxnSpPr>
          <p:cNvPr id="70" name="Connector: Elbow 69">
            <a:extLst>
              <a:ext uri="{FF2B5EF4-FFF2-40B4-BE49-F238E27FC236}">
                <a16:creationId xmlns:a16="http://schemas.microsoft.com/office/drawing/2014/main" id="{00000000-0008-0000-0000-0000AD000000}"/>
              </a:ext>
            </a:extLst>
          </p:cNvPr>
          <p:cNvCxnSpPr>
            <a:cxnSpLocks/>
            <a:stCxn id="8" idx="2"/>
            <a:endCxn id="63" idx="0"/>
          </p:cNvCxnSpPr>
          <p:nvPr/>
        </p:nvCxnSpPr>
        <p:spPr>
          <a:xfrm rot="5400000">
            <a:off x="3545428" y="890688"/>
            <a:ext cx="542620" cy="2308418"/>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77" name="Rectangle 76">
            <a:extLst>
              <a:ext uri="{FF2B5EF4-FFF2-40B4-BE49-F238E27FC236}">
                <a16:creationId xmlns:a16="http://schemas.microsoft.com/office/drawing/2014/main" id="{00000000-0008-0000-0000-00009A000000}"/>
              </a:ext>
            </a:extLst>
          </p:cNvPr>
          <p:cNvSpPr/>
          <p:nvPr/>
        </p:nvSpPr>
        <p:spPr>
          <a:xfrm>
            <a:off x="1925568" y="2988153"/>
            <a:ext cx="2210700" cy="852415"/>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Genetic cause for phenotype not confirmed. </a:t>
            </a:r>
            <a:r>
              <a:rPr lang="en-GB" b="1" dirty="0">
                <a:solidFill>
                  <a:sysClr val="windowText" lastClr="000000"/>
                </a:solidFill>
                <a:effectLst/>
                <a:latin typeface="+mn-lt"/>
                <a:ea typeface="+mn-ea"/>
                <a:cs typeface="+mn-cs"/>
              </a:rPr>
              <a:t> Cascade testing not generally available for relatives.</a:t>
            </a:r>
            <a:r>
              <a:rPr lang="en-GB" b="1" baseline="0" dirty="0">
                <a:solidFill>
                  <a:sysClr val="windowText" lastClr="000000"/>
                </a:solidFill>
                <a:effectLst/>
                <a:latin typeface="+mn-lt"/>
                <a:ea typeface="+mn-ea"/>
                <a:cs typeface="+mn-cs"/>
              </a:rPr>
              <a:t> Family and/or segregation studies may sometimes be considered</a:t>
            </a:r>
            <a:endParaRPr lang="en-GB" b="1" dirty="0">
              <a:solidFill>
                <a:sysClr val="windowText" lastClr="000000"/>
              </a:solidFill>
            </a:endParaRPr>
          </a:p>
        </p:txBody>
      </p:sp>
      <p:cxnSp>
        <p:nvCxnSpPr>
          <p:cNvPr id="78" name="Straight Arrow Connector 77">
            <a:extLst>
              <a:ext uri="{FF2B5EF4-FFF2-40B4-BE49-F238E27FC236}">
                <a16:creationId xmlns:a16="http://schemas.microsoft.com/office/drawing/2014/main" id="{00000000-0008-0000-0000-000072000000}"/>
              </a:ext>
            </a:extLst>
          </p:cNvPr>
          <p:cNvCxnSpPr>
            <a:cxnSpLocks/>
            <a:stCxn id="63" idx="2"/>
          </p:cNvCxnSpPr>
          <p:nvPr/>
        </p:nvCxnSpPr>
        <p:spPr>
          <a:xfrm>
            <a:off x="2662529" y="2659252"/>
            <a:ext cx="0" cy="328901"/>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00000000-0008-0000-0000-000020010000}"/>
              </a:ext>
            </a:extLst>
          </p:cNvPr>
          <p:cNvCxnSpPr>
            <a:cxnSpLocks/>
            <a:stCxn id="77" idx="2"/>
            <a:endCxn id="85" idx="0"/>
          </p:cNvCxnSpPr>
          <p:nvPr/>
        </p:nvCxnSpPr>
        <p:spPr>
          <a:xfrm>
            <a:off x="3030918" y="3840568"/>
            <a:ext cx="8526" cy="242289"/>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5" name="Rectangle 84">
            <a:extLst>
              <a:ext uri="{FF2B5EF4-FFF2-40B4-BE49-F238E27FC236}">
                <a16:creationId xmlns:a16="http://schemas.microsoft.com/office/drawing/2014/main" id="{00000000-0008-0000-0000-00002B000000}"/>
              </a:ext>
            </a:extLst>
          </p:cNvPr>
          <p:cNvSpPr/>
          <p:nvPr/>
        </p:nvSpPr>
        <p:spPr>
          <a:xfrm>
            <a:off x="2253102" y="4082857"/>
            <a:ext cx="1572683" cy="594522"/>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Discuss result in Regional Cardiovascular Genetics MDT </a:t>
            </a:r>
            <a:endParaRPr lang="en-GB" b="1" baseline="0" dirty="0">
              <a:solidFill>
                <a:sysClr val="windowText" lastClr="000000"/>
              </a:solidFill>
            </a:endParaRPr>
          </a:p>
        </p:txBody>
      </p:sp>
      <p:cxnSp>
        <p:nvCxnSpPr>
          <p:cNvPr id="129" name="Straight Arrow Connector 128">
            <a:extLst>
              <a:ext uri="{FF2B5EF4-FFF2-40B4-BE49-F238E27FC236}">
                <a16:creationId xmlns:a16="http://schemas.microsoft.com/office/drawing/2014/main" id="{00000000-0008-0000-0000-0000AB030000}"/>
              </a:ext>
            </a:extLst>
          </p:cNvPr>
          <p:cNvCxnSpPr>
            <a:cxnSpLocks/>
            <a:stCxn id="85" idx="2"/>
          </p:cNvCxnSpPr>
          <p:nvPr/>
        </p:nvCxnSpPr>
        <p:spPr>
          <a:xfrm>
            <a:off x="3039444" y="4677379"/>
            <a:ext cx="0" cy="1077026"/>
          </a:xfrm>
          <a:prstGeom prst="straightConnector1">
            <a:avLst/>
          </a:prstGeom>
          <a:ln>
            <a:solidFill>
              <a:sysClr val="windowText" lastClr="00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0" name="Rectangle 129">
            <a:extLst>
              <a:ext uri="{FF2B5EF4-FFF2-40B4-BE49-F238E27FC236}">
                <a16:creationId xmlns:a16="http://schemas.microsoft.com/office/drawing/2014/main" id="{00000000-0008-0000-0000-000045010000}"/>
              </a:ext>
            </a:extLst>
          </p:cNvPr>
          <p:cNvSpPr/>
          <p:nvPr/>
        </p:nvSpPr>
        <p:spPr>
          <a:xfrm rot="10800000" flipV="1">
            <a:off x="2518699" y="4841011"/>
            <a:ext cx="1041488" cy="205566"/>
          </a:xfrm>
          <a:prstGeom prst="rect">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800" b="1" i="1" dirty="0">
                <a:ln>
                  <a:noFill/>
                </a:ln>
                <a:solidFill>
                  <a:schemeClr val="tx1"/>
                </a:solidFill>
              </a:rPr>
              <a:t>if</a:t>
            </a:r>
            <a:r>
              <a:rPr lang="en-GB" sz="800" b="1" i="1" baseline="0" dirty="0">
                <a:ln>
                  <a:noFill/>
                </a:ln>
                <a:solidFill>
                  <a:schemeClr val="tx1"/>
                </a:solidFill>
              </a:rPr>
              <a:t> </a:t>
            </a:r>
            <a:r>
              <a:rPr lang="en-GB" sz="800" b="1" i="1" dirty="0">
                <a:ln>
                  <a:noFill/>
                </a:ln>
                <a:solidFill>
                  <a:schemeClr val="tx1"/>
                </a:solidFill>
              </a:rPr>
              <a:t>recommended by Genetics MDT</a:t>
            </a:r>
          </a:p>
        </p:txBody>
      </p:sp>
      <p:sp>
        <p:nvSpPr>
          <p:cNvPr id="138" name="Rectangle 137">
            <a:extLst>
              <a:ext uri="{FF2B5EF4-FFF2-40B4-BE49-F238E27FC236}">
                <a16:creationId xmlns:a16="http://schemas.microsoft.com/office/drawing/2014/main" id="{00000000-0008-0000-0000-0000AE030000}"/>
              </a:ext>
            </a:extLst>
          </p:cNvPr>
          <p:cNvSpPr/>
          <p:nvPr/>
        </p:nvSpPr>
        <p:spPr>
          <a:xfrm>
            <a:off x="2315013" y="6183441"/>
            <a:ext cx="1569313" cy="505225"/>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Refer first-degree relatives to Clinical Genetics team at hub</a:t>
            </a:r>
            <a:endParaRPr lang="en-GB" b="0" dirty="0">
              <a:solidFill>
                <a:sysClr val="windowText" lastClr="000000"/>
              </a:solidFill>
            </a:endParaRPr>
          </a:p>
        </p:txBody>
      </p:sp>
      <p:sp>
        <p:nvSpPr>
          <p:cNvPr id="139" name="Rectangle 138">
            <a:extLst>
              <a:ext uri="{FF2B5EF4-FFF2-40B4-BE49-F238E27FC236}">
                <a16:creationId xmlns:a16="http://schemas.microsoft.com/office/drawing/2014/main" id="{00000000-0008-0000-0000-0000B9000000}"/>
              </a:ext>
            </a:extLst>
          </p:cNvPr>
          <p:cNvSpPr/>
          <p:nvPr/>
        </p:nvSpPr>
        <p:spPr>
          <a:xfrm>
            <a:off x="2649344" y="5754405"/>
            <a:ext cx="5523695" cy="236993"/>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solidFill>
                  <a:sysClr val="windowText" lastClr="000000"/>
                </a:solidFill>
              </a:rPr>
              <a:t>Offer clinical screening to first degree relatives</a:t>
            </a:r>
            <a:endParaRPr lang="en-GB" b="1" dirty="0">
              <a:solidFill>
                <a:sysClr val="windowText" lastClr="000000"/>
              </a:solidFill>
            </a:endParaRPr>
          </a:p>
        </p:txBody>
      </p:sp>
      <p:cxnSp>
        <p:nvCxnSpPr>
          <p:cNvPr id="140" name="Straight Arrow Connector 139">
            <a:extLst>
              <a:ext uri="{FF2B5EF4-FFF2-40B4-BE49-F238E27FC236}">
                <a16:creationId xmlns:a16="http://schemas.microsoft.com/office/drawing/2014/main" id="{00000000-0008-0000-0000-0000CE000000}"/>
              </a:ext>
            </a:extLst>
          </p:cNvPr>
          <p:cNvCxnSpPr>
            <a:cxnSpLocks/>
          </p:cNvCxnSpPr>
          <p:nvPr/>
        </p:nvCxnSpPr>
        <p:spPr>
          <a:xfrm>
            <a:off x="3062007" y="5979880"/>
            <a:ext cx="0" cy="203561"/>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6" name="Rectangle 145">
            <a:extLst>
              <a:ext uri="{FF2B5EF4-FFF2-40B4-BE49-F238E27FC236}">
                <a16:creationId xmlns:a16="http://schemas.microsoft.com/office/drawing/2014/main" id="{00000000-0008-0000-0000-0000D1000000}"/>
              </a:ext>
            </a:extLst>
          </p:cNvPr>
          <p:cNvSpPr/>
          <p:nvPr/>
        </p:nvSpPr>
        <p:spPr>
          <a:xfrm>
            <a:off x="3939396" y="6041248"/>
            <a:ext cx="590731" cy="230618"/>
          </a:xfrm>
          <a:prstGeom prst="rect">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i="1" dirty="0">
                <a:ln>
                  <a:noFill/>
                </a:ln>
                <a:solidFill>
                  <a:schemeClr val="tx1"/>
                </a:solidFill>
              </a:rPr>
              <a:t>and/or</a:t>
            </a:r>
          </a:p>
        </p:txBody>
      </p:sp>
      <p:sp>
        <p:nvSpPr>
          <p:cNvPr id="147" name="Rectangle 146">
            <a:extLst>
              <a:ext uri="{FF2B5EF4-FFF2-40B4-BE49-F238E27FC236}">
                <a16:creationId xmlns:a16="http://schemas.microsoft.com/office/drawing/2014/main" id="{00000000-0008-0000-0000-0000A9000000}"/>
              </a:ext>
            </a:extLst>
          </p:cNvPr>
          <p:cNvSpPr/>
          <p:nvPr/>
        </p:nvSpPr>
        <p:spPr>
          <a:xfrm>
            <a:off x="4512218" y="2279862"/>
            <a:ext cx="1331912" cy="242289"/>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Likely pathogenic</a:t>
            </a:r>
            <a:endParaRPr lang="en-GB" b="0" dirty="0">
              <a:solidFill>
                <a:sysClr val="windowText" lastClr="000000"/>
              </a:solidFill>
            </a:endParaRPr>
          </a:p>
        </p:txBody>
      </p:sp>
      <p:cxnSp>
        <p:nvCxnSpPr>
          <p:cNvPr id="148" name="Connector: Elbow 147">
            <a:extLst>
              <a:ext uri="{FF2B5EF4-FFF2-40B4-BE49-F238E27FC236}">
                <a16:creationId xmlns:a16="http://schemas.microsoft.com/office/drawing/2014/main" id="{00000000-0008-0000-0000-0000AE000000}"/>
              </a:ext>
            </a:extLst>
          </p:cNvPr>
          <p:cNvCxnSpPr>
            <a:cxnSpLocks/>
            <a:stCxn id="8" idx="2"/>
            <a:endCxn id="147" idx="0"/>
          </p:cNvCxnSpPr>
          <p:nvPr/>
        </p:nvCxnSpPr>
        <p:spPr>
          <a:xfrm rot="16200000" flipH="1">
            <a:off x="4821423" y="1923110"/>
            <a:ext cx="506275" cy="207227"/>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00000000-0008-0000-0000-0000D8000000}"/>
              </a:ext>
            </a:extLst>
          </p:cNvPr>
          <p:cNvSpPr/>
          <p:nvPr/>
        </p:nvSpPr>
        <p:spPr>
          <a:xfrm>
            <a:off x="4410342" y="2802334"/>
            <a:ext cx="1556244" cy="533435"/>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baseline="0" dirty="0">
                <a:solidFill>
                  <a:sysClr val="windowText" lastClr="000000"/>
                </a:solidFill>
              </a:rPr>
              <a:t>Uncertainty over phenotype-genotype correlation?</a:t>
            </a:r>
          </a:p>
        </p:txBody>
      </p:sp>
      <p:cxnSp>
        <p:nvCxnSpPr>
          <p:cNvPr id="6" name="Straight Arrow Connector 5">
            <a:extLst>
              <a:ext uri="{FF2B5EF4-FFF2-40B4-BE49-F238E27FC236}">
                <a16:creationId xmlns:a16="http://schemas.microsoft.com/office/drawing/2014/main" id="{00000000-0008-0000-0000-000017010000}"/>
              </a:ext>
            </a:extLst>
          </p:cNvPr>
          <p:cNvCxnSpPr>
            <a:cxnSpLocks/>
            <a:stCxn id="147" idx="2"/>
            <a:endCxn id="5" idx="0"/>
          </p:cNvCxnSpPr>
          <p:nvPr/>
        </p:nvCxnSpPr>
        <p:spPr>
          <a:xfrm>
            <a:off x="5178174" y="2522151"/>
            <a:ext cx="10290" cy="280183"/>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00000000-0008-0000-0000-00001A010000}"/>
              </a:ext>
            </a:extLst>
          </p:cNvPr>
          <p:cNvCxnSpPr>
            <a:cxnSpLocks/>
            <a:stCxn id="5" idx="2"/>
            <a:endCxn id="29" idx="0"/>
          </p:cNvCxnSpPr>
          <p:nvPr/>
        </p:nvCxnSpPr>
        <p:spPr>
          <a:xfrm rot="5400000">
            <a:off x="4915101" y="3284050"/>
            <a:ext cx="221645" cy="325082"/>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29" name="Rectangle 28">
            <a:extLst>
              <a:ext uri="{FF2B5EF4-FFF2-40B4-BE49-F238E27FC236}">
                <a16:creationId xmlns:a16="http://schemas.microsoft.com/office/drawing/2014/main" id="{00000000-0008-0000-0000-0000FC000000}"/>
              </a:ext>
            </a:extLst>
          </p:cNvPr>
          <p:cNvSpPr/>
          <p:nvPr/>
        </p:nvSpPr>
        <p:spPr>
          <a:xfrm>
            <a:off x="4607063" y="3557414"/>
            <a:ext cx="512637" cy="279644"/>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Yes</a:t>
            </a:r>
            <a:endParaRPr lang="en-GB" sz="2000" b="1" dirty="0">
              <a:solidFill>
                <a:sysClr val="windowText" lastClr="000000"/>
              </a:solidFill>
            </a:endParaRPr>
          </a:p>
        </p:txBody>
      </p:sp>
      <p:sp>
        <p:nvSpPr>
          <p:cNvPr id="33" name="Rectangle 32">
            <a:extLst>
              <a:ext uri="{FF2B5EF4-FFF2-40B4-BE49-F238E27FC236}">
                <a16:creationId xmlns:a16="http://schemas.microsoft.com/office/drawing/2014/main" id="{00000000-0008-0000-0000-0000FD000000}"/>
              </a:ext>
            </a:extLst>
          </p:cNvPr>
          <p:cNvSpPr/>
          <p:nvPr/>
        </p:nvSpPr>
        <p:spPr>
          <a:xfrm>
            <a:off x="6952143" y="3576121"/>
            <a:ext cx="512637" cy="286970"/>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No</a:t>
            </a:r>
          </a:p>
        </p:txBody>
      </p:sp>
      <p:cxnSp>
        <p:nvCxnSpPr>
          <p:cNvPr id="34" name="Connector: Elbow 33">
            <a:extLst>
              <a:ext uri="{FF2B5EF4-FFF2-40B4-BE49-F238E27FC236}">
                <a16:creationId xmlns:a16="http://schemas.microsoft.com/office/drawing/2014/main" id="{00000000-0008-0000-0000-00001D010000}"/>
              </a:ext>
            </a:extLst>
          </p:cNvPr>
          <p:cNvCxnSpPr>
            <a:cxnSpLocks/>
            <a:stCxn id="5" idx="2"/>
            <a:endCxn id="33" idx="0"/>
          </p:cNvCxnSpPr>
          <p:nvPr/>
        </p:nvCxnSpPr>
        <p:spPr>
          <a:xfrm rot="16200000" flipH="1">
            <a:off x="6078287" y="2445946"/>
            <a:ext cx="240352" cy="2019998"/>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00000000-0008-0000-0000-0000B5000000}"/>
              </a:ext>
            </a:extLst>
          </p:cNvPr>
          <p:cNvCxnSpPr>
            <a:cxnSpLocks/>
            <a:stCxn id="29" idx="2"/>
          </p:cNvCxnSpPr>
          <p:nvPr/>
        </p:nvCxnSpPr>
        <p:spPr>
          <a:xfrm flipH="1">
            <a:off x="4863381" y="3837058"/>
            <a:ext cx="1" cy="188038"/>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00000000-0008-0000-0000-00003E000000}"/>
              </a:ext>
            </a:extLst>
          </p:cNvPr>
          <p:cNvSpPr/>
          <p:nvPr/>
        </p:nvSpPr>
        <p:spPr>
          <a:xfrm>
            <a:off x="4342636" y="4025096"/>
            <a:ext cx="1640696" cy="487417"/>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Discuss result in Regional Cardiovascular Genetics MDT </a:t>
            </a:r>
            <a:endParaRPr lang="en-GB" b="1" baseline="0" dirty="0">
              <a:solidFill>
                <a:sysClr val="windowText" lastClr="000000"/>
              </a:solidFill>
            </a:endParaRPr>
          </a:p>
        </p:txBody>
      </p:sp>
      <p:sp>
        <p:nvSpPr>
          <p:cNvPr id="56" name="Rectangle 55">
            <a:extLst>
              <a:ext uri="{FF2B5EF4-FFF2-40B4-BE49-F238E27FC236}">
                <a16:creationId xmlns:a16="http://schemas.microsoft.com/office/drawing/2014/main" id="{00000000-0008-0000-0000-00008B030000}"/>
              </a:ext>
            </a:extLst>
          </p:cNvPr>
          <p:cNvSpPr/>
          <p:nvPr/>
        </p:nvSpPr>
        <p:spPr>
          <a:xfrm>
            <a:off x="3950287" y="4729331"/>
            <a:ext cx="2100424" cy="482074"/>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Local ICC team to inform patient and provide</a:t>
            </a:r>
            <a:r>
              <a:rPr lang="en-GB" b="1" baseline="0" dirty="0">
                <a:solidFill>
                  <a:sysClr val="windowText" lastClr="000000"/>
                </a:solidFill>
              </a:rPr>
              <a:t> gene-specific advice and risk assessment </a:t>
            </a:r>
            <a:r>
              <a:rPr lang="en-GB" b="1" dirty="0">
                <a:solidFill>
                  <a:sysClr val="windowText" lastClr="000000"/>
                </a:solidFill>
              </a:rPr>
              <a:t> </a:t>
            </a:r>
            <a:endParaRPr lang="en-GB" sz="1000" b="1" i="1" dirty="0">
              <a:solidFill>
                <a:sysClr val="windowText" lastClr="000000"/>
              </a:solidFill>
            </a:endParaRPr>
          </a:p>
        </p:txBody>
      </p:sp>
      <p:cxnSp>
        <p:nvCxnSpPr>
          <p:cNvPr id="59" name="Straight Arrow Connector 58">
            <a:extLst>
              <a:ext uri="{FF2B5EF4-FFF2-40B4-BE49-F238E27FC236}">
                <a16:creationId xmlns:a16="http://schemas.microsoft.com/office/drawing/2014/main" id="{00000000-0008-0000-0000-00008D030000}"/>
              </a:ext>
            </a:extLst>
          </p:cNvPr>
          <p:cNvCxnSpPr>
            <a:cxnSpLocks/>
          </p:cNvCxnSpPr>
          <p:nvPr/>
        </p:nvCxnSpPr>
        <p:spPr>
          <a:xfrm>
            <a:off x="4863381" y="4521564"/>
            <a:ext cx="0" cy="155815"/>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8EEAACA2-E038-10BF-8E13-670B3A316DEA}"/>
              </a:ext>
            </a:extLst>
          </p:cNvPr>
          <p:cNvCxnSpPr>
            <a:cxnSpLocks/>
          </p:cNvCxnSpPr>
          <p:nvPr/>
        </p:nvCxnSpPr>
        <p:spPr>
          <a:xfrm>
            <a:off x="4863380" y="5201840"/>
            <a:ext cx="0" cy="552565"/>
          </a:xfrm>
          <a:prstGeom prst="straightConnector1">
            <a:avLst/>
          </a:prstGeom>
          <a:ln>
            <a:solidFill>
              <a:sysClr val="windowText" lastClr="00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B67EF972-2DA9-44AC-C894-0B5FE88B2405}"/>
              </a:ext>
            </a:extLst>
          </p:cNvPr>
          <p:cNvSpPr/>
          <p:nvPr/>
        </p:nvSpPr>
        <p:spPr>
          <a:xfrm rot="10800000" flipV="1">
            <a:off x="4342637" y="5327822"/>
            <a:ext cx="1041488" cy="205566"/>
          </a:xfrm>
          <a:prstGeom prst="rect">
            <a:avLst/>
          </a:prstGeom>
          <a:solidFill>
            <a:sysClr val="window" lastClr="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800" b="1" i="1" dirty="0">
                <a:ln>
                  <a:noFill/>
                </a:ln>
                <a:solidFill>
                  <a:schemeClr val="tx1"/>
                </a:solidFill>
              </a:rPr>
              <a:t>if</a:t>
            </a:r>
            <a:r>
              <a:rPr lang="en-GB" sz="800" b="1" i="1" baseline="0" dirty="0">
                <a:ln>
                  <a:noFill/>
                </a:ln>
                <a:solidFill>
                  <a:schemeClr val="tx1"/>
                </a:solidFill>
              </a:rPr>
              <a:t> </a:t>
            </a:r>
            <a:r>
              <a:rPr lang="en-GB" sz="800" b="1" i="1" dirty="0">
                <a:ln>
                  <a:noFill/>
                </a:ln>
                <a:solidFill>
                  <a:schemeClr val="tx1"/>
                </a:solidFill>
              </a:rPr>
              <a:t>recommended by Genetics MDT</a:t>
            </a:r>
          </a:p>
        </p:txBody>
      </p:sp>
      <p:cxnSp>
        <p:nvCxnSpPr>
          <p:cNvPr id="96" name="Straight Arrow Connector 95">
            <a:extLst>
              <a:ext uri="{FF2B5EF4-FFF2-40B4-BE49-F238E27FC236}">
                <a16:creationId xmlns:a16="http://schemas.microsoft.com/office/drawing/2014/main" id="{00000000-0008-0000-0000-000015010000}"/>
              </a:ext>
            </a:extLst>
          </p:cNvPr>
          <p:cNvCxnSpPr>
            <a:cxnSpLocks/>
            <a:stCxn id="33" idx="2"/>
            <a:endCxn id="97" idx="0"/>
          </p:cNvCxnSpPr>
          <p:nvPr/>
        </p:nvCxnSpPr>
        <p:spPr>
          <a:xfrm>
            <a:off x="7208462" y="3863091"/>
            <a:ext cx="0" cy="162005"/>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00000000-0008-0000-0000-0000C2010000}"/>
              </a:ext>
            </a:extLst>
          </p:cNvPr>
          <p:cNvSpPr/>
          <p:nvPr/>
        </p:nvSpPr>
        <p:spPr>
          <a:xfrm>
            <a:off x="6095999" y="4025096"/>
            <a:ext cx="2224926" cy="54582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Genetic cause for phenotype</a:t>
            </a:r>
            <a:r>
              <a:rPr lang="en-GB" b="1" baseline="0" dirty="0">
                <a:solidFill>
                  <a:sysClr val="windowText" lastClr="000000"/>
                </a:solidFill>
              </a:rPr>
              <a:t> confirmed. Cascade genetic testing is available for relatives</a:t>
            </a:r>
            <a:endParaRPr lang="en-GB" b="1" dirty="0">
              <a:solidFill>
                <a:sysClr val="windowText" lastClr="000000"/>
              </a:solidFill>
            </a:endParaRPr>
          </a:p>
        </p:txBody>
      </p:sp>
      <p:sp>
        <p:nvSpPr>
          <p:cNvPr id="104" name="Rectangle 103">
            <a:extLst>
              <a:ext uri="{FF2B5EF4-FFF2-40B4-BE49-F238E27FC236}">
                <a16:creationId xmlns:a16="http://schemas.microsoft.com/office/drawing/2014/main" id="{00000000-0008-0000-0000-000098030000}"/>
              </a:ext>
            </a:extLst>
          </p:cNvPr>
          <p:cNvSpPr/>
          <p:nvPr/>
        </p:nvSpPr>
        <p:spPr>
          <a:xfrm>
            <a:off x="6339032" y="4841011"/>
            <a:ext cx="1766737" cy="691592"/>
          </a:xfrm>
          <a:prstGeom prst="rect">
            <a:avLst/>
          </a:prstGeom>
          <a:solidFill>
            <a:schemeClr val="accent4">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Local ICC team to inform patient and provide</a:t>
            </a:r>
            <a:r>
              <a:rPr lang="en-GB" b="1" baseline="0" dirty="0">
                <a:solidFill>
                  <a:sysClr val="windowText" lastClr="000000"/>
                </a:solidFill>
              </a:rPr>
              <a:t> gene-specific advice and risk assessment </a:t>
            </a:r>
            <a:r>
              <a:rPr lang="en-GB" b="1" dirty="0">
                <a:solidFill>
                  <a:sysClr val="windowText" lastClr="000000"/>
                </a:solidFill>
              </a:rPr>
              <a:t> </a:t>
            </a:r>
            <a:endParaRPr lang="en-GB" sz="1000" b="1" i="1" dirty="0">
              <a:solidFill>
                <a:sysClr val="windowText" lastClr="000000"/>
              </a:solidFill>
            </a:endParaRPr>
          </a:p>
        </p:txBody>
      </p:sp>
      <p:cxnSp>
        <p:nvCxnSpPr>
          <p:cNvPr id="105" name="Straight Arrow Connector 104">
            <a:extLst>
              <a:ext uri="{FF2B5EF4-FFF2-40B4-BE49-F238E27FC236}">
                <a16:creationId xmlns:a16="http://schemas.microsoft.com/office/drawing/2014/main" id="{00000000-0008-0000-0000-0000C3010000}"/>
              </a:ext>
            </a:extLst>
          </p:cNvPr>
          <p:cNvCxnSpPr>
            <a:cxnSpLocks/>
            <a:stCxn id="97" idx="2"/>
            <a:endCxn id="104" idx="0"/>
          </p:cNvCxnSpPr>
          <p:nvPr/>
        </p:nvCxnSpPr>
        <p:spPr>
          <a:xfrm>
            <a:off x="7208462" y="4570919"/>
            <a:ext cx="13939" cy="270092"/>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E4F982D5-ADB2-D835-A89F-85BEBB01B764}"/>
              </a:ext>
            </a:extLst>
          </p:cNvPr>
          <p:cNvCxnSpPr>
            <a:cxnSpLocks/>
          </p:cNvCxnSpPr>
          <p:nvPr/>
        </p:nvCxnSpPr>
        <p:spPr>
          <a:xfrm>
            <a:off x="7200573" y="5486582"/>
            <a:ext cx="7487" cy="270092"/>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00000000-0008-0000-0000-0000B2000000}"/>
              </a:ext>
            </a:extLst>
          </p:cNvPr>
          <p:cNvSpPr/>
          <p:nvPr/>
        </p:nvSpPr>
        <p:spPr>
          <a:xfrm>
            <a:off x="8706069" y="2582651"/>
            <a:ext cx="3320446" cy="647929"/>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700" b="0" baseline="0" dirty="0">
                <a:ln>
                  <a:noFill/>
                </a:ln>
                <a:solidFill>
                  <a:sysClr val="windowText" lastClr="000000"/>
                </a:solidFill>
              </a:rPr>
              <a:t>- </a:t>
            </a:r>
            <a:r>
              <a:rPr lang="en-GB" sz="700" b="1" baseline="0" dirty="0">
                <a:ln>
                  <a:noFill/>
                </a:ln>
                <a:solidFill>
                  <a:sysClr val="windowText" lastClr="000000"/>
                </a:solidFill>
              </a:rPr>
              <a:t>In all cases</a:t>
            </a:r>
            <a:r>
              <a:rPr lang="en-GB" sz="700" b="0" baseline="0" dirty="0">
                <a:ln>
                  <a:noFill/>
                </a:ln>
                <a:solidFill>
                  <a:sysClr val="windowText" lastClr="000000"/>
                </a:solidFill>
              </a:rPr>
              <a:t>, result should be communicated by telephone or F2F and a letter dictated, with a copy of their genetic report attached.</a:t>
            </a:r>
          </a:p>
          <a:p>
            <a:pPr algn="l"/>
            <a:r>
              <a:rPr lang="en-GB" sz="700" b="0" baseline="0" dirty="0">
                <a:ln>
                  <a:noFill/>
                </a:ln>
                <a:solidFill>
                  <a:sysClr val="windowText" lastClr="000000"/>
                </a:solidFill>
              </a:rPr>
              <a:t>- In the cases of positive results, also include 'to whom it may concern' letters and enclose the genetic report (with the proband's permission) to prompt screening and predictive testing of first-degree relatives</a:t>
            </a:r>
            <a:endParaRPr lang="en-GB" sz="700" b="0" dirty="0">
              <a:ln>
                <a:noFill/>
              </a:ln>
              <a:solidFill>
                <a:sysClr val="windowText" lastClr="000000"/>
              </a:solidFill>
            </a:endParaRPr>
          </a:p>
        </p:txBody>
      </p:sp>
      <p:sp>
        <p:nvSpPr>
          <p:cNvPr id="112" name="Rectangle 111">
            <a:extLst>
              <a:ext uri="{FF2B5EF4-FFF2-40B4-BE49-F238E27FC236}">
                <a16:creationId xmlns:a16="http://schemas.microsoft.com/office/drawing/2014/main" id="{00000000-0008-0000-0000-0000C5000000}"/>
              </a:ext>
            </a:extLst>
          </p:cNvPr>
          <p:cNvSpPr/>
          <p:nvPr/>
        </p:nvSpPr>
        <p:spPr>
          <a:xfrm>
            <a:off x="8687322" y="3296352"/>
            <a:ext cx="3339193" cy="927607"/>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GB" sz="700" b="0" dirty="0">
                <a:solidFill>
                  <a:sysClr val="windowText" lastClr="000000"/>
                </a:solidFill>
                <a:effectLst/>
                <a:latin typeface="+mn-lt"/>
                <a:ea typeface="+mn-ea"/>
                <a:cs typeface="+mn-cs"/>
              </a:rPr>
              <a:t>- Provide </a:t>
            </a:r>
            <a:r>
              <a:rPr lang="en-GB" sz="700" b="0" i="1" dirty="0">
                <a:solidFill>
                  <a:sysClr val="windowText" lastClr="000000"/>
                </a:solidFill>
                <a:effectLst/>
                <a:latin typeface="+mn-lt"/>
                <a:ea typeface="+mn-ea"/>
                <a:cs typeface="+mn-cs"/>
              </a:rPr>
              <a:t>'to whom it may concern</a:t>
            </a:r>
            <a:r>
              <a:rPr lang="en-GB" sz="700" b="0" dirty="0">
                <a:solidFill>
                  <a:sysClr val="windowText" lastClr="000000"/>
                </a:solidFill>
                <a:effectLst/>
                <a:latin typeface="+mn-lt"/>
                <a:ea typeface="+mn-ea"/>
                <a:cs typeface="+mn-cs"/>
              </a:rPr>
              <a:t>'</a:t>
            </a:r>
            <a:r>
              <a:rPr lang="en-GB" sz="700" b="0" baseline="0" dirty="0">
                <a:solidFill>
                  <a:sysClr val="windowText" lastClr="000000"/>
                </a:solidFill>
                <a:effectLst/>
                <a:latin typeface="+mn-lt"/>
                <a:ea typeface="+mn-ea"/>
                <a:cs typeface="+mn-cs"/>
              </a:rPr>
              <a:t> letters for the patient to give to their first-degree relatives, so that they can be referred directly to their local cardiology/ICC service for screening tests</a:t>
            </a:r>
          </a:p>
          <a:p>
            <a:pPr algn="l"/>
            <a:r>
              <a:rPr lang="en-GB" sz="700" b="0" baseline="0" dirty="0">
                <a:solidFill>
                  <a:sysClr val="windowText" lastClr="000000"/>
                </a:solidFill>
                <a:effectLst/>
                <a:latin typeface="+mn-lt"/>
                <a:ea typeface="+mn-ea"/>
                <a:cs typeface="+mn-cs"/>
              </a:rPr>
              <a:t>- Children &lt; 16 years will need to be referred to their local paediatric cardiology service for screening. Clinical screening is advised from around 12 years old, although it depends on the individual family, gene and condition. If unsure, discuss in the genetics MDT</a:t>
            </a:r>
            <a:endParaRPr lang="en-GB" sz="700" b="0" dirty="0">
              <a:solidFill>
                <a:sysClr val="windowText" lastClr="000000"/>
              </a:solidFill>
            </a:endParaRPr>
          </a:p>
        </p:txBody>
      </p:sp>
      <p:sp>
        <p:nvSpPr>
          <p:cNvPr id="113" name="Rectangle 112">
            <a:extLst>
              <a:ext uri="{FF2B5EF4-FFF2-40B4-BE49-F238E27FC236}">
                <a16:creationId xmlns:a16="http://schemas.microsoft.com/office/drawing/2014/main" id="{00000000-0008-0000-0000-000053000000}"/>
              </a:ext>
            </a:extLst>
          </p:cNvPr>
          <p:cNvSpPr/>
          <p:nvPr/>
        </p:nvSpPr>
        <p:spPr>
          <a:xfrm>
            <a:off x="7248235" y="2309497"/>
            <a:ext cx="924804" cy="197973"/>
          </a:xfrm>
          <a:prstGeom prst="rect">
            <a:avLst/>
          </a:prstGeom>
          <a:solidFill>
            <a:schemeClr val="bg1">
              <a:lumMod val="75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Pathogenic</a:t>
            </a:r>
            <a:endParaRPr lang="en-GB" b="0" dirty="0">
              <a:solidFill>
                <a:sysClr val="windowText" lastClr="000000"/>
              </a:solidFill>
            </a:endParaRPr>
          </a:p>
        </p:txBody>
      </p:sp>
      <p:cxnSp>
        <p:nvCxnSpPr>
          <p:cNvPr id="114" name="Connector: Elbow 113">
            <a:extLst>
              <a:ext uri="{FF2B5EF4-FFF2-40B4-BE49-F238E27FC236}">
                <a16:creationId xmlns:a16="http://schemas.microsoft.com/office/drawing/2014/main" id="{00000000-0008-0000-0000-0000A4000000}"/>
              </a:ext>
            </a:extLst>
          </p:cNvPr>
          <p:cNvCxnSpPr>
            <a:cxnSpLocks/>
            <a:stCxn id="8" idx="2"/>
            <a:endCxn id="113" idx="0"/>
          </p:cNvCxnSpPr>
          <p:nvPr/>
        </p:nvCxnSpPr>
        <p:spPr>
          <a:xfrm rot="16200000" flipH="1">
            <a:off x="6072837" y="671697"/>
            <a:ext cx="535910" cy="273969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17" name="Connector: Elbow 116">
            <a:extLst>
              <a:ext uri="{FF2B5EF4-FFF2-40B4-BE49-F238E27FC236}">
                <a16:creationId xmlns:a16="http://schemas.microsoft.com/office/drawing/2014/main" id="{00000000-0008-0000-0000-000042000000}"/>
              </a:ext>
            </a:extLst>
          </p:cNvPr>
          <p:cNvCxnSpPr>
            <a:cxnSpLocks/>
            <a:stCxn id="113" idx="2"/>
            <a:endCxn id="97" idx="3"/>
          </p:cNvCxnSpPr>
          <p:nvPr/>
        </p:nvCxnSpPr>
        <p:spPr>
          <a:xfrm rot="16200000" flipH="1">
            <a:off x="7120512" y="3097595"/>
            <a:ext cx="1790538" cy="610288"/>
          </a:xfrm>
          <a:prstGeom prst="bentConnector4">
            <a:avLst>
              <a:gd name="adj1" fmla="val 42379"/>
              <a:gd name="adj2" fmla="val 137458"/>
            </a:avLst>
          </a:prstGeom>
          <a:ln>
            <a:tailEnd type="triangle"/>
          </a:ln>
        </p:spPr>
        <p:style>
          <a:lnRef idx="1">
            <a:schemeClr val="dk1"/>
          </a:lnRef>
          <a:fillRef idx="0">
            <a:schemeClr val="dk1"/>
          </a:fillRef>
          <a:effectRef idx="0">
            <a:schemeClr val="dk1"/>
          </a:effectRef>
          <a:fontRef idx="minor">
            <a:schemeClr val="tx1"/>
          </a:fontRef>
        </p:style>
      </p:cxnSp>
      <p:sp>
        <p:nvSpPr>
          <p:cNvPr id="120" name="Rectangle 119">
            <a:extLst>
              <a:ext uri="{FF2B5EF4-FFF2-40B4-BE49-F238E27FC236}">
                <a16:creationId xmlns:a16="http://schemas.microsoft.com/office/drawing/2014/main" id="{00000000-0008-0000-0000-00000A010000}"/>
              </a:ext>
            </a:extLst>
          </p:cNvPr>
          <p:cNvSpPr/>
          <p:nvPr/>
        </p:nvSpPr>
        <p:spPr>
          <a:xfrm>
            <a:off x="8543022" y="4302640"/>
            <a:ext cx="3535123" cy="1790538"/>
          </a:xfrm>
          <a:prstGeom prst="rect">
            <a:avLst/>
          </a:prstGeom>
          <a:solidFill>
            <a:schemeClr val="accent2">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indent="0" algn="l" defTabSz="914400" eaLnBrk="1" fontAlgn="auto" latinLnBrk="0" hangingPunct="1">
              <a:lnSpc>
                <a:spcPct val="100000"/>
              </a:lnSpc>
              <a:spcBef>
                <a:spcPts val="0"/>
              </a:spcBef>
              <a:spcAft>
                <a:spcPts val="0"/>
              </a:spcAft>
              <a:buClrTx/>
              <a:buSzTx/>
              <a:buFontTx/>
              <a:buNone/>
              <a:tabLst/>
              <a:defRPr/>
            </a:pPr>
            <a:r>
              <a:rPr lang="en-GB" sz="700" b="0" dirty="0">
                <a:solidFill>
                  <a:sysClr val="windowText" lastClr="000000"/>
                </a:solidFill>
                <a:effectLst/>
                <a:latin typeface="+mn-lt"/>
                <a:ea typeface="+mn-ea"/>
                <a:cs typeface="+mn-cs"/>
              </a:rPr>
              <a:t>- Provide</a:t>
            </a:r>
            <a:r>
              <a:rPr lang="en-GB" sz="700" b="0" baseline="0" dirty="0">
                <a:solidFill>
                  <a:sysClr val="windowText" lastClr="000000"/>
                </a:solidFill>
                <a:effectLst/>
                <a:latin typeface="+mn-lt"/>
                <a:ea typeface="+mn-ea"/>
                <a:cs typeface="+mn-cs"/>
              </a:rPr>
              <a:t> copies of the patient's genetic results letter (with their consent) and a </a:t>
            </a:r>
            <a:r>
              <a:rPr lang="en-GB" sz="700" b="0" i="1" baseline="0" dirty="0">
                <a:solidFill>
                  <a:sysClr val="windowText" lastClr="000000"/>
                </a:solidFill>
                <a:effectLst/>
                <a:latin typeface="+mn-lt"/>
                <a:ea typeface="+mn-ea"/>
                <a:cs typeface="+mn-cs"/>
              </a:rPr>
              <a:t>'to whom it may concern</a:t>
            </a:r>
            <a:r>
              <a:rPr lang="en-GB" sz="700" b="0" baseline="0" dirty="0">
                <a:solidFill>
                  <a:sysClr val="windowText" lastClr="000000"/>
                </a:solidFill>
                <a:effectLst/>
                <a:latin typeface="+mn-lt"/>
                <a:ea typeface="+mn-ea"/>
                <a:cs typeface="+mn-cs"/>
              </a:rPr>
              <a:t>' letter for the first-degree relatives, so that they can be referred directly to clinical genetics via their GP</a:t>
            </a:r>
          </a:p>
          <a:p>
            <a:pPr marL="0" marR="0" indent="0" algn="l" defTabSz="914400" eaLnBrk="1" fontAlgn="auto" latinLnBrk="0" hangingPunct="1">
              <a:lnSpc>
                <a:spcPct val="100000"/>
              </a:lnSpc>
              <a:spcBef>
                <a:spcPts val="0"/>
              </a:spcBef>
              <a:spcAft>
                <a:spcPts val="0"/>
              </a:spcAft>
              <a:buClrTx/>
              <a:buSzTx/>
              <a:buFontTx/>
              <a:buNone/>
              <a:tabLst/>
              <a:defRPr/>
            </a:pPr>
            <a:r>
              <a:rPr lang="en-GB" sz="700" b="0" baseline="0" dirty="0">
                <a:solidFill>
                  <a:sysClr val="windowText" lastClr="000000"/>
                </a:solidFill>
                <a:effectLst/>
                <a:latin typeface="+mn-lt"/>
                <a:ea typeface="+mn-ea"/>
                <a:cs typeface="+mn-cs"/>
              </a:rPr>
              <a:t>- Alternatively if the first-degree relative is already known to you, with their explicit consent you can refer them directly to clinical genetics yourself. The proband's genetic report (with their consent) must be enclosed with the referral</a:t>
            </a:r>
          </a:p>
          <a:p>
            <a:pPr marL="0" marR="0" indent="0" algn="l" defTabSz="914400" eaLnBrk="1" fontAlgn="auto" latinLnBrk="0" hangingPunct="1">
              <a:lnSpc>
                <a:spcPct val="100000"/>
              </a:lnSpc>
              <a:spcBef>
                <a:spcPts val="0"/>
              </a:spcBef>
              <a:spcAft>
                <a:spcPts val="0"/>
              </a:spcAft>
              <a:buClrTx/>
              <a:buSzTx/>
              <a:buFontTx/>
              <a:buNone/>
              <a:tabLst/>
              <a:defRPr/>
            </a:pPr>
            <a:r>
              <a:rPr lang="en-GB" sz="700" b="0" baseline="0" dirty="0">
                <a:solidFill>
                  <a:sysClr val="windowText" lastClr="000000"/>
                </a:solidFill>
                <a:effectLst/>
                <a:latin typeface="+mn-lt"/>
                <a:ea typeface="+mn-ea"/>
                <a:cs typeface="+mn-cs"/>
              </a:rPr>
              <a:t>- If possible, send the relative's DNA for storage at the same time as referring them to clinical genetics</a:t>
            </a:r>
          </a:p>
          <a:p>
            <a:pPr marL="0" marR="0" lvl="0" indent="0" algn="l" defTabSz="914400" eaLnBrk="1" fontAlgn="auto" latinLnBrk="0" hangingPunct="1">
              <a:lnSpc>
                <a:spcPct val="100000"/>
              </a:lnSpc>
              <a:spcBef>
                <a:spcPts val="0"/>
              </a:spcBef>
              <a:spcAft>
                <a:spcPts val="0"/>
              </a:spcAft>
              <a:buClrTx/>
              <a:buSzTx/>
              <a:buFontTx/>
              <a:buNone/>
              <a:tabLst/>
              <a:defRPr/>
            </a:pPr>
            <a:r>
              <a:rPr lang="en-GB" sz="700" b="0" i="0" baseline="0" dirty="0">
                <a:solidFill>
                  <a:sysClr val="windowText" lastClr="000000"/>
                </a:solidFill>
                <a:effectLst/>
                <a:latin typeface="+mn-lt"/>
                <a:ea typeface="+mn-ea"/>
                <a:cs typeface="+mn-cs"/>
              </a:rPr>
              <a:t>- If assistance is required to support cascade testing, discuss the proband at the Genetics MDT to request help with co-ordinating predictive testing referrals for first-degree relatives</a:t>
            </a:r>
            <a:endParaRPr lang="en-GB" sz="700" b="0" baseline="0" dirty="0">
              <a:solidFill>
                <a:sysClr val="windowText" lastClr="000000"/>
              </a:solidFill>
              <a:effectLst/>
              <a:latin typeface="+mn-lt"/>
              <a:ea typeface="+mn-ea"/>
              <a:cs typeface="+mn-cs"/>
            </a:endParaRPr>
          </a:p>
          <a:p>
            <a:pPr marL="0" marR="0" indent="0" algn="l" defTabSz="914400" eaLnBrk="1" fontAlgn="auto" latinLnBrk="0" hangingPunct="1">
              <a:lnSpc>
                <a:spcPct val="100000"/>
              </a:lnSpc>
              <a:spcBef>
                <a:spcPts val="0"/>
              </a:spcBef>
              <a:spcAft>
                <a:spcPts val="0"/>
              </a:spcAft>
              <a:buClrTx/>
              <a:buSzTx/>
              <a:buFontTx/>
              <a:buNone/>
              <a:tabLst/>
              <a:defRPr/>
            </a:pPr>
            <a:r>
              <a:rPr lang="en-GB" sz="700" b="0" baseline="0" dirty="0">
                <a:solidFill>
                  <a:sysClr val="windowText" lastClr="000000"/>
                </a:solidFill>
                <a:effectLst/>
                <a:latin typeface="+mn-lt"/>
                <a:ea typeface="+mn-ea"/>
                <a:cs typeface="+mn-cs"/>
              </a:rPr>
              <a:t>- In children, referrals for predictive testing can be considered from around the age of 10-12. This varies depending on the individual family, gene and condition. If unsure discuss in the genetics MDT</a:t>
            </a:r>
          </a:p>
          <a:p>
            <a:pPr marL="0" marR="0" indent="0" algn="l" defTabSz="914400" eaLnBrk="1" fontAlgn="auto" latinLnBrk="0" hangingPunct="1">
              <a:lnSpc>
                <a:spcPct val="100000"/>
              </a:lnSpc>
              <a:spcBef>
                <a:spcPts val="0"/>
              </a:spcBef>
              <a:spcAft>
                <a:spcPts val="0"/>
              </a:spcAft>
              <a:buClrTx/>
              <a:buSzTx/>
              <a:buFontTx/>
              <a:buNone/>
              <a:tabLst/>
              <a:defRPr/>
            </a:pPr>
            <a:r>
              <a:rPr lang="en-GB" sz="700" b="0" baseline="0" dirty="0">
                <a:solidFill>
                  <a:sysClr val="windowText" lastClr="000000"/>
                </a:solidFill>
                <a:effectLst/>
                <a:latin typeface="+mn-lt"/>
                <a:ea typeface="+mn-ea"/>
                <a:cs typeface="+mn-cs"/>
              </a:rPr>
              <a:t>- Unaffected children who are gene carriers should be referred to the Evelina or paediatric RBH ICC service for clinical screening*-+</a:t>
            </a:r>
            <a:endParaRPr lang="en-GB" sz="700" b="0" dirty="0">
              <a:solidFill>
                <a:sysClr val="windowText" lastClr="000000"/>
              </a:solidFill>
              <a:effectLst/>
            </a:endParaRPr>
          </a:p>
        </p:txBody>
      </p:sp>
      <p:sp>
        <p:nvSpPr>
          <p:cNvPr id="121" name="Rectangle 120">
            <a:extLst>
              <a:ext uri="{FF2B5EF4-FFF2-40B4-BE49-F238E27FC236}">
                <a16:creationId xmlns:a16="http://schemas.microsoft.com/office/drawing/2014/main" id="{00000000-0008-0000-0000-0000A0030000}"/>
              </a:ext>
            </a:extLst>
          </p:cNvPr>
          <p:cNvSpPr/>
          <p:nvPr/>
        </p:nvSpPr>
        <p:spPr>
          <a:xfrm>
            <a:off x="4530127" y="6223647"/>
            <a:ext cx="3642912" cy="487483"/>
          </a:xfrm>
          <a:prstGeom prst="rect">
            <a:avLst/>
          </a:prstGeom>
          <a:solidFill>
            <a:schemeClr val="accent6">
              <a:lumMod val="40000"/>
              <a:lumOff val="60000"/>
            </a:schemeClr>
          </a:solid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GB" b="1" dirty="0">
                <a:solidFill>
                  <a:sysClr val="windowText" lastClr="000000"/>
                </a:solidFill>
              </a:rPr>
              <a:t>Refer first-degree relatives to Clinical Genetics team at hub for predictive testing</a:t>
            </a:r>
            <a:endParaRPr lang="en-GB" b="0" dirty="0">
              <a:solidFill>
                <a:sysClr val="windowText" lastClr="000000"/>
              </a:solidFill>
            </a:endParaRPr>
          </a:p>
        </p:txBody>
      </p:sp>
      <p:cxnSp>
        <p:nvCxnSpPr>
          <p:cNvPr id="124" name="Straight Arrow Connector 123">
            <a:extLst>
              <a:ext uri="{FF2B5EF4-FFF2-40B4-BE49-F238E27FC236}">
                <a16:creationId xmlns:a16="http://schemas.microsoft.com/office/drawing/2014/main" id="{8C2B441B-5A45-62EF-41BF-ED2523A7F2E7}"/>
              </a:ext>
            </a:extLst>
          </p:cNvPr>
          <p:cNvCxnSpPr>
            <a:cxnSpLocks/>
          </p:cNvCxnSpPr>
          <p:nvPr/>
        </p:nvCxnSpPr>
        <p:spPr>
          <a:xfrm>
            <a:off x="4867862" y="5991398"/>
            <a:ext cx="0" cy="203561"/>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B2A3E70B-9D20-D64D-98D7-C07D12A84064}"/>
              </a:ext>
            </a:extLst>
          </p:cNvPr>
          <p:cNvCxnSpPr>
            <a:cxnSpLocks/>
          </p:cNvCxnSpPr>
          <p:nvPr/>
        </p:nvCxnSpPr>
        <p:spPr>
          <a:xfrm>
            <a:off x="7215949" y="6020086"/>
            <a:ext cx="0" cy="203561"/>
          </a:xfrm>
          <a:prstGeom prst="straightConnector1">
            <a:avLst/>
          </a:prstGeom>
          <a:ln>
            <a:solidFill>
              <a:sysClr val="windowText" lastClr="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258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C310D-C260-11B0-7015-8C6D8DC4A3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74130-5177-F4C7-1763-3D0F4F74108B}"/>
              </a:ext>
            </a:extLst>
          </p:cNvPr>
          <p:cNvSpPr>
            <a:spLocks noGrp="1"/>
          </p:cNvSpPr>
          <p:nvPr>
            <p:ph type="title"/>
          </p:nvPr>
        </p:nvSpPr>
        <p:spPr/>
        <p:txBody>
          <a:bodyPr lIns="91440" tIns="45720" rIns="91440" bIns="45720" anchor="t">
            <a:normAutofit/>
          </a:bodyPr>
          <a:lstStyle/>
          <a:p>
            <a:r>
              <a:rPr lang="en-GB" sz="5300"/>
              <a:t>Support for you</a:t>
            </a:r>
            <a:endParaRPr lang="en-US"/>
          </a:p>
        </p:txBody>
      </p:sp>
      <p:sp>
        <p:nvSpPr>
          <p:cNvPr id="4" name="TextBox 3">
            <a:extLst>
              <a:ext uri="{FF2B5EF4-FFF2-40B4-BE49-F238E27FC236}">
                <a16:creationId xmlns:a16="http://schemas.microsoft.com/office/drawing/2014/main" id="{61BE9FCD-E495-945D-33D3-F62F38733AF7}"/>
              </a:ext>
            </a:extLst>
          </p:cNvPr>
          <p:cNvSpPr txBox="1"/>
          <p:nvPr/>
        </p:nvSpPr>
        <p:spPr>
          <a:xfrm>
            <a:off x="838200" y="2023439"/>
            <a:ext cx="10826419" cy="2223686"/>
          </a:xfrm>
          <a:prstGeom prst="rect">
            <a:avLst/>
          </a:prstGeom>
          <a:noFill/>
        </p:spPr>
        <p:txBody>
          <a:bodyPr wrap="square" lIns="91440" tIns="45720" rIns="91440" bIns="45720" rtlCol="0" anchor="t">
            <a:spAutoFit/>
          </a:bodyPr>
          <a:lstStyle/>
          <a:p>
            <a:pPr marL="457200" indent="-457200" defTabSz="609630">
              <a:buFont typeface="Wingdings" panose="020B0604020202020204" pitchFamily="34" charset="0"/>
              <a:buChar char="q"/>
            </a:pPr>
            <a:r>
              <a:rPr lang="en-GB" sz="2400" b="1">
                <a:solidFill>
                  <a:srgbClr val="9B2A68"/>
                </a:solidFill>
                <a:latin typeface="Arial"/>
                <a:cs typeface="Arial"/>
              </a:rPr>
              <a:t>Business case development</a:t>
            </a:r>
            <a:endParaRPr lang="en-US" sz="2400" b="1">
              <a:solidFill>
                <a:srgbClr val="9B2A68"/>
              </a:solidFill>
              <a:ea typeface="Calibri"/>
              <a:cs typeface="Calibri"/>
            </a:endParaRPr>
          </a:p>
          <a:p>
            <a:pPr marL="457200" indent="-457200" defTabSz="609630">
              <a:buFont typeface="Wingdings" panose="020B0604020202020204" pitchFamily="34" charset="0"/>
              <a:buChar char="q"/>
            </a:pPr>
            <a:endParaRPr lang="en-GB" sz="2400" b="1">
              <a:solidFill>
                <a:srgbClr val="9B2A68"/>
              </a:solidFill>
              <a:latin typeface="Arial" panose="020B0604020202020204" pitchFamily="34" charset="0"/>
              <a:cs typeface="Arial" panose="020B0604020202020204" pitchFamily="34" charset="0"/>
            </a:endParaRPr>
          </a:p>
          <a:p>
            <a:pPr marL="457200" indent="-457200" defTabSz="609630">
              <a:buFont typeface="Wingdings" panose="020B0604020202020204" pitchFamily="34" charset="0"/>
              <a:buChar char="q"/>
            </a:pPr>
            <a:r>
              <a:rPr lang="en-GB" sz="2400" b="1">
                <a:solidFill>
                  <a:srgbClr val="9B2A68"/>
                </a:solidFill>
                <a:latin typeface="Arial"/>
                <a:cs typeface="Arial"/>
              </a:rPr>
              <a:t>Patient case studies</a:t>
            </a:r>
            <a:endParaRPr lang="en-GB" sz="2400" b="1">
              <a:solidFill>
                <a:srgbClr val="9B2A68"/>
              </a:solidFill>
              <a:latin typeface="Arial" panose="020B0604020202020204" pitchFamily="34" charset="0"/>
              <a:cs typeface="Arial" panose="020B0604020202020204" pitchFamily="34" charset="0"/>
            </a:endParaRPr>
          </a:p>
          <a:p>
            <a:pPr marL="457200" indent="-457200" defTabSz="609630">
              <a:buFont typeface="Wingdings" panose="020B0604020202020204" pitchFamily="34" charset="0"/>
              <a:buChar char="q"/>
            </a:pPr>
            <a:endParaRPr lang="en-GB" sz="2400" b="1">
              <a:solidFill>
                <a:srgbClr val="9B2A68"/>
              </a:solidFill>
              <a:latin typeface="Arial" panose="020B0604020202020204" pitchFamily="34" charset="0"/>
              <a:cs typeface="Arial" panose="020B0604020202020204" pitchFamily="34" charset="0"/>
            </a:endParaRPr>
          </a:p>
          <a:p>
            <a:pPr marL="457200" indent="-457200" defTabSz="609630">
              <a:buFont typeface="Wingdings" panose="020B0604020202020204" pitchFamily="34" charset="0"/>
              <a:buChar char="q"/>
            </a:pPr>
            <a:r>
              <a:rPr lang="en-GB" sz="2400" b="1">
                <a:solidFill>
                  <a:srgbClr val="9B2A68"/>
                </a:solidFill>
                <a:latin typeface="Arial"/>
                <a:cs typeface="Arial"/>
              </a:rPr>
              <a:t>Educational interventions</a:t>
            </a:r>
            <a:endParaRPr lang="en-GB" sz="2400" b="1">
              <a:solidFill>
                <a:srgbClr val="9B2A68"/>
              </a:solidFill>
              <a:latin typeface="Arial" panose="020B0604020202020204" pitchFamily="34" charset="0"/>
              <a:cs typeface="Arial" panose="020B0604020202020204" pitchFamily="34" charset="0"/>
            </a:endParaRPr>
          </a:p>
          <a:p>
            <a:pPr marL="457200" indent="-457200" defTabSz="609630">
              <a:buFont typeface="Wingdings" panose="020B0604020202020204" pitchFamily="34" charset="0"/>
              <a:buChar char="q"/>
            </a:pPr>
            <a:endParaRPr lang="en-GB" sz="185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DAA2369-7670-EC17-906A-725D5495B4A1}"/>
              </a:ext>
            </a:extLst>
          </p:cNvPr>
          <p:cNvPicPr>
            <a:picLocks noChangeAspect="1"/>
          </p:cNvPicPr>
          <p:nvPr/>
        </p:nvPicPr>
        <p:blipFill>
          <a:blip r:embed="rId3"/>
          <a:stretch>
            <a:fillRect/>
          </a:stretch>
        </p:blipFill>
        <p:spPr>
          <a:xfrm>
            <a:off x="5853739" y="1027308"/>
            <a:ext cx="6242307" cy="4386773"/>
          </a:xfrm>
          <a:prstGeom prst="rect">
            <a:avLst/>
          </a:prstGeom>
          <a:ln>
            <a:solidFill>
              <a:schemeClr val="tx1"/>
            </a:solidFill>
          </a:ln>
        </p:spPr>
      </p:pic>
    </p:spTree>
    <p:extLst>
      <p:ext uri="{BB962C8B-B14F-4D97-AF65-F5344CB8AC3E}">
        <p14:creationId xmlns:p14="http://schemas.microsoft.com/office/powerpoint/2010/main" val="75844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EAE98BE7-7FE6-4FD0-022E-A2B7AA5CD7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6E2870C-C260-FFD8-65AA-66F8B19190A4}"/>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GB" sz="1200">
              <a:solidFill>
                <a:prstClr val="white"/>
              </a:solidFill>
              <a:latin typeface="Calibri" panose="020F0502020204030204"/>
            </a:endParaRPr>
          </a:p>
        </p:txBody>
      </p:sp>
      <p:sp>
        <p:nvSpPr>
          <p:cNvPr id="3" name="Rectangle 2">
            <a:extLst>
              <a:ext uri="{FF2B5EF4-FFF2-40B4-BE49-F238E27FC236}">
                <a16:creationId xmlns:a16="http://schemas.microsoft.com/office/drawing/2014/main" id="{26680137-5E06-0ABA-F505-299B4885C977}"/>
              </a:ext>
            </a:extLst>
          </p:cNvPr>
          <p:cNvSpPr/>
          <p:nvPr>
            <p:custDataLst>
              <p:tags r:id="rId3"/>
            </p:custDataLst>
          </p:nvPr>
        </p:nvSpPr>
        <p:spPr>
          <a:xfrm>
            <a:off x="3112852" y="1000897"/>
            <a:ext cx="8486225"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609630"/>
            <a:r>
              <a:rPr lang="en-GB" sz="2650">
                <a:solidFill>
                  <a:srgbClr val="000000"/>
                </a:solidFill>
                <a:ea typeface="+mn-lt"/>
                <a:cs typeface="+mn-lt"/>
              </a:rPr>
              <a:t>What topics or sessions would you like to have in future Communities of Practice?</a:t>
            </a:r>
            <a:endParaRPr lang="en-US">
              <a:ea typeface="+mn-lt"/>
              <a:cs typeface="+mn-lt"/>
            </a:endParaRPr>
          </a:p>
        </p:txBody>
      </p:sp>
      <p:sp>
        <p:nvSpPr>
          <p:cNvPr id="4" name="Rectangle 3">
            <a:extLst>
              <a:ext uri="{FF2B5EF4-FFF2-40B4-BE49-F238E27FC236}">
                <a16:creationId xmlns:a16="http://schemas.microsoft.com/office/drawing/2014/main" id="{3E9E8507-2BEB-EEA9-9498-543A1038708E}"/>
              </a:ext>
            </a:extLst>
          </p:cNvPr>
          <p:cNvSpPr/>
          <p:nvPr/>
        </p:nvSpPr>
        <p:spPr>
          <a:xfrm>
            <a:off x="0" y="5820033"/>
            <a:ext cx="12192000" cy="1037967"/>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7" bIns="203817" rtlCol="0" anchor="ctr">
            <a:normAutofit/>
          </a:bodyPr>
          <a:lstStyle/>
          <a:p>
            <a:pPr defTabSz="609630"/>
            <a:r>
              <a:rPr lang="en-GB" sz="1733">
                <a:solidFill>
                  <a:srgbClr val="FFFFFF"/>
                </a:solidFill>
                <a:latin typeface="Calibri" panose="020F0502020204030204"/>
              </a:rPr>
              <a:t>The </a:t>
            </a:r>
            <a:r>
              <a:rPr lang="en-GB" sz="1733" err="1">
                <a:solidFill>
                  <a:srgbClr val="FFFFFF"/>
                </a:solidFill>
                <a:latin typeface="Calibri" panose="020F0502020204030204"/>
                <a:hlinkClick r:id="rId6">
                  <a:extLst>
                    <a:ext uri="{A12FA001-AC4F-418D-AE19-62706E023703}">
                      <ahyp:hlinkClr xmlns:ahyp="http://schemas.microsoft.com/office/drawing/2018/hyperlinkcolor" val="tx"/>
                    </a:ext>
                  </a:extLst>
                </a:hlinkClick>
              </a:rPr>
              <a:t>Slido</a:t>
            </a:r>
            <a:r>
              <a:rPr lang="en-GB" sz="1733">
                <a:solidFill>
                  <a:srgbClr val="FFFFFF"/>
                </a:solidFill>
                <a:latin typeface="Calibri" panose="020F0502020204030204"/>
                <a:hlinkClick r:id="rId6">
                  <a:extLst>
                    <a:ext uri="{A12FA001-AC4F-418D-AE19-62706E023703}">
                      <ahyp:hlinkClr xmlns:ahyp="http://schemas.microsoft.com/office/drawing/2018/hyperlinkcolor" val="tx"/>
                    </a:ext>
                  </a:extLst>
                </a:hlinkClick>
              </a:rPr>
              <a:t> app</a:t>
            </a:r>
            <a:r>
              <a:rPr lang="en-GB" sz="1733">
                <a:solidFill>
                  <a:srgbClr val="FFFFFF"/>
                </a:solidFill>
                <a:latin typeface="Calibri" panose="020F0502020204030204"/>
              </a:rPr>
              <a:t> must be installed on every computer you’re presenting from</a:t>
            </a:r>
          </a:p>
        </p:txBody>
      </p:sp>
      <p:pic>
        <p:nvPicPr>
          <p:cNvPr id="6" name="Graphic 5">
            <a:extLst>
              <a:ext uri="{FF2B5EF4-FFF2-40B4-BE49-F238E27FC236}">
                <a16:creationId xmlns:a16="http://schemas.microsoft.com/office/drawing/2014/main" id="{FB649CDD-C1A9-A0FC-34A4-10291DED82D3}"/>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ium 6">
            <a:extLst>
              <a:ext uri="{FF2B5EF4-FFF2-40B4-BE49-F238E27FC236}">
                <a16:creationId xmlns:a16="http://schemas.microsoft.com/office/drawing/2014/main" id="{E4D4D877-55DD-E1D1-33C5-4F39E3D2AC7B}"/>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a:bodyPr>
          <a:lstStyle/>
          <a:p>
            <a:pPr algn="ctr" defTabSz="609630"/>
            <a:r>
              <a:rPr lang="en-GB" sz="1733" b="1">
                <a:solidFill>
                  <a:srgbClr val="198038"/>
                </a:solidFill>
                <a:latin typeface="Calibri" panose="020F0502020204030204"/>
              </a:rPr>
              <a:t>Do not edit
</a:t>
            </a:r>
            <a:r>
              <a:rPr lang="en-GB" sz="1467">
                <a:solidFill>
                  <a:srgbClr val="198038"/>
                </a:solidFill>
                <a:latin typeface="Calibri" panose="020F0502020204030204"/>
                <a:hlinkClick r:id="rId8">
                  <a:extLst>
                    <a:ext uri="{A12FA001-AC4F-418D-AE19-62706E023703}">
                      <ahyp:hlinkClr xmlns:ahyp="http://schemas.microsoft.com/office/drawing/2018/hyperlinkcolor" val="tx"/>
                    </a:ext>
                  </a:extLst>
                </a:hlinkClick>
              </a:rPr>
              <a:t>How to change the design</a:t>
            </a:r>
            <a:endParaRPr lang="en-GB" sz="1467">
              <a:solidFill>
                <a:srgbClr val="198038"/>
              </a:solidFill>
              <a:latin typeface="Calibri" panose="020F0502020204030204"/>
            </a:endParaRPr>
          </a:p>
        </p:txBody>
      </p:sp>
      <p:pic>
        <p:nvPicPr>
          <p:cNvPr id="9" name="Graphic 8">
            <a:extLst>
              <a:ext uri="{FF2B5EF4-FFF2-40B4-BE49-F238E27FC236}">
                <a16:creationId xmlns:a16="http://schemas.microsoft.com/office/drawing/2014/main" id="{6CD48CB3-88AB-EB11-4BE5-AE5CC116074E}"/>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9" y="6153728"/>
            <a:ext cx="1111733" cy="370577"/>
          </a:xfrm>
          <a:prstGeom prst="rect">
            <a:avLst/>
          </a:prstGeom>
        </p:spPr>
      </p:pic>
      <p:grpSp>
        <p:nvGrpSpPr>
          <p:cNvPr id="13" name="Group 12">
            <a:extLst>
              <a:ext uri="{FF2B5EF4-FFF2-40B4-BE49-F238E27FC236}">
                <a16:creationId xmlns:a16="http://schemas.microsoft.com/office/drawing/2014/main" id="{1C581AD3-C129-CD53-71AE-91ADEC3B0837}"/>
              </a:ext>
            </a:extLst>
          </p:cNvPr>
          <p:cNvGrpSpPr/>
          <p:nvPr/>
        </p:nvGrpSpPr>
        <p:grpSpPr>
          <a:xfrm>
            <a:off x="368432" y="143472"/>
            <a:ext cx="1847694" cy="1653834"/>
            <a:chOff x="11160224" y="2839244"/>
            <a:chExt cx="5248040" cy="4913486"/>
          </a:xfrm>
        </p:grpSpPr>
        <p:grpSp>
          <p:nvGrpSpPr>
            <p:cNvPr id="8" name="Group 7">
              <a:extLst>
                <a:ext uri="{FF2B5EF4-FFF2-40B4-BE49-F238E27FC236}">
                  <a16:creationId xmlns:a16="http://schemas.microsoft.com/office/drawing/2014/main" id="{5553ACC1-4EB9-1D2F-7020-512FEDBDA34C}"/>
                </a:ext>
              </a:extLst>
            </p:cNvPr>
            <p:cNvGrpSpPr/>
            <p:nvPr/>
          </p:nvGrpSpPr>
          <p:grpSpPr>
            <a:xfrm>
              <a:off x="11160224" y="2839244"/>
              <a:ext cx="5248040" cy="4857166"/>
              <a:chOff x="13140444" y="6007596"/>
              <a:chExt cx="5131417" cy="4176464"/>
            </a:xfrm>
          </p:grpSpPr>
          <p:sp>
            <p:nvSpPr>
              <p:cNvPr id="11" name="Rectangle: Rounded Corners 10">
                <a:extLst>
                  <a:ext uri="{FF2B5EF4-FFF2-40B4-BE49-F238E27FC236}">
                    <a16:creationId xmlns:a16="http://schemas.microsoft.com/office/drawing/2014/main" id="{03CE4814-443C-E561-698C-11DB3862E485}"/>
                  </a:ext>
                </a:extLst>
              </p:cNvPr>
              <p:cNvSpPr/>
              <p:nvPr/>
            </p:nvSpPr>
            <p:spPr>
              <a:xfrm>
                <a:off x="13140444" y="6007596"/>
                <a:ext cx="4752528" cy="417646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GB" sz="1200">
                  <a:solidFill>
                    <a:prstClr val="white"/>
                  </a:solidFill>
                  <a:latin typeface="Calibri" panose="020F0502020204030204"/>
                </a:endParaRPr>
              </a:p>
            </p:txBody>
          </p:sp>
          <p:sp>
            <p:nvSpPr>
              <p:cNvPr id="12" name="Rectangle 11">
                <a:extLst>
                  <a:ext uri="{FF2B5EF4-FFF2-40B4-BE49-F238E27FC236}">
                    <a16:creationId xmlns:a16="http://schemas.microsoft.com/office/drawing/2014/main" id="{C52E73F6-000D-3EE5-CE65-A3472150DBFD}"/>
                  </a:ext>
                </a:extLst>
              </p:cNvPr>
              <p:cNvSpPr/>
              <p:nvPr/>
            </p:nvSpPr>
            <p:spPr>
              <a:xfrm>
                <a:off x="14337378" y="8860106"/>
                <a:ext cx="3934483" cy="795285"/>
              </a:xfrm>
              <a:prstGeom prst="rect">
                <a:avLst/>
              </a:prstGeom>
            </p:spPr>
            <p:txBody>
              <a:bodyPr wrap="square">
                <a:spAutoFit/>
              </a:bodyPr>
              <a:lstStyle/>
              <a:p>
                <a:pPr defTabSz="609630">
                  <a:defRPr/>
                </a:pPr>
                <a:endParaRPr lang="en-GB" sz="2667" b="1">
                  <a:solidFill>
                    <a:prstClr val="black"/>
                  </a:solidFill>
                  <a:latin typeface="Calibri" panose="020F0502020204030204"/>
                </a:endParaRPr>
              </a:p>
            </p:txBody>
          </p:sp>
        </p:grpSp>
        <p:sp>
          <p:nvSpPr>
            <p:cNvPr id="10" name="TextBox 9">
              <a:extLst>
                <a:ext uri="{FF2B5EF4-FFF2-40B4-BE49-F238E27FC236}">
                  <a16:creationId xmlns:a16="http://schemas.microsoft.com/office/drawing/2014/main" id="{762100B8-E752-4BF7-4250-3BF8A4461D78}"/>
                </a:ext>
              </a:extLst>
            </p:cNvPr>
            <p:cNvSpPr txBox="1"/>
            <p:nvPr/>
          </p:nvSpPr>
          <p:spPr>
            <a:xfrm>
              <a:off x="12360017" y="6198261"/>
              <a:ext cx="3723306" cy="1554469"/>
            </a:xfrm>
            <a:prstGeom prst="rect">
              <a:avLst/>
            </a:prstGeom>
            <a:noFill/>
          </p:spPr>
          <p:txBody>
            <a:bodyPr wrap="square" lIns="91440" tIns="45720" rIns="91440" bIns="45720" anchor="t">
              <a:spAutoFit/>
            </a:bodyPr>
            <a:lstStyle/>
            <a:p>
              <a:pPr defTabSz="609630"/>
              <a:r>
                <a:rPr lang="en-GB" sz="1400" b="1">
                  <a:solidFill>
                    <a:prstClr val="black"/>
                  </a:solidFill>
                  <a:latin typeface="Calibri" panose="020F0502020204030204"/>
                </a:rPr>
                <a:t>Slido.com</a:t>
              </a:r>
              <a:r>
                <a:rPr lang="en-GB" sz="1400" b="1" dirty="0">
                  <a:solidFill>
                    <a:prstClr val="black"/>
                  </a:solidFill>
                </a:rPr>
                <a:t> #1626086</a:t>
              </a:r>
              <a:endParaRPr lang="en-GB" sz="1400" b="1">
                <a:solidFill>
                  <a:prstClr val="black"/>
                </a:solidFill>
                <a:latin typeface="Calibri" panose="020F0502020204030204"/>
                <a:ea typeface="Calibri" panose="020F0502020204030204"/>
                <a:cs typeface="Calibri" panose="020F0502020204030204"/>
              </a:endParaRPr>
            </a:p>
          </p:txBody>
        </p:sp>
      </p:grpSp>
      <p:pic>
        <p:nvPicPr>
          <p:cNvPr id="15" name="Picture 14" descr="A qr code with black squares&#10;&#10;AI-generated content may be incorrect.">
            <a:extLst>
              <a:ext uri="{FF2B5EF4-FFF2-40B4-BE49-F238E27FC236}">
                <a16:creationId xmlns:a16="http://schemas.microsoft.com/office/drawing/2014/main" id="{7061048C-1574-F351-7F95-7542A8DF4AC6}"/>
              </a:ext>
            </a:extLst>
          </p:cNvPr>
          <p:cNvPicPr>
            <a:picLocks noChangeAspect="1"/>
          </p:cNvPicPr>
          <p:nvPr/>
        </p:nvPicPr>
        <p:blipFill>
          <a:blip r:embed="rId10"/>
          <a:stretch>
            <a:fillRect/>
          </a:stretch>
        </p:blipFill>
        <p:spPr>
          <a:xfrm>
            <a:off x="619473" y="223706"/>
            <a:ext cx="1012479" cy="1012479"/>
          </a:xfrm>
          <a:prstGeom prst="rect">
            <a:avLst/>
          </a:prstGeom>
        </p:spPr>
      </p:pic>
    </p:spTree>
    <p:custDataLst>
      <p:tags r:id="rId1"/>
    </p:custDataLst>
    <p:extLst>
      <p:ext uri="{BB962C8B-B14F-4D97-AF65-F5344CB8AC3E}">
        <p14:creationId xmlns:p14="http://schemas.microsoft.com/office/powerpoint/2010/main" val="146945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993AE-065C-A1EA-53AB-C4366819ECB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78695FA-A006-FA69-423E-CBFC59FC9751}"/>
              </a:ext>
            </a:extLst>
          </p:cNvPr>
          <p:cNvSpPr>
            <a:spLocks noGrp="1"/>
          </p:cNvSpPr>
          <p:nvPr>
            <p:ph type="subTitle" idx="1"/>
          </p:nvPr>
        </p:nvSpPr>
        <p:spPr>
          <a:xfrm>
            <a:off x="3674505" y="966192"/>
            <a:ext cx="4848539" cy="1655233"/>
          </a:xfrm>
        </p:spPr>
        <p:txBody>
          <a:bodyPr lIns="91440" tIns="45720" rIns="91440" bIns="45720" anchor="ctr" anchorCtr="0"/>
          <a:lstStyle/>
          <a:p>
            <a:r>
              <a:rPr lang="en-GB" sz="6400">
                <a:latin typeface="Arial"/>
                <a:ea typeface="Frutiger Bold"/>
                <a:cs typeface="Arial"/>
                <a:sym typeface="Frutiger Bold"/>
              </a:rPr>
              <a:t>Next Up:</a:t>
            </a:r>
            <a:endParaRPr lang="en-GB" sz="6400">
              <a:latin typeface="Arial" panose="020B0604020202020204" pitchFamily="34" charset="0"/>
              <a:ea typeface="Frutiger Bold"/>
              <a:cs typeface="Arial" panose="020B0604020202020204" pitchFamily="34" charset="0"/>
            </a:endParaRPr>
          </a:p>
        </p:txBody>
      </p:sp>
      <p:sp>
        <p:nvSpPr>
          <p:cNvPr id="4" name="Subtitle 1">
            <a:extLst>
              <a:ext uri="{FF2B5EF4-FFF2-40B4-BE49-F238E27FC236}">
                <a16:creationId xmlns:a16="http://schemas.microsoft.com/office/drawing/2014/main" id="{47179BE1-5AD5-6189-2DBA-E55FAD61BEC4}"/>
              </a:ext>
            </a:extLst>
          </p:cNvPr>
          <p:cNvSpPr txBox="1">
            <a:spLocks/>
          </p:cNvSpPr>
          <p:nvPr/>
        </p:nvSpPr>
        <p:spPr>
          <a:xfrm>
            <a:off x="2447422" y="2794368"/>
            <a:ext cx="9748986" cy="3113541"/>
          </a:xfrm>
          <a:prstGeom prst="rect">
            <a:avLst/>
          </a:prstGeom>
        </p:spPr>
        <p:txBody>
          <a:bodyPr lIns="91440" tIns="45720" rIns="91440" bIns="45720" anchor="t" anchorCtr="0"/>
          <a:lstStyle>
            <a:lvl1pPr marL="0" indent="0" algn="ctr" defTabSz="609630" rtl="0" eaLnBrk="1" latinLnBrk="0" hangingPunct="1">
              <a:lnSpc>
                <a:spcPct val="90000"/>
              </a:lnSpc>
              <a:spcBef>
                <a:spcPts val="667"/>
              </a:spcBef>
              <a:buFont typeface="Arial" panose="020B0604020202020204" pitchFamily="34" charset="0"/>
              <a:buNone/>
              <a:defRPr sz="6667" b="1" kern="1200">
                <a:solidFill>
                  <a:schemeClr val="bg1"/>
                </a:solidFill>
                <a:latin typeface="Frutiger" panose="020B0604020202020204" charset="0"/>
                <a:ea typeface="+mn-ea"/>
                <a:cs typeface="+mn-cs"/>
              </a:defRPr>
            </a:lvl1pPr>
            <a:lvl2pPr marL="304815" indent="0" algn="ctr" defTabSz="609630" rtl="0" eaLnBrk="1" latinLnBrk="0" hangingPunct="1">
              <a:lnSpc>
                <a:spcPct val="90000"/>
              </a:lnSpc>
              <a:spcBef>
                <a:spcPts val="333"/>
              </a:spcBef>
              <a:buFont typeface="Arial" panose="020B0604020202020204" pitchFamily="34" charset="0"/>
              <a:buNone/>
              <a:defRPr sz="1333" kern="1200">
                <a:solidFill>
                  <a:schemeClr val="tx1"/>
                </a:solidFill>
                <a:latin typeface="+mn-lt"/>
                <a:ea typeface="+mn-ea"/>
                <a:cs typeface="+mn-cs"/>
              </a:defRPr>
            </a:lvl2pPr>
            <a:lvl3pPr marL="609630" indent="0" algn="ctr" defTabSz="609630" rtl="0" eaLnBrk="1" latinLnBrk="0" hangingPunct="1">
              <a:lnSpc>
                <a:spcPct val="90000"/>
              </a:lnSpc>
              <a:spcBef>
                <a:spcPts val="333"/>
              </a:spcBef>
              <a:buFont typeface="Arial" panose="020B0604020202020204" pitchFamily="34" charset="0"/>
              <a:buNone/>
              <a:defRPr sz="1200" kern="1200">
                <a:solidFill>
                  <a:schemeClr val="tx1"/>
                </a:solidFill>
                <a:latin typeface="+mn-lt"/>
                <a:ea typeface="+mn-ea"/>
                <a:cs typeface="+mn-cs"/>
              </a:defRPr>
            </a:lvl3pPr>
            <a:lvl4pPr marL="914446" indent="0" algn="ctr" defTabSz="609630" rtl="0" eaLnBrk="1" latinLnBrk="0" hangingPunct="1">
              <a:lnSpc>
                <a:spcPct val="90000"/>
              </a:lnSpc>
              <a:spcBef>
                <a:spcPts val="333"/>
              </a:spcBef>
              <a:buFont typeface="Arial" panose="020B0604020202020204" pitchFamily="34" charset="0"/>
              <a:buNone/>
              <a:defRPr sz="1067" kern="1200">
                <a:solidFill>
                  <a:schemeClr val="tx1"/>
                </a:solidFill>
                <a:latin typeface="+mn-lt"/>
                <a:ea typeface="+mn-ea"/>
                <a:cs typeface="+mn-cs"/>
              </a:defRPr>
            </a:lvl4pPr>
            <a:lvl5pPr marL="1219261" indent="0" algn="ctr" defTabSz="609630" rtl="0" eaLnBrk="1" latinLnBrk="0" hangingPunct="1">
              <a:lnSpc>
                <a:spcPct val="90000"/>
              </a:lnSpc>
              <a:spcBef>
                <a:spcPts val="333"/>
              </a:spcBef>
              <a:buFont typeface="Arial" panose="020B0604020202020204" pitchFamily="34" charset="0"/>
              <a:buNone/>
              <a:defRPr sz="1067" kern="1200">
                <a:solidFill>
                  <a:schemeClr val="tx1"/>
                </a:solidFill>
                <a:latin typeface="+mn-lt"/>
                <a:ea typeface="+mn-ea"/>
                <a:cs typeface="+mn-cs"/>
              </a:defRPr>
            </a:lvl5pPr>
            <a:lvl6pPr marL="1524076" indent="0" algn="ctr" defTabSz="609630" rtl="0" eaLnBrk="1" latinLnBrk="0" hangingPunct="1">
              <a:lnSpc>
                <a:spcPct val="90000"/>
              </a:lnSpc>
              <a:spcBef>
                <a:spcPts val="333"/>
              </a:spcBef>
              <a:buFont typeface="Arial" panose="020B0604020202020204" pitchFamily="34" charset="0"/>
              <a:buNone/>
              <a:defRPr sz="1067" kern="1200">
                <a:solidFill>
                  <a:schemeClr val="tx1"/>
                </a:solidFill>
                <a:latin typeface="+mn-lt"/>
                <a:ea typeface="+mn-ea"/>
                <a:cs typeface="+mn-cs"/>
              </a:defRPr>
            </a:lvl6pPr>
            <a:lvl7pPr marL="1828891" indent="0" algn="ctr" defTabSz="609630" rtl="0" eaLnBrk="1" latinLnBrk="0" hangingPunct="1">
              <a:lnSpc>
                <a:spcPct val="90000"/>
              </a:lnSpc>
              <a:spcBef>
                <a:spcPts val="333"/>
              </a:spcBef>
              <a:buFont typeface="Arial" panose="020B0604020202020204" pitchFamily="34" charset="0"/>
              <a:buNone/>
              <a:defRPr sz="1067" kern="1200">
                <a:solidFill>
                  <a:schemeClr val="tx1"/>
                </a:solidFill>
                <a:latin typeface="+mn-lt"/>
                <a:ea typeface="+mn-ea"/>
                <a:cs typeface="+mn-cs"/>
              </a:defRPr>
            </a:lvl7pPr>
            <a:lvl8pPr marL="2133707" indent="0" algn="ctr" defTabSz="609630" rtl="0" eaLnBrk="1" latinLnBrk="0" hangingPunct="1">
              <a:lnSpc>
                <a:spcPct val="90000"/>
              </a:lnSpc>
              <a:spcBef>
                <a:spcPts val="333"/>
              </a:spcBef>
              <a:buFont typeface="Arial" panose="020B0604020202020204" pitchFamily="34" charset="0"/>
              <a:buNone/>
              <a:defRPr sz="1067" kern="1200">
                <a:solidFill>
                  <a:schemeClr val="tx1"/>
                </a:solidFill>
                <a:latin typeface="+mn-lt"/>
                <a:ea typeface="+mn-ea"/>
                <a:cs typeface="+mn-cs"/>
              </a:defRPr>
            </a:lvl8pPr>
            <a:lvl9pPr marL="2438522" indent="0" algn="ctr" defTabSz="609630" rtl="0" eaLnBrk="1" latinLnBrk="0" hangingPunct="1">
              <a:lnSpc>
                <a:spcPct val="90000"/>
              </a:lnSpc>
              <a:spcBef>
                <a:spcPts val="333"/>
              </a:spcBef>
              <a:buFont typeface="Arial" panose="020B0604020202020204" pitchFamily="34" charset="0"/>
              <a:buNone/>
              <a:defRPr sz="1067" kern="1200">
                <a:solidFill>
                  <a:schemeClr val="tx1"/>
                </a:solidFill>
                <a:latin typeface="+mn-lt"/>
                <a:ea typeface="+mn-ea"/>
                <a:cs typeface="+mn-cs"/>
              </a:defRPr>
            </a:lvl9pPr>
          </a:lstStyle>
          <a:p>
            <a:pPr algn="l"/>
            <a:r>
              <a:rPr lang="en-GB" sz="3600" dirty="0">
                <a:latin typeface="Arial"/>
                <a:cs typeface="Arial"/>
              </a:rPr>
              <a:t>December 10th: Cardiovascular Genomics Community of Practice #3 </a:t>
            </a:r>
            <a:endParaRPr lang="en-GB" sz="2000" dirty="0">
              <a:cs typeface="Arial"/>
            </a:endParaRPr>
          </a:p>
          <a:p>
            <a:pPr algn="l"/>
            <a:endParaRPr lang="en-GB" sz="2000" dirty="0">
              <a:latin typeface="Arial"/>
              <a:cs typeface="Arial"/>
            </a:endParaRPr>
          </a:p>
        </p:txBody>
      </p:sp>
      <p:pic>
        <p:nvPicPr>
          <p:cNvPr id="6" name="Graphic 5" descr="Daily calendar with solid fill">
            <a:extLst>
              <a:ext uri="{FF2B5EF4-FFF2-40B4-BE49-F238E27FC236}">
                <a16:creationId xmlns:a16="http://schemas.microsoft.com/office/drawing/2014/main" id="{54F3585C-688B-AD6A-DE1A-BB40CDA8C4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1196" y="2713386"/>
            <a:ext cx="1504336" cy="1381433"/>
          </a:xfrm>
          <a:prstGeom prst="rect">
            <a:avLst/>
          </a:prstGeom>
        </p:spPr>
      </p:pic>
    </p:spTree>
    <p:extLst>
      <p:ext uri="{BB962C8B-B14F-4D97-AF65-F5344CB8AC3E}">
        <p14:creationId xmlns:p14="http://schemas.microsoft.com/office/powerpoint/2010/main" val="87685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E604E-9D40-E2F6-8FAD-15A717EDC29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0124C00F-5C34-C4CE-65DA-4E1F9AD3DA22}"/>
              </a:ext>
            </a:extLst>
          </p:cNvPr>
          <p:cNvSpPr>
            <a:spLocks noGrp="1"/>
          </p:cNvSpPr>
          <p:nvPr>
            <p:ph type="subTitle" idx="1"/>
          </p:nvPr>
        </p:nvSpPr>
        <p:spPr>
          <a:xfrm>
            <a:off x="3503712" y="2630204"/>
            <a:ext cx="4848539" cy="1655233"/>
          </a:xfrm>
        </p:spPr>
        <p:txBody>
          <a:bodyPr/>
          <a:lstStyle/>
          <a:p>
            <a:r>
              <a:rPr lang="en-GB" sz="6400">
                <a:latin typeface="Arial" panose="020B0604020202020204" pitchFamily="34" charset="0"/>
                <a:ea typeface="Frutiger Bold"/>
                <a:cs typeface="Arial" panose="020B0604020202020204" pitchFamily="34" charset="0"/>
                <a:sym typeface="Frutiger Bold"/>
              </a:rPr>
              <a:t>Support &amp; Educational </a:t>
            </a:r>
            <a:r>
              <a:rPr lang="en-GB" sz="6400" err="1">
                <a:latin typeface="Arial" panose="020B0604020202020204" pitchFamily="34" charset="0"/>
                <a:ea typeface="Frutiger Bold"/>
                <a:cs typeface="Arial" panose="020B0604020202020204" pitchFamily="34" charset="0"/>
                <a:sym typeface="Frutiger Bold"/>
              </a:rPr>
              <a:t>Resouces</a:t>
            </a:r>
            <a:endParaRPr lang="en-US" sz="6400">
              <a:latin typeface="Arial" panose="020B0604020202020204" pitchFamily="34" charset="0"/>
              <a:ea typeface="Frutiger Bold"/>
              <a:cs typeface="Arial" panose="020B0604020202020204" pitchFamily="34" charset="0"/>
              <a:sym typeface="Frutiger Bold"/>
            </a:endParaRPr>
          </a:p>
        </p:txBody>
      </p:sp>
    </p:spTree>
    <p:extLst>
      <p:ext uri="{BB962C8B-B14F-4D97-AF65-F5344CB8AC3E}">
        <p14:creationId xmlns:p14="http://schemas.microsoft.com/office/powerpoint/2010/main" val="367470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DFD1-3879-4D06-A317-563E9FB39B92}"/>
              </a:ext>
            </a:extLst>
          </p:cNvPr>
          <p:cNvSpPr>
            <a:spLocks noGrp="1"/>
          </p:cNvSpPr>
          <p:nvPr>
            <p:ph type="ctrTitle"/>
          </p:nvPr>
        </p:nvSpPr>
        <p:spPr>
          <a:xfrm>
            <a:off x="3408048" y="756726"/>
            <a:ext cx="7259952" cy="1057969"/>
          </a:xfrm>
        </p:spPr>
        <p:txBody>
          <a:bodyPr/>
          <a:lstStyle/>
          <a:p>
            <a:r>
              <a:rPr lang="en-GB"/>
              <a:t>Aims of the session</a:t>
            </a:r>
          </a:p>
        </p:txBody>
      </p:sp>
      <p:sp>
        <p:nvSpPr>
          <p:cNvPr id="3" name="Subtitle 2">
            <a:extLst>
              <a:ext uri="{FF2B5EF4-FFF2-40B4-BE49-F238E27FC236}">
                <a16:creationId xmlns:a16="http://schemas.microsoft.com/office/drawing/2014/main" id="{B9D21BC5-C3A0-4935-86CA-380CF4208B82}"/>
              </a:ext>
            </a:extLst>
          </p:cNvPr>
          <p:cNvSpPr>
            <a:spLocks noGrp="1"/>
          </p:cNvSpPr>
          <p:nvPr>
            <p:ph type="subTitle" idx="1"/>
          </p:nvPr>
        </p:nvSpPr>
        <p:spPr>
          <a:xfrm>
            <a:off x="1682247" y="3030865"/>
            <a:ext cx="2258400" cy="2819452"/>
          </a:xfrm>
        </p:spPr>
        <p:txBody>
          <a:bodyPr lIns="91440" tIns="45720" rIns="91440" bIns="45720" anchor="t"/>
          <a:lstStyle/>
          <a:p>
            <a:pPr algn="ctr"/>
            <a:r>
              <a:rPr lang="en-GB" b="1">
                <a:latin typeface="Frutiger"/>
              </a:rPr>
              <a:t>1</a:t>
            </a:r>
            <a:endParaRPr lang="en-GB" dirty="0">
              <a:latin typeface="Frutiger"/>
            </a:endParaRPr>
          </a:p>
          <a:p>
            <a:pPr algn="ctr"/>
            <a:r>
              <a:rPr lang="en-GB">
                <a:latin typeface="Frutiger"/>
              </a:rPr>
              <a:t>Recap how to order a test and navigate our SEGMS website resources</a:t>
            </a:r>
            <a:endParaRPr lang="en-GB"/>
          </a:p>
        </p:txBody>
      </p:sp>
      <p:sp>
        <p:nvSpPr>
          <p:cNvPr id="4" name="Text Placeholder 3">
            <a:extLst>
              <a:ext uri="{FF2B5EF4-FFF2-40B4-BE49-F238E27FC236}">
                <a16:creationId xmlns:a16="http://schemas.microsoft.com/office/drawing/2014/main" id="{A7B4BD9F-DE33-4E90-BF99-64904E3D6F15}"/>
              </a:ext>
            </a:extLst>
          </p:cNvPr>
          <p:cNvSpPr>
            <a:spLocks noGrp="1"/>
          </p:cNvSpPr>
          <p:nvPr>
            <p:ph type="body" sz="quarter" idx="10"/>
          </p:nvPr>
        </p:nvSpPr>
        <p:spPr>
          <a:xfrm>
            <a:off x="4966800" y="3030864"/>
            <a:ext cx="2258400" cy="2819452"/>
          </a:xfrm>
        </p:spPr>
        <p:txBody>
          <a:bodyPr lIns="91440" tIns="45720" rIns="91440" bIns="45720" anchor="t"/>
          <a:lstStyle/>
          <a:p>
            <a:pPr algn="ctr"/>
            <a:r>
              <a:rPr lang="en-GB" b="1">
                <a:latin typeface="Frutiger"/>
              </a:rPr>
              <a:t>2</a:t>
            </a:r>
            <a:endParaRPr lang="en-GB" b="1" dirty="0">
              <a:latin typeface="Frutiger"/>
            </a:endParaRPr>
          </a:p>
          <a:p>
            <a:pPr algn="ctr"/>
            <a:r>
              <a:rPr lang="en-GB" dirty="0">
                <a:latin typeface="Frutiger"/>
              </a:rPr>
              <a:t>Discuss the final step of the spoke pathway: interpreting </a:t>
            </a:r>
            <a:r>
              <a:rPr lang="en-GB">
                <a:latin typeface="Frutiger"/>
              </a:rPr>
              <a:t>results</a:t>
            </a:r>
            <a:r>
              <a:rPr lang="en-GB" dirty="0">
                <a:latin typeface="Frutiger"/>
              </a:rPr>
              <a:t> </a:t>
            </a:r>
            <a:endParaRPr lang="en-GB" dirty="0"/>
          </a:p>
          <a:p>
            <a:pPr algn="ctr"/>
            <a:endParaRPr lang="en-GB"/>
          </a:p>
        </p:txBody>
      </p:sp>
      <p:sp>
        <p:nvSpPr>
          <p:cNvPr id="5" name="Text Placeholder 4">
            <a:extLst>
              <a:ext uri="{FF2B5EF4-FFF2-40B4-BE49-F238E27FC236}">
                <a16:creationId xmlns:a16="http://schemas.microsoft.com/office/drawing/2014/main" id="{4F205B07-ABCD-4C4E-B240-8CD0AFBA9D9A}"/>
              </a:ext>
            </a:extLst>
          </p:cNvPr>
          <p:cNvSpPr>
            <a:spLocks noGrp="1"/>
          </p:cNvSpPr>
          <p:nvPr>
            <p:ph type="body" sz="quarter" idx="11"/>
          </p:nvPr>
        </p:nvSpPr>
        <p:spPr>
          <a:xfrm>
            <a:off x="8145149" y="3030865"/>
            <a:ext cx="2258400" cy="2819451"/>
          </a:xfrm>
        </p:spPr>
        <p:txBody>
          <a:bodyPr lIns="91440" tIns="45720" rIns="91440" bIns="45720" anchor="t"/>
          <a:lstStyle/>
          <a:p>
            <a:pPr algn="ctr"/>
            <a:r>
              <a:rPr lang="en-GB" b="1">
                <a:latin typeface="Frutiger"/>
              </a:rPr>
              <a:t>3</a:t>
            </a:r>
            <a:endParaRPr lang="en-GB" dirty="0">
              <a:latin typeface="Frutiger"/>
            </a:endParaRPr>
          </a:p>
          <a:p>
            <a:pPr algn="ctr"/>
            <a:r>
              <a:rPr lang="en-GB" dirty="0">
                <a:latin typeface="Frutiger"/>
              </a:rPr>
              <a:t>Learn from colleagues in </a:t>
            </a:r>
            <a:r>
              <a:rPr lang="en-GB">
                <a:latin typeface="Frutiger"/>
              </a:rPr>
              <a:t>the lab, clinical genetics, and ICC centres</a:t>
            </a:r>
            <a:endParaRPr lang="en-GB"/>
          </a:p>
        </p:txBody>
      </p:sp>
      <p:grpSp>
        <p:nvGrpSpPr>
          <p:cNvPr id="10" name="Group 9">
            <a:extLst>
              <a:ext uri="{FF2B5EF4-FFF2-40B4-BE49-F238E27FC236}">
                <a16:creationId xmlns:a16="http://schemas.microsoft.com/office/drawing/2014/main" id="{654A2703-CCF1-0265-DC16-E582681D03F0}"/>
              </a:ext>
            </a:extLst>
          </p:cNvPr>
          <p:cNvGrpSpPr/>
          <p:nvPr/>
        </p:nvGrpSpPr>
        <p:grpSpPr>
          <a:xfrm>
            <a:off x="146182" y="164638"/>
            <a:ext cx="3498693" cy="2640293"/>
            <a:chOff x="11160224" y="2839244"/>
            <a:chExt cx="5248040" cy="4857166"/>
          </a:xfrm>
        </p:grpSpPr>
        <p:grpSp>
          <p:nvGrpSpPr>
            <p:cNvPr id="11" name="Group 10">
              <a:extLst>
                <a:ext uri="{FF2B5EF4-FFF2-40B4-BE49-F238E27FC236}">
                  <a16:creationId xmlns:a16="http://schemas.microsoft.com/office/drawing/2014/main" id="{B0913048-A432-8925-A0FE-9A05E7F47807}"/>
                </a:ext>
              </a:extLst>
            </p:cNvPr>
            <p:cNvGrpSpPr/>
            <p:nvPr/>
          </p:nvGrpSpPr>
          <p:grpSpPr>
            <a:xfrm>
              <a:off x="11160224" y="2839244"/>
              <a:ext cx="5248040" cy="4857166"/>
              <a:chOff x="13140444" y="6007596"/>
              <a:chExt cx="5131417" cy="4176464"/>
            </a:xfrm>
          </p:grpSpPr>
          <p:sp>
            <p:nvSpPr>
              <p:cNvPr id="13" name="Rectangle: Rounded Corners 12">
                <a:extLst>
                  <a:ext uri="{FF2B5EF4-FFF2-40B4-BE49-F238E27FC236}">
                    <a16:creationId xmlns:a16="http://schemas.microsoft.com/office/drawing/2014/main" id="{6C41D554-523F-D983-ED7C-E2AA2239580A}"/>
                  </a:ext>
                </a:extLst>
              </p:cNvPr>
              <p:cNvSpPr/>
              <p:nvPr/>
            </p:nvSpPr>
            <p:spPr>
              <a:xfrm>
                <a:off x="13140444" y="6007596"/>
                <a:ext cx="4752528" cy="417646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GB" sz="1200">
                  <a:solidFill>
                    <a:prstClr val="white"/>
                  </a:solidFill>
                  <a:latin typeface="Calibri" panose="020F0502020204030204"/>
                </a:endParaRPr>
              </a:p>
            </p:txBody>
          </p:sp>
          <p:sp>
            <p:nvSpPr>
              <p:cNvPr id="14" name="Rectangle 13">
                <a:extLst>
                  <a:ext uri="{FF2B5EF4-FFF2-40B4-BE49-F238E27FC236}">
                    <a16:creationId xmlns:a16="http://schemas.microsoft.com/office/drawing/2014/main" id="{2F972BF7-EA57-E253-0DB6-7C0641EA27A6}"/>
                  </a:ext>
                </a:extLst>
              </p:cNvPr>
              <p:cNvSpPr/>
              <p:nvPr/>
            </p:nvSpPr>
            <p:spPr>
              <a:xfrm>
                <a:off x="14337378" y="8860106"/>
                <a:ext cx="3934483" cy="795285"/>
              </a:xfrm>
              <a:prstGeom prst="rect">
                <a:avLst/>
              </a:prstGeom>
            </p:spPr>
            <p:txBody>
              <a:bodyPr wrap="square">
                <a:spAutoFit/>
              </a:bodyPr>
              <a:lstStyle/>
              <a:p>
                <a:pPr defTabSz="609630">
                  <a:defRPr/>
                </a:pPr>
                <a:endParaRPr lang="en-GB" sz="2667" b="1">
                  <a:solidFill>
                    <a:prstClr val="black"/>
                  </a:solidFill>
                  <a:latin typeface="Calibri" panose="020F0502020204030204"/>
                </a:endParaRPr>
              </a:p>
            </p:txBody>
          </p:sp>
        </p:grpSp>
        <p:sp>
          <p:nvSpPr>
            <p:cNvPr id="12" name="TextBox 11">
              <a:extLst>
                <a:ext uri="{FF2B5EF4-FFF2-40B4-BE49-F238E27FC236}">
                  <a16:creationId xmlns:a16="http://schemas.microsoft.com/office/drawing/2014/main" id="{1CDC591A-EAAF-3163-F5F7-7C6B217772E8}"/>
                </a:ext>
              </a:extLst>
            </p:cNvPr>
            <p:cNvSpPr txBox="1"/>
            <p:nvPr/>
          </p:nvSpPr>
          <p:spPr>
            <a:xfrm>
              <a:off x="11728760" y="4280251"/>
              <a:ext cx="4023903" cy="3188979"/>
            </a:xfrm>
            <a:prstGeom prst="rect">
              <a:avLst/>
            </a:prstGeom>
            <a:noFill/>
          </p:spPr>
          <p:txBody>
            <a:bodyPr wrap="square" lIns="91440" tIns="45720" rIns="91440" bIns="45720" anchor="t">
              <a:spAutoFit/>
            </a:bodyPr>
            <a:lstStyle/>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endParaRPr lang="en-GB" sz="2133" b="1">
                <a:solidFill>
                  <a:prstClr val="black"/>
                </a:solidFill>
                <a:latin typeface="Calibri" panose="020F0502020204030204"/>
              </a:endParaRPr>
            </a:p>
            <a:p>
              <a:pPr defTabSz="609630"/>
              <a:r>
                <a:rPr lang="en-GB" sz="2100" b="1">
                  <a:solidFill>
                    <a:prstClr val="black"/>
                  </a:solidFill>
                  <a:latin typeface="Calibri" panose="020F0502020204030204"/>
                </a:rPr>
                <a:t>Slido.com</a:t>
              </a:r>
              <a:r>
                <a:rPr lang="en-GB" sz="2100" b="1">
                  <a:solidFill>
                    <a:prstClr val="black"/>
                  </a:solidFill>
                </a:rPr>
                <a:t> #</a:t>
              </a:r>
              <a:r>
                <a:rPr lang="en-GB" sz="2100">
                  <a:solidFill>
                    <a:prstClr val="black"/>
                  </a:solidFill>
                  <a:ea typeface="+mn-lt"/>
                  <a:cs typeface="+mn-lt"/>
                </a:rPr>
                <a:t>1626086</a:t>
              </a:r>
              <a:endParaRPr lang="en-GB" sz="2133" b="1">
                <a:solidFill>
                  <a:prstClr val="black"/>
                </a:solidFill>
                <a:ea typeface="+mn-lt"/>
                <a:cs typeface="+mn-lt"/>
              </a:endParaRPr>
            </a:p>
          </p:txBody>
        </p:sp>
      </p:grpSp>
      <p:pic>
        <p:nvPicPr>
          <p:cNvPr id="6" name="Picture 5">
            <a:extLst>
              <a:ext uri="{FF2B5EF4-FFF2-40B4-BE49-F238E27FC236}">
                <a16:creationId xmlns:a16="http://schemas.microsoft.com/office/drawing/2014/main" id="{B982D681-781A-5A9C-1C3D-86366B9995FC}"/>
              </a:ext>
            </a:extLst>
          </p:cNvPr>
          <p:cNvPicPr>
            <a:picLocks noChangeAspect="1"/>
          </p:cNvPicPr>
          <p:nvPr/>
        </p:nvPicPr>
        <p:blipFill>
          <a:blip r:embed="rId2"/>
          <a:stretch>
            <a:fillRect/>
          </a:stretch>
        </p:blipFill>
        <p:spPr>
          <a:xfrm>
            <a:off x="802821" y="371022"/>
            <a:ext cx="1747158" cy="1739900"/>
          </a:xfrm>
          <a:prstGeom prst="rect">
            <a:avLst/>
          </a:prstGeom>
        </p:spPr>
      </p:pic>
    </p:spTree>
    <p:extLst>
      <p:ext uri="{BB962C8B-B14F-4D97-AF65-F5344CB8AC3E}">
        <p14:creationId xmlns:p14="http://schemas.microsoft.com/office/powerpoint/2010/main" val="98942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13087">
                    <a:alpha val="100000"/>
                  </a:srgbClr>
                </a:gs>
                <a:gs pos="50000">
                  <a:srgbClr val="0F4D9B">
                    <a:alpha val="100000"/>
                  </a:srgbClr>
                </a:gs>
                <a:gs pos="100000">
                  <a:srgbClr val="3091CD">
                    <a:alpha val="100000"/>
                  </a:srgbClr>
                </a:gs>
              </a:gsLst>
              <a:lin ang="0"/>
            </a:gra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4" name="TextBox 4"/>
            <p:cNvSpPr txBox="1"/>
            <p:nvPr/>
          </p:nvSpPr>
          <p:spPr>
            <a:xfrm>
              <a:off x="0" y="-38100"/>
              <a:ext cx="4816593" cy="2747433"/>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srgbClr val="2F5496"/>
                </a:solidFill>
                <a:effectLst/>
                <a:uLnTx/>
                <a:uFillTx/>
                <a:latin typeface="Calibri" panose="020F0502020204030204"/>
                <a:ea typeface="+mn-ea"/>
                <a:cs typeface="+mn-cs"/>
              </a:endParaRPr>
            </a:p>
          </p:txBody>
        </p:sp>
      </p:grpSp>
      <p:grpSp>
        <p:nvGrpSpPr>
          <p:cNvPr id="5" name="Group 5"/>
          <p:cNvGrpSpPr/>
          <p:nvPr/>
        </p:nvGrpSpPr>
        <p:grpSpPr>
          <a:xfrm>
            <a:off x="0" y="0"/>
            <a:ext cx="12191997" cy="5853129"/>
            <a:chOff x="0" y="0"/>
            <a:chExt cx="4899843" cy="2312347"/>
          </a:xfrm>
        </p:grpSpPr>
        <p:sp>
          <p:nvSpPr>
            <p:cNvPr id="6" name="Freeform 6"/>
            <p:cNvSpPr/>
            <p:nvPr/>
          </p:nvSpPr>
          <p:spPr>
            <a:xfrm>
              <a:off x="0" y="0"/>
              <a:ext cx="4899843" cy="2312347"/>
            </a:xfrm>
            <a:custGeom>
              <a:avLst/>
              <a:gdLst/>
              <a:ahLst/>
              <a:cxnLst/>
              <a:rect l="l" t="t" r="r" b="b"/>
              <a:pathLst>
                <a:path w="4899843" h="2312347">
                  <a:moveTo>
                    <a:pt x="0" y="0"/>
                  </a:moveTo>
                  <a:lnTo>
                    <a:pt x="4899843" y="0"/>
                  </a:lnTo>
                  <a:lnTo>
                    <a:pt x="4899843" y="2312347"/>
                  </a:lnTo>
                  <a:lnTo>
                    <a:pt x="0" y="2312347"/>
                  </a:lnTo>
                  <a:close/>
                </a:path>
              </a:pathLst>
            </a:custGeom>
            <a:solidFill>
              <a:srgbClr val="FFFFFF"/>
            </a:soli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7" name="TextBox 7"/>
            <p:cNvSpPr txBox="1"/>
            <p:nvPr/>
          </p:nvSpPr>
          <p:spPr>
            <a:xfrm>
              <a:off x="0" y="-38100"/>
              <a:ext cx="4899843" cy="2350447"/>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ts val="0"/>
                </a:spcBef>
                <a:spcAft>
                  <a:spcPts val="0"/>
                </a:spcAft>
                <a:buClrTx/>
                <a:buSzTx/>
                <a:buFontTx/>
                <a:buNone/>
                <a:tabLst/>
                <a:defRPr/>
              </a:pPr>
              <a:endParaRPr kumimoji="0" lang="en-US" sz="1266" b="0" i="0" u="none" strike="noStrike" kern="1200" cap="none" spc="0" normalizeH="0" baseline="0" noProof="0">
                <a:ln>
                  <a:noFill/>
                </a:ln>
                <a:solidFill>
                  <a:srgbClr val="1F3A76"/>
                </a:solidFill>
                <a:effectLst/>
                <a:uLnTx/>
                <a:uFillTx/>
                <a:latin typeface="Canva Sans"/>
                <a:ea typeface="Canva Sans"/>
                <a:cs typeface="Canva Sans"/>
                <a:sym typeface="Canva Sans"/>
              </a:endParaRPr>
            </a:p>
          </p:txBody>
        </p:sp>
      </p:grpSp>
      <p:sp>
        <p:nvSpPr>
          <p:cNvPr id="8" name="Freeform 8"/>
          <p:cNvSpPr/>
          <p:nvPr/>
        </p:nvSpPr>
        <p:spPr>
          <a:xfrm>
            <a:off x="9631917" y="5783098"/>
            <a:ext cx="2664384" cy="1125702"/>
          </a:xfrm>
          <a:custGeom>
            <a:avLst/>
            <a:gdLst/>
            <a:ahLst/>
            <a:cxnLst/>
            <a:rect l="l" t="t" r="r" b="b"/>
            <a:pathLst>
              <a:path w="3996576" h="1688553">
                <a:moveTo>
                  <a:pt x="0" y="0"/>
                </a:moveTo>
                <a:lnTo>
                  <a:pt x="3996576" y="0"/>
                </a:lnTo>
                <a:lnTo>
                  <a:pt x="3996576" y="1688553"/>
                </a:lnTo>
                <a:lnTo>
                  <a:pt x="0" y="1688553"/>
                </a:lnTo>
                <a:lnTo>
                  <a:pt x="0" y="0"/>
                </a:lnTo>
                <a:close/>
              </a:path>
            </a:pathLst>
          </a:custGeom>
          <a:blipFill>
            <a:blip r:embed="rId2"/>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EAA1F85-480C-47DF-902B-B018F29D8BF2}"/>
              </a:ext>
            </a:extLst>
          </p:cNvPr>
          <p:cNvSpPr txBox="1"/>
          <p:nvPr/>
        </p:nvSpPr>
        <p:spPr>
          <a:xfrm>
            <a:off x="271852" y="6088419"/>
            <a:ext cx="1118712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Visit our website: </a:t>
            </a: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https://southeastgenomics.nhs.uk/</a:t>
            </a:r>
            <a:endPar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2" name="Picture 61">
            <a:extLst>
              <a:ext uri="{FF2B5EF4-FFF2-40B4-BE49-F238E27FC236}">
                <a16:creationId xmlns:a16="http://schemas.microsoft.com/office/drawing/2014/main" id="{19DC9C75-F635-4F44-A8A9-5857AD9B3360}"/>
              </a:ext>
            </a:extLst>
          </p:cNvPr>
          <p:cNvPicPr>
            <a:picLocks noChangeAspect="1"/>
          </p:cNvPicPr>
          <p:nvPr/>
        </p:nvPicPr>
        <p:blipFill>
          <a:blip r:embed="rId4"/>
          <a:stretch>
            <a:fillRect/>
          </a:stretch>
        </p:blipFill>
        <p:spPr>
          <a:xfrm>
            <a:off x="0" y="82628"/>
            <a:ext cx="12192000" cy="5687872"/>
          </a:xfrm>
          <a:prstGeom prst="rect">
            <a:avLst/>
          </a:prstGeom>
        </p:spPr>
      </p:pic>
    </p:spTree>
    <p:extLst>
      <p:ext uri="{BB962C8B-B14F-4D97-AF65-F5344CB8AC3E}">
        <p14:creationId xmlns:p14="http://schemas.microsoft.com/office/powerpoint/2010/main" val="1333311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D865EB-3E59-4115-BA99-93615EE21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578" y="285749"/>
            <a:ext cx="5604621" cy="3962467"/>
          </a:xfrm>
          <a:prstGeom prst="rect">
            <a:avLst/>
          </a:prstGeom>
          <a:ln w="22225">
            <a:solidFill>
              <a:srgbClr val="FFC000"/>
            </a:solidFill>
          </a:ln>
        </p:spPr>
      </p:pic>
      <p:pic>
        <p:nvPicPr>
          <p:cNvPr id="3" name="Picture 2">
            <a:extLst>
              <a:ext uri="{FF2B5EF4-FFF2-40B4-BE49-F238E27FC236}">
                <a16:creationId xmlns:a16="http://schemas.microsoft.com/office/drawing/2014/main" id="{074B94EE-BB8B-4FAC-8A9B-5624526379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6028" y="876299"/>
            <a:ext cx="6448771" cy="4574643"/>
          </a:xfrm>
          <a:prstGeom prst="rect">
            <a:avLst/>
          </a:prstGeom>
          <a:ln w="31750">
            <a:solidFill>
              <a:srgbClr val="FFC000"/>
            </a:solidFill>
          </a:ln>
        </p:spPr>
      </p:pic>
      <p:grpSp>
        <p:nvGrpSpPr>
          <p:cNvPr id="4" name="Group 2">
            <a:extLst>
              <a:ext uri="{FF2B5EF4-FFF2-40B4-BE49-F238E27FC236}">
                <a16:creationId xmlns:a16="http://schemas.microsoft.com/office/drawing/2014/main" id="{632AF605-CDF0-48F9-A9F2-2DD110651F4C}"/>
              </a:ext>
            </a:extLst>
          </p:cNvPr>
          <p:cNvGrpSpPr/>
          <p:nvPr/>
        </p:nvGrpSpPr>
        <p:grpSpPr>
          <a:xfrm>
            <a:off x="0" y="0"/>
            <a:ext cx="12192000" cy="6858000"/>
            <a:chOff x="0" y="0"/>
            <a:chExt cx="4816593" cy="2709333"/>
          </a:xfrm>
        </p:grpSpPr>
        <p:sp>
          <p:nvSpPr>
            <p:cNvPr id="5" name="Freeform 3">
              <a:extLst>
                <a:ext uri="{FF2B5EF4-FFF2-40B4-BE49-F238E27FC236}">
                  <a16:creationId xmlns:a16="http://schemas.microsoft.com/office/drawing/2014/main" id="{A635A626-E3D7-4F43-B014-60025CEDDB81}"/>
                </a:ext>
              </a:extLst>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13087">
                    <a:alpha val="100000"/>
                  </a:srgbClr>
                </a:gs>
                <a:gs pos="50000">
                  <a:srgbClr val="0F4D9B">
                    <a:alpha val="100000"/>
                  </a:srgbClr>
                </a:gs>
                <a:gs pos="100000">
                  <a:srgbClr val="3091CD">
                    <a:alpha val="100000"/>
                  </a:srgbClr>
                </a:gs>
              </a:gsLst>
              <a:lin ang="0"/>
            </a:gra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6" name="TextBox 4">
              <a:extLst>
                <a:ext uri="{FF2B5EF4-FFF2-40B4-BE49-F238E27FC236}">
                  <a16:creationId xmlns:a16="http://schemas.microsoft.com/office/drawing/2014/main" id="{06DF3799-B27E-40CD-9E55-0057E45918F6}"/>
                </a:ext>
              </a:extLst>
            </p:cNvPr>
            <p:cNvSpPr txBox="1"/>
            <p:nvPr/>
          </p:nvSpPr>
          <p:spPr>
            <a:xfrm>
              <a:off x="0" y="-38100"/>
              <a:ext cx="4816593" cy="2747433"/>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srgbClr val="2F5496"/>
                </a:solidFill>
                <a:effectLst/>
                <a:uLnTx/>
                <a:uFillTx/>
                <a:latin typeface="Calibri" panose="020F0502020204030204"/>
                <a:ea typeface="+mn-ea"/>
                <a:cs typeface="+mn-cs"/>
              </a:endParaRPr>
            </a:p>
          </p:txBody>
        </p:sp>
      </p:grpSp>
      <p:grpSp>
        <p:nvGrpSpPr>
          <p:cNvPr id="7" name="Group 5">
            <a:extLst>
              <a:ext uri="{FF2B5EF4-FFF2-40B4-BE49-F238E27FC236}">
                <a16:creationId xmlns:a16="http://schemas.microsoft.com/office/drawing/2014/main" id="{6B2EB9FF-201A-4C0A-91DB-27ADD2660442}"/>
              </a:ext>
            </a:extLst>
          </p:cNvPr>
          <p:cNvGrpSpPr/>
          <p:nvPr/>
        </p:nvGrpSpPr>
        <p:grpSpPr>
          <a:xfrm>
            <a:off x="0" y="0"/>
            <a:ext cx="12192000" cy="5853129"/>
            <a:chOff x="0" y="0"/>
            <a:chExt cx="4899843" cy="2312347"/>
          </a:xfrm>
        </p:grpSpPr>
        <p:sp>
          <p:nvSpPr>
            <p:cNvPr id="8" name="Freeform 6">
              <a:extLst>
                <a:ext uri="{FF2B5EF4-FFF2-40B4-BE49-F238E27FC236}">
                  <a16:creationId xmlns:a16="http://schemas.microsoft.com/office/drawing/2014/main" id="{5F2F35EC-35E8-44B1-86D5-C8443CB98628}"/>
                </a:ext>
              </a:extLst>
            </p:cNvPr>
            <p:cNvSpPr/>
            <p:nvPr/>
          </p:nvSpPr>
          <p:spPr>
            <a:xfrm>
              <a:off x="0" y="0"/>
              <a:ext cx="4899843" cy="2312347"/>
            </a:xfrm>
            <a:custGeom>
              <a:avLst/>
              <a:gdLst/>
              <a:ahLst/>
              <a:cxnLst/>
              <a:rect l="l" t="t" r="r" b="b"/>
              <a:pathLst>
                <a:path w="4899843" h="2312347">
                  <a:moveTo>
                    <a:pt x="0" y="0"/>
                  </a:moveTo>
                  <a:lnTo>
                    <a:pt x="4899843" y="0"/>
                  </a:lnTo>
                  <a:lnTo>
                    <a:pt x="4899843" y="2312347"/>
                  </a:lnTo>
                  <a:lnTo>
                    <a:pt x="0" y="2312347"/>
                  </a:lnTo>
                  <a:close/>
                </a:path>
              </a:pathLst>
            </a:custGeom>
            <a:solidFill>
              <a:srgbClr val="FFFFFF"/>
            </a:soli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9" name="TextBox 7">
              <a:extLst>
                <a:ext uri="{FF2B5EF4-FFF2-40B4-BE49-F238E27FC236}">
                  <a16:creationId xmlns:a16="http://schemas.microsoft.com/office/drawing/2014/main" id="{A90B5EF1-2202-41B0-A5E3-ECD0BFB4FF6A}"/>
                </a:ext>
              </a:extLst>
            </p:cNvPr>
            <p:cNvSpPr txBox="1"/>
            <p:nvPr/>
          </p:nvSpPr>
          <p:spPr>
            <a:xfrm>
              <a:off x="0" y="-38100"/>
              <a:ext cx="4899843" cy="2350447"/>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ts val="0"/>
                </a:spcBef>
                <a:spcAft>
                  <a:spcPts val="0"/>
                </a:spcAft>
                <a:buClrTx/>
                <a:buSzTx/>
                <a:buFontTx/>
                <a:buNone/>
                <a:tabLst/>
                <a:defRPr/>
              </a:pPr>
              <a:endParaRPr kumimoji="0" lang="en-US" sz="1266" b="0" i="0" u="none" strike="noStrike" kern="1200" cap="none" spc="0" normalizeH="0" baseline="0" noProof="0">
                <a:ln>
                  <a:noFill/>
                </a:ln>
                <a:solidFill>
                  <a:srgbClr val="1F3A76"/>
                </a:solidFill>
                <a:effectLst/>
                <a:uLnTx/>
                <a:uFillTx/>
                <a:latin typeface="Canva Sans"/>
                <a:ea typeface="Canva Sans"/>
                <a:cs typeface="Canva Sans"/>
                <a:sym typeface="Canva Sans"/>
              </a:endParaRPr>
            </a:p>
          </p:txBody>
        </p:sp>
      </p:grpSp>
      <p:sp>
        <p:nvSpPr>
          <p:cNvPr id="12" name="TextBox 7">
            <a:extLst>
              <a:ext uri="{FF2B5EF4-FFF2-40B4-BE49-F238E27FC236}">
                <a16:creationId xmlns:a16="http://schemas.microsoft.com/office/drawing/2014/main" id="{D9715062-6F1B-42D7-8305-849AC2804BF6}"/>
              </a:ext>
            </a:extLst>
          </p:cNvPr>
          <p:cNvSpPr txBox="1"/>
          <p:nvPr/>
        </p:nvSpPr>
        <p:spPr>
          <a:xfrm>
            <a:off x="152400" y="55959"/>
            <a:ext cx="12192000" cy="5949570"/>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ts val="0"/>
              </a:spcBef>
              <a:spcAft>
                <a:spcPts val="0"/>
              </a:spcAft>
              <a:buClrTx/>
              <a:buSzTx/>
              <a:buFontTx/>
              <a:buNone/>
              <a:tabLst/>
              <a:defRPr/>
            </a:pPr>
            <a:endParaRPr kumimoji="0" lang="en-US" sz="1266" b="0" i="0" u="none" strike="noStrike" kern="1200" cap="none" spc="0" normalizeH="0" baseline="0" noProof="0">
              <a:ln>
                <a:noFill/>
              </a:ln>
              <a:solidFill>
                <a:srgbClr val="1F3A76"/>
              </a:solidFill>
              <a:effectLst/>
              <a:uLnTx/>
              <a:uFillTx/>
              <a:latin typeface="Canva Sans"/>
              <a:ea typeface="Canva Sans"/>
              <a:cs typeface="Canva Sans"/>
              <a:sym typeface="Canva Sans"/>
            </a:endParaRPr>
          </a:p>
        </p:txBody>
      </p:sp>
      <p:sp>
        <p:nvSpPr>
          <p:cNvPr id="13" name="Freeform 8">
            <a:extLst>
              <a:ext uri="{FF2B5EF4-FFF2-40B4-BE49-F238E27FC236}">
                <a16:creationId xmlns:a16="http://schemas.microsoft.com/office/drawing/2014/main" id="{80C802B6-246B-42DC-BC5D-EC717D3561CF}"/>
              </a:ext>
            </a:extLst>
          </p:cNvPr>
          <p:cNvSpPr/>
          <p:nvPr/>
        </p:nvSpPr>
        <p:spPr>
          <a:xfrm>
            <a:off x="9631917" y="5783098"/>
            <a:ext cx="2664384" cy="1125702"/>
          </a:xfrm>
          <a:custGeom>
            <a:avLst/>
            <a:gdLst/>
            <a:ahLst/>
            <a:cxnLst/>
            <a:rect l="l" t="t" r="r" b="b"/>
            <a:pathLst>
              <a:path w="3996576" h="1688553">
                <a:moveTo>
                  <a:pt x="0" y="0"/>
                </a:moveTo>
                <a:lnTo>
                  <a:pt x="3996576" y="0"/>
                </a:lnTo>
                <a:lnTo>
                  <a:pt x="3996576" y="1688553"/>
                </a:lnTo>
                <a:lnTo>
                  <a:pt x="0" y="1688553"/>
                </a:lnTo>
                <a:lnTo>
                  <a:pt x="0" y="0"/>
                </a:lnTo>
                <a:close/>
              </a:path>
            </a:pathLst>
          </a:custGeom>
          <a:blipFill>
            <a:blip r:embed="rId4"/>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4F7F3AD2-D69B-40AD-B6E3-281A508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578" y="207274"/>
            <a:ext cx="7556066" cy="5342139"/>
          </a:xfrm>
          <a:prstGeom prst="rect">
            <a:avLst/>
          </a:prstGeom>
          <a:ln w="22225">
            <a:solidFill>
              <a:srgbClr val="FFC000"/>
            </a:solidFill>
          </a:ln>
        </p:spPr>
      </p:pic>
      <p:sp>
        <p:nvSpPr>
          <p:cNvPr id="16" name="Rectangle 15">
            <a:extLst>
              <a:ext uri="{FF2B5EF4-FFF2-40B4-BE49-F238E27FC236}">
                <a16:creationId xmlns:a16="http://schemas.microsoft.com/office/drawing/2014/main" id="{61DC18A1-DEA6-4537-A329-B5DEA89380F8}"/>
              </a:ext>
            </a:extLst>
          </p:cNvPr>
          <p:cNvSpPr/>
          <p:nvPr/>
        </p:nvSpPr>
        <p:spPr>
          <a:xfrm>
            <a:off x="109362" y="6044285"/>
            <a:ext cx="8401050"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a:ln>
                  <a:noFill/>
                </a:ln>
                <a:solidFill>
                  <a:prstClr val="white"/>
                </a:solidFill>
                <a:effectLst/>
                <a:uLnTx/>
                <a:uFillTx/>
                <a:latin typeface="Calibri" panose="020F0502020204030204"/>
                <a:ea typeface="+mn-ea"/>
                <a:cs typeface="+mn-cs"/>
              </a:rPr>
              <a:t>Request copies of our resources: nicky.scott7@.nhs.uk</a:t>
            </a:r>
          </a:p>
        </p:txBody>
      </p:sp>
      <p:pic>
        <p:nvPicPr>
          <p:cNvPr id="10" name="Picture 9">
            <a:extLst>
              <a:ext uri="{FF2B5EF4-FFF2-40B4-BE49-F238E27FC236}">
                <a16:creationId xmlns:a16="http://schemas.microsoft.com/office/drawing/2014/main" id="{F6695C0A-9E11-91AC-412A-0E09EE5FFA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6889" y="1407057"/>
            <a:ext cx="6118676" cy="4340599"/>
          </a:xfrm>
          <a:prstGeom prst="rect">
            <a:avLst/>
          </a:prstGeom>
        </p:spPr>
      </p:pic>
    </p:spTree>
    <p:extLst>
      <p:ext uri="{BB962C8B-B14F-4D97-AF65-F5344CB8AC3E}">
        <p14:creationId xmlns:p14="http://schemas.microsoft.com/office/powerpoint/2010/main" val="112496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13087">
                    <a:alpha val="100000"/>
                  </a:srgbClr>
                </a:gs>
                <a:gs pos="50000">
                  <a:srgbClr val="0F4D9B">
                    <a:alpha val="100000"/>
                  </a:srgbClr>
                </a:gs>
                <a:gs pos="100000">
                  <a:srgbClr val="3091CD">
                    <a:alpha val="100000"/>
                  </a:srgbClr>
                </a:gs>
              </a:gsLst>
              <a:lin ang="0"/>
            </a:gra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4" name="TextBox 4"/>
            <p:cNvSpPr txBox="1"/>
            <p:nvPr/>
          </p:nvSpPr>
          <p:spPr>
            <a:xfrm>
              <a:off x="0" y="-38100"/>
              <a:ext cx="4816593" cy="2747433"/>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srgbClr val="2F5496"/>
                </a:solidFill>
                <a:effectLst/>
                <a:uLnTx/>
                <a:uFillTx/>
                <a:latin typeface="Calibri" panose="020F0502020204030204"/>
                <a:ea typeface="+mn-ea"/>
                <a:cs typeface="+mn-cs"/>
              </a:endParaRPr>
            </a:p>
          </p:txBody>
        </p:sp>
      </p:grpSp>
      <p:grpSp>
        <p:nvGrpSpPr>
          <p:cNvPr id="5" name="Group 5"/>
          <p:cNvGrpSpPr/>
          <p:nvPr/>
        </p:nvGrpSpPr>
        <p:grpSpPr>
          <a:xfrm>
            <a:off x="0" y="0"/>
            <a:ext cx="12191997" cy="5853129"/>
            <a:chOff x="0" y="0"/>
            <a:chExt cx="4899843" cy="2312347"/>
          </a:xfrm>
        </p:grpSpPr>
        <p:sp>
          <p:nvSpPr>
            <p:cNvPr id="6" name="Freeform 6"/>
            <p:cNvSpPr/>
            <p:nvPr/>
          </p:nvSpPr>
          <p:spPr>
            <a:xfrm>
              <a:off x="0" y="0"/>
              <a:ext cx="4899843" cy="2312347"/>
            </a:xfrm>
            <a:custGeom>
              <a:avLst/>
              <a:gdLst/>
              <a:ahLst/>
              <a:cxnLst/>
              <a:rect l="l" t="t" r="r" b="b"/>
              <a:pathLst>
                <a:path w="4899843" h="2312347">
                  <a:moveTo>
                    <a:pt x="0" y="0"/>
                  </a:moveTo>
                  <a:lnTo>
                    <a:pt x="4899843" y="0"/>
                  </a:lnTo>
                  <a:lnTo>
                    <a:pt x="4899843" y="2312347"/>
                  </a:lnTo>
                  <a:lnTo>
                    <a:pt x="0" y="2312347"/>
                  </a:lnTo>
                  <a:close/>
                </a:path>
              </a:pathLst>
            </a:custGeom>
            <a:solidFill>
              <a:srgbClr val="FFFFFF"/>
            </a:soli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7" name="TextBox 7"/>
            <p:cNvSpPr txBox="1"/>
            <p:nvPr/>
          </p:nvSpPr>
          <p:spPr>
            <a:xfrm>
              <a:off x="0" y="-38100"/>
              <a:ext cx="4899843" cy="2350447"/>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ts val="0"/>
                </a:spcBef>
                <a:spcAft>
                  <a:spcPts val="0"/>
                </a:spcAft>
                <a:buClrTx/>
                <a:buSzTx/>
                <a:buFontTx/>
                <a:buNone/>
                <a:tabLst/>
                <a:defRPr/>
              </a:pPr>
              <a:endParaRPr kumimoji="0" lang="en-US" sz="1266" b="0" i="0" u="none" strike="noStrike" kern="1200" cap="none" spc="0" normalizeH="0" baseline="0" noProof="0">
                <a:ln>
                  <a:noFill/>
                </a:ln>
                <a:solidFill>
                  <a:srgbClr val="1F3A76"/>
                </a:solidFill>
                <a:effectLst/>
                <a:uLnTx/>
                <a:uFillTx/>
                <a:latin typeface="Canva Sans"/>
                <a:ea typeface="Canva Sans"/>
                <a:cs typeface="Canva Sans"/>
                <a:sym typeface="Canva Sans"/>
              </a:endParaRPr>
            </a:p>
          </p:txBody>
        </p:sp>
      </p:grpSp>
      <p:sp>
        <p:nvSpPr>
          <p:cNvPr id="8" name="Freeform 8"/>
          <p:cNvSpPr/>
          <p:nvPr/>
        </p:nvSpPr>
        <p:spPr>
          <a:xfrm>
            <a:off x="9631917" y="5783098"/>
            <a:ext cx="2664384" cy="1125702"/>
          </a:xfrm>
          <a:custGeom>
            <a:avLst/>
            <a:gdLst/>
            <a:ahLst/>
            <a:cxnLst/>
            <a:rect l="l" t="t" r="r" b="b"/>
            <a:pathLst>
              <a:path w="3996576" h="1688553">
                <a:moveTo>
                  <a:pt x="0" y="0"/>
                </a:moveTo>
                <a:lnTo>
                  <a:pt x="3996576" y="0"/>
                </a:lnTo>
                <a:lnTo>
                  <a:pt x="3996576" y="1688553"/>
                </a:lnTo>
                <a:lnTo>
                  <a:pt x="0" y="1688553"/>
                </a:lnTo>
                <a:lnTo>
                  <a:pt x="0" y="0"/>
                </a:lnTo>
                <a:close/>
              </a:path>
            </a:pathLst>
          </a:custGeom>
          <a:blipFill>
            <a:blip r:embed="rId2"/>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3C349C79-7F9B-4F2F-8817-5C0D6178E8BD}"/>
              </a:ext>
            </a:extLst>
          </p:cNvPr>
          <p:cNvSpPr txBox="1">
            <a:spLocks/>
          </p:cNvSpPr>
          <p:nvPr/>
        </p:nvSpPr>
        <p:spPr>
          <a:xfrm>
            <a:off x="432000" y="385942"/>
            <a:ext cx="10058400" cy="1449387"/>
          </a:xfrm>
          <a:prstGeom prst="rect">
            <a:avLst/>
          </a:prstGeom>
        </p:spPr>
        <p:txBody>
          <a:bodyPr anchor="t">
            <a:normAutofit/>
          </a:bodyPr>
          <a:lstStyle>
            <a:lvl1pPr algn="l" defTabSz="914400" rtl="0" eaLnBrk="1" latinLnBrk="0" hangingPunct="1">
              <a:lnSpc>
                <a:spcPct val="85000"/>
              </a:lnSpc>
              <a:spcBef>
                <a:spcPct val="0"/>
              </a:spcBef>
              <a:buNone/>
              <a:defRPr sz="4800" kern="1200" spc="-50" baseline="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GB" sz="3600" b="1" i="0" u="none" strike="noStrike" kern="1200" cap="none" spc="-50" normalizeH="0" baseline="0" noProof="0">
                <a:ln>
                  <a:noFill/>
                </a:ln>
                <a:solidFill>
                  <a:srgbClr val="2F5496"/>
                </a:solidFill>
                <a:effectLst/>
                <a:uLnTx/>
                <a:uFillTx/>
                <a:latin typeface="Arial" panose="020B0604020202020204" pitchFamily="34" charset="0"/>
                <a:ea typeface="+mj-ea"/>
                <a:cs typeface="Arial" panose="020B0604020202020204" pitchFamily="34" charset="0"/>
              </a:rPr>
              <a:t>Genomics Education Programme</a:t>
            </a:r>
          </a:p>
        </p:txBody>
      </p:sp>
      <p:grpSp>
        <p:nvGrpSpPr>
          <p:cNvPr id="10" name="Group 9">
            <a:extLst>
              <a:ext uri="{FF2B5EF4-FFF2-40B4-BE49-F238E27FC236}">
                <a16:creationId xmlns:a16="http://schemas.microsoft.com/office/drawing/2014/main" id="{614109BE-FD09-48A2-BE22-8C7452AD9CD0}"/>
              </a:ext>
            </a:extLst>
          </p:cNvPr>
          <p:cNvGrpSpPr/>
          <p:nvPr/>
        </p:nvGrpSpPr>
        <p:grpSpPr>
          <a:xfrm>
            <a:off x="1416720" y="1078053"/>
            <a:ext cx="8259715" cy="4256178"/>
            <a:chOff x="1915556" y="1790691"/>
            <a:chExt cx="8068876" cy="4014573"/>
          </a:xfrm>
        </p:grpSpPr>
        <p:pic>
          <p:nvPicPr>
            <p:cNvPr id="11" name="Google Shape;942;p41" descr="What is genomics? - Genomics Education Programme">
              <a:extLst>
                <a:ext uri="{FF2B5EF4-FFF2-40B4-BE49-F238E27FC236}">
                  <a16:creationId xmlns:a16="http://schemas.microsoft.com/office/drawing/2014/main" id="{C25B4F5D-BF37-4560-8981-422295597434}"/>
                </a:ext>
              </a:extLst>
            </p:cNvPr>
            <p:cNvPicPr preferRelativeResize="0"/>
            <p:nvPr/>
          </p:nvPicPr>
          <p:blipFill rotWithShape="1">
            <a:blip r:embed="rId3">
              <a:alphaModFix/>
            </a:blip>
            <a:srcRect l="15970" r="25613"/>
            <a:stretch/>
          </p:blipFill>
          <p:spPr>
            <a:xfrm>
              <a:off x="1920390" y="4539361"/>
              <a:ext cx="1927749" cy="1100024"/>
            </a:xfrm>
            <a:prstGeom prst="rect">
              <a:avLst/>
            </a:prstGeom>
            <a:noFill/>
            <a:ln>
              <a:noFill/>
            </a:ln>
          </p:spPr>
        </p:pic>
        <p:pic>
          <p:nvPicPr>
            <p:cNvPr id="12" name="Google Shape;944;p41" descr="A picture containing person, indoor, person, wall&#10;&#10;Description automatically generated">
              <a:extLst>
                <a:ext uri="{FF2B5EF4-FFF2-40B4-BE49-F238E27FC236}">
                  <a16:creationId xmlns:a16="http://schemas.microsoft.com/office/drawing/2014/main" id="{2BD1D497-4223-4097-90A5-7E72E7394E02}"/>
                </a:ext>
              </a:extLst>
            </p:cNvPr>
            <p:cNvPicPr preferRelativeResize="0"/>
            <p:nvPr/>
          </p:nvPicPr>
          <p:blipFill rotWithShape="1">
            <a:blip r:embed="rId4">
              <a:alphaModFix/>
            </a:blip>
            <a:srcRect b="11095"/>
            <a:stretch/>
          </p:blipFill>
          <p:spPr>
            <a:xfrm>
              <a:off x="5989736" y="3167851"/>
              <a:ext cx="1935651" cy="1147260"/>
            </a:xfrm>
            <a:prstGeom prst="rect">
              <a:avLst/>
            </a:prstGeom>
            <a:noFill/>
            <a:ln>
              <a:noFill/>
            </a:ln>
          </p:spPr>
        </p:pic>
        <p:pic>
          <p:nvPicPr>
            <p:cNvPr id="13" name="Google Shape;945;p41" descr="Diagram&#10;&#10;Description automatically generated with medium confidence">
              <a:extLst>
                <a:ext uri="{FF2B5EF4-FFF2-40B4-BE49-F238E27FC236}">
                  <a16:creationId xmlns:a16="http://schemas.microsoft.com/office/drawing/2014/main" id="{5B0471C3-DD4D-4E09-8B0D-768B7F9F4B4A}"/>
                </a:ext>
              </a:extLst>
            </p:cNvPr>
            <p:cNvPicPr preferRelativeResize="0"/>
            <p:nvPr/>
          </p:nvPicPr>
          <p:blipFill rotWithShape="1">
            <a:blip r:embed="rId5">
              <a:alphaModFix/>
            </a:blip>
            <a:srcRect r="5664"/>
            <a:stretch/>
          </p:blipFill>
          <p:spPr>
            <a:xfrm>
              <a:off x="3962719" y="4541369"/>
              <a:ext cx="1927749" cy="1149460"/>
            </a:xfrm>
            <a:prstGeom prst="rect">
              <a:avLst/>
            </a:prstGeom>
            <a:noFill/>
            <a:ln>
              <a:noFill/>
            </a:ln>
          </p:spPr>
        </p:pic>
        <p:pic>
          <p:nvPicPr>
            <p:cNvPr id="14" name="Google Shape;946;p41" descr="Diagram&#10;&#10;Description automatically generated">
              <a:extLst>
                <a:ext uri="{FF2B5EF4-FFF2-40B4-BE49-F238E27FC236}">
                  <a16:creationId xmlns:a16="http://schemas.microsoft.com/office/drawing/2014/main" id="{545E06C4-A4DC-44A4-8DEA-247FE029F6A6}"/>
                </a:ext>
              </a:extLst>
            </p:cNvPr>
            <p:cNvPicPr preferRelativeResize="0"/>
            <p:nvPr/>
          </p:nvPicPr>
          <p:blipFill rotWithShape="1">
            <a:blip r:embed="rId6">
              <a:alphaModFix/>
            </a:blip>
            <a:srcRect l="11357" t="8676" r="12388" b="13963"/>
            <a:stretch/>
          </p:blipFill>
          <p:spPr>
            <a:xfrm>
              <a:off x="5989267" y="4537356"/>
              <a:ext cx="1934631" cy="1104036"/>
            </a:xfrm>
            <a:prstGeom prst="rect">
              <a:avLst/>
            </a:prstGeom>
            <a:noFill/>
            <a:ln>
              <a:noFill/>
            </a:ln>
          </p:spPr>
        </p:pic>
        <p:pic>
          <p:nvPicPr>
            <p:cNvPr id="15" name="Google Shape;947;p41" descr="Diagram&#10;&#10;Description automatically generated">
              <a:extLst>
                <a:ext uri="{FF2B5EF4-FFF2-40B4-BE49-F238E27FC236}">
                  <a16:creationId xmlns:a16="http://schemas.microsoft.com/office/drawing/2014/main" id="{FB71951F-CE7C-4C3F-9FAE-133D97BCDBAD}"/>
                </a:ext>
              </a:extLst>
            </p:cNvPr>
            <p:cNvPicPr preferRelativeResize="0"/>
            <p:nvPr/>
          </p:nvPicPr>
          <p:blipFill rotWithShape="1">
            <a:blip r:embed="rId7">
              <a:alphaModFix/>
            </a:blip>
            <a:srcRect l="10112" t="9795"/>
            <a:stretch/>
          </p:blipFill>
          <p:spPr>
            <a:xfrm>
              <a:off x="8021266" y="4541369"/>
              <a:ext cx="1936855" cy="1100024"/>
            </a:xfrm>
            <a:prstGeom prst="rect">
              <a:avLst/>
            </a:prstGeom>
            <a:noFill/>
            <a:ln>
              <a:noFill/>
            </a:ln>
          </p:spPr>
        </p:pic>
        <p:pic>
          <p:nvPicPr>
            <p:cNvPr id="16" name="Google Shape;949;p41" descr="Graphical user interface&#10;&#10;Description automatically generated">
              <a:extLst>
                <a:ext uri="{FF2B5EF4-FFF2-40B4-BE49-F238E27FC236}">
                  <a16:creationId xmlns:a16="http://schemas.microsoft.com/office/drawing/2014/main" id="{1A6E9290-2CFC-4BFD-9886-13F2F629B5B7}"/>
                </a:ext>
              </a:extLst>
            </p:cNvPr>
            <p:cNvPicPr preferRelativeResize="0"/>
            <p:nvPr/>
          </p:nvPicPr>
          <p:blipFill rotWithShape="1">
            <a:blip r:embed="rId8">
              <a:alphaModFix/>
            </a:blip>
            <a:srcRect b="12479"/>
            <a:stretch/>
          </p:blipFill>
          <p:spPr>
            <a:xfrm>
              <a:off x="5978961" y="1793547"/>
              <a:ext cx="1934200" cy="1128540"/>
            </a:xfrm>
            <a:prstGeom prst="rect">
              <a:avLst/>
            </a:prstGeom>
            <a:noFill/>
            <a:ln>
              <a:noFill/>
            </a:ln>
          </p:spPr>
        </p:pic>
        <p:pic>
          <p:nvPicPr>
            <p:cNvPr id="17" name="Google Shape;950;p41" descr="A person in a white shirt&#10;&#10;Description automatically generated with medium confidence">
              <a:extLst>
                <a:ext uri="{FF2B5EF4-FFF2-40B4-BE49-F238E27FC236}">
                  <a16:creationId xmlns:a16="http://schemas.microsoft.com/office/drawing/2014/main" id="{56F7BE6A-B4AE-48BE-9249-E74F89AAEE84}"/>
                </a:ext>
              </a:extLst>
            </p:cNvPr>
            <p:cNvPicPr preferRelativeResize="0"/>
            <p:nvPr/>
          </p:nvPicPr>
          <p:blipFill rotWithShape="1">
            <a:blip r:embed="rId9">
              <a:alphaModFix/>
            </a:blip>
            <a:srcRect r="5822"/>
            <a:stretch/>
          </p:blipFill>
          <p:spPr>
            <a:xfrm>
              <a:off x="8021266" y="3168496"/>
              <a:ext cx="1927749" cy="1128540"/>
            </a:xfrm>
            <a:prstGeom prst="rect">
              <a:avLst/>
            </a:prstGeom>
            <a:noFill/>
            <a:ln>
              <a:noFill/>
            </a:ln>
          </p:spPr>
        </p:pic>
        <p:pic>
          <p:nvPicPr>
            <p:cNvPr id="18" name="Google Shape;951;p41" descr="Graphical user interface, website&#10;&#10;Description automatically generated">
              <a:extLst>
                <a:ext uri="{FF2B5EF4-FFF2-40B4-BE49-F238E27FC236}">
                  <a16:creationId xmlns:a16="http://schemas.microsoft.com/office/drawing/2014/main" id="{5E669DC2-01B1-41FE-BDC9-A3E15828C07A}"/>
                </a:ext>
              </a:extLst>
            </p:cNvPr>
            <p:cNvPicPr preferRelativeResize="0"/>
            <p:nvPr/>
          </p:nvPicPr>
          <p:blipFill rotWithShape="1">
            <a:blip r:embed="rId10">
              <a:alphaModFix/>
            </a:blip>
            <a:srcRect l="2010" t="4048" r="34631" b="11562"/>
            <a:stretch/>
          </p:blipFill>
          <p:spPr>
            <a:xfrm>
              <a:off x="1920390" y="3168495"/>
              <a:ext cx="1930485" cy="1191339"/>
            </a:xfrm>
            <a:prstGeom prst="rect">
              <a:avLst/>
            </a:prstGeom>
            <a:noFill/>
            <a:ln>
              <a:noFill/>
            </a:ln>
          </p:spPr>
        </p:pic>
        <p:pic>
          <p:nvPicPr>
            <p:cNvPr id="19" name="Google Shape;953;p41" descr="A few people in a lab&#10;&#10;Description automatically generated with low confidence">
              <a:extLst>
                <a:ext uri="{FF2B5EF4-FFF2-40B4-BE49-F238E27FC236}">
                  <a16:creationId xmlns:a16="http://schemas.microsoft.com/office/drawing/2014/main" id="{852AB393-C2B1-48BD-A84B-A3B4906BC7CD}"/>
                </a:ext>
              </a:extLst>
            </p:cNvPr>
            <p:cNvPicPr preferRelativeResize="0"/>
            <p:nvPr/>
          </p:nvPicPr>
          <p:blipFill rotWithShape="1">
            <a:blip r:embed="rId11">
              <a:alphaModFix/>
            </a:blip>
            <a:srcRect t="12837" b="30111"/>
            <a:stretch/>
          </p:blipFill>
          <p:spPr>
            <a:xfrm>
              <a:off x="8022923" y="1792888"/>
              <a:ext cx="1929940" cy="1091343"/>
            </a:xfrm>
            <a:prstGeom prst="rect">
              <a:avLst/>
            </a:prstGeom>
            <a:noFill/>
            <a:ln>
              <a:noFill/>
            </a:ln>
          </p:spPr>
        </p:pic>
        <p:pic>
          <p:nvPicPr>
            <p:cNvPr id="20" name="Google Shape;955;p41" descr="Text&#10;&#10;Description automatically generated">
              <a:extLst>
                <a:ext uri="{FF2B5EF4-FFF2-40B4-BE49-F238E27FC236}">
                  <a16:creationId xmlns:a16="http://schemas.microsoft.com/office/drawing/2014/main" id="{E35F4F61-9D81-4A7E-8143-F4E75308560C}"/>
                </a:ext>
              </a:extLst>
            </p:cNvPr>
            <p:cNvPicPr preferRelativeResize="0"/>
            <p:nvPr/>
          </p:nvPicPr>
          <p:blipFill rotWithShape="1">
            <a:blip r:embed="rId12">
              <a:alphaModFix/>
            </a:blip>
            <a:srcRect l="26048" r="26459"/>
            <a:stretch/>
          </p:blipFill>
          <p:spPr>
            <a:xfrm>
              <a:off x="3959799" y="1790692"/>
              <a:ext cx="1927749" cy="1168492"/>
            </a:xfrm>
            <a:prstGeom prst="rect">
              <a:avLst/>
            </a:prstGeom>
            <a:noFill/>
            <a:ln>
              <a:noFill/>
            </a:ln>
          </p:spPr>
        </p:pic>
        <p:pic>
          <p:nvPicPr>
            <p:cNvPr id="21" name="Google Shape;956;p41" descr="A person sitting at a desk&#10;&#10;Description automatically generated with low confidence">
              <a:extLst>
                <a:ext uri="{FF2B5EF4-FFF2-40B4-BE49-F238E27FC236}">
                  <a16:creationId xmlns:a16="http://schemas.microsoft.com/office/drawing/2014/main" id="{5C2D4804-D30A-4507-BD66-FDDDD3195B2A}"/>
                </a:ext>
              </a:extLst>
            </p:cNvPr>
            <p:cNvPicPr preferRelativeResize="0"/>
            <p:nvPr/>
          </p:nvPicPr>
          <p:blipFill rotWithShape="1">
            <a:blip r:embed="rId13">
              <a:alphaModFix/>
            </a:blip>
            <a:srcRect/>
            <a:stretch/>
          </p:blipFill>
          <p:spPr>
            <a:xfrm>
              <a:off x="1920390" y="1790691"/>
              <a:ext cx="1927749" cy="1084360"/>
            </a:xfrm>
            <a:prstGeom prst="rect">
              <a:avLst/>
            </a:prstGeom>
            <a:noFill/>
            <a:ln>
              <a:noFill/>
            </a:ln>
          </p:spPr>
        </p:pic>
        <p:sp>
          <p:nvSpPr>
            <p:cNvPr id="22" name="Google Shape;957;p41">
              <a:extLst>
                <a:ext uri="{FF2B5EF4-FFF2-40B4-BE49-F238E27FC236}">
                  <a16:creationId xmlns:a16="http://schemas.microsoft.com/office/drawing/2014/main" id="{AFBD3CC8-7E7E-4363-B624-EFA6DB23CFB5}"/>
                </a:ext>
              </a:extLst>
            </p:cNvPr>
            <p:cNvSpPr/>
            <p:nvPr/>
          </p:nvSpPr>
          <p:spPr>
            <a:xfrm rot="10800000" flipH="1">
              <a:off x="1920390" y="2993618"/>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23" name="Google Shape;958;p41">
              <a:extLst>
                <a:ext uri="{FF2B5EF4-FFF2-40B4-BE49-F238E27FC236}">
                  <a16:creationId xmlns:a16="http://schemas.microsoft.com/office/drawing/2014/main" id="{3F82C6DD-092B-407B-9BCB-7E6D12256A48}"/>
                </a:ext>
              </a:extLst>
            </p:cNvPr>
            <p:cNvPicPr preferRelativeResize="0"/>
            <p:nvPr/>
          </p:nvPicPr>
          <p:blipFill rotWithShape="1">
            <a:blip r:embed="rId14">
              <a:alphaModFix/>
            </a:blip>
            <a:srcRect b="20137"/>
            <a:stretch/>
          </p:blipFill>
          <p:spPr>
            <a:xfrm>
              <a:off x="1920391" y="2749285"/>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24" name="Google Shape;959;p41">
              <a:extLst>
                <a:ext uri="{FF2B5EF4-FFF2-40B4-BE49-F238E27FC236}">
                  <a16:creationId xmlns:a16="http://schemas.microsoft.com/office/drawing/2014/main" id="{3BDE8AB6-FDCD-48D5-A529-E83B5CA35953}"/>
                </a:ext>
              </a:extLst>
            </p:cNvPr>
            <p:cNvSpPr txBox="1"/>
            <p:nvPr/>
          </p:nvSpPr>
          <p:spPr>
            <a:xfrm>
              <a:off x="1915556" y="2764621"/>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MSc in Genomic Medicine</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pic>
          <p:nvPicPr>
            <p:cNvPr id="25" name="Google Shape;960;p41" descr="A person standing in front of a drawing of a person&#10;&#10;Description automatically generated with low confidence">
              <a:extLst>
                <a:ext uri="{FF2B5EF4-FFF2-40B4-BE49-F238E27FC236}">
                  <a16:creationId xmlns:a16="http://schemas.microsoft.com/office/drawing/2014/main" id="{6542C1B4-2F40-4107-8DD8-A4F20CF3E3BC}"/>
                </a:ext>
              </a:extLst>
            </p:cNvPr>
            <p:cNvPicPr preferRelativeResize="0"/>
            <p:nvPr/>
          </p:nvPicPr>
          <p:blipFill rotWithShape="1">
            <a:blip r:embed="rId15">
              <a:alphaModFix/>
            </a:blip>
            <a:srcRect/>
            <a:stretch/>
          </p:blipFill>
          <p:spPr>
            <a:xfrm>
              <a:off x="3959800" y="3170159"/>
              <a:ext cx="1930825" cy="1086089"/>
            </a:xfrm>
            <a:prstGeom prst="rect">
              <a:avLst/>
            </a:prstGeom>
            <a:noFill/>
            <a:ln>
              <a:noFill/>
            </a:ln>
          </p:spPr>
        </p:pic>
        <p:sp>
          <p:nvSpPr>
            <p:cNvPr id="26" name="Google Shape;961;p41">
              <a:extLst>
                <a:ext uri="{FF2B5EF4-FFF2-40B4-BE49-F238E27FC236}">
                  <a16:creationId xmlns:a16="http://schemas.microsoft.com/office/drawing/2014/main" id="{0AC34E91-E1B8-4396-B71A-D5E621A2E656}"/>
                </a:ext>
              </a:extLst>
            </p:cNvPr>
            <p:cNvSpPr/>
            <p:nvPr/>
          </p:nvSpPr>
          <p:spPr>
            <a:xfrm rot="10800000" flipH="1">
              <a:off x="3959982" y="2993618"/>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27" name="Google Shape;962;p41">
              <a:extLst>
                <a:ext uri="{FF2B5EF4-FFF2-40B4-BE49-F238E27FC236}">
                  <a16:creationId xmlns:a16="http://schemas.microsoft.com/office/drawing/2014/main" id="{BC16D38C-9282-4E8D-855B-4CE32AD7D5AE}"/>
                </a:ext>
              </a:extLst>
            </p:cNvPr>
            <p:cNvPicPr preferRelativeResize="0"/>
            <p:nvPr/>
          </p:nvPicPr>
          <p:blipFill rotWithShape="1">
            <a:blip r:embed="rId14">
              <a:alphaModFix/>
            </a:blip>
            <a:srcRect b="20137"/>
            <a:stretch/>
          </p:blipFill>
          <p:spPr>
            <a:xfrm>
              <a:off x="3959983" y="2749285"/>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28" name="Google Shape;963;p41">
              <a:extLst>
                <a:ext uri="{FF2B5EF4-FFF2-40B4-BE49-F238E27FC236}">
                  <a16:creationId xmlns:a16="http://schemas.microsoft.com/office/drawing/2014/main" id="{33EE3AAB-930A-49BA-841D-A78937001B8A}"/>
                </a:ext>
              </a:extLst>
            </p:cNvPr>
            <p:cNvSpPr txBox="1"/>
            <p:nvPr/>
          </p:nvSpPr>
          <p:spPr>
            <a:xfrm>
              <a:off x="3955149" y="2764621"/>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MOOCs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29" name="Google Shape;967;p41">
              <a:extLst>
                <a:ext uri="{FF2B5EF4-FFF2-40B4-BE49-F238E27FC236}">
                  <a16:creationId xmlns:a16="http://schemas.microsoft.com/office/drawing/2014/main" id="{04004BC7-9BAE-4563-A10F-DBFDC4BADF02}"/>
                </a:ext>
              </a:extLst>
            </p:cNvPr>
            <p:cNvSpPr/>
            <p:nvPr/>
          </p:nvSpPr>
          <p:spPr>
            <a:xfrm rot="10800000" flipH="1">
              <a:off x="8021266" y="2993618"/>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30" name="Google Shape;968;p41">
              <a:extLst>
                <a:ext uri="{FF2B5EF4-FFF2-40B4-BE49-F238E27FC236}">
                  <a16:creationId xmlns:a16="http://schemas.microsoft.com/office/drawing/2014/main" id="{C5091BC1-7F74-4E7D-8A4C-89C9C5B01BB5}"/>
                </a:ext>
              </a:extLst>
            </p:cNvPr>
            <p:cNvPicPr preferRelativeResize="0"/>
            <p:nvPr/>
          </p:nvPicPr>
          <p:blipFill rotWithShape="1">
            <a:blip r:embed="rId14">
              <a:alphaModFix/>
            </a:blip>
            <a:srcRect b="20137"/>
            <a:stretch/>
          </p:blipFill>
          <p:spPr>
            <a:xfrm>
              <a:off x="8021267" y="2749285"/>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31" name="Google Shape;969;p41">
              <a:extLst>
                <a:ext uri="{FF2B5EF4-FFF2-40B4-BE49-F238E27FC236}">
                  <a16:creationId xmlns:a16="http://schemas.microsoft.com/office/drawing/2014/main" id="{883BBFB1-003E-4D53-B8BB-77C1E6AC03F4}"/>
                </a:ext>
              </a:extLst>
            </p:cNvPr>
            <p:cNvSpPr txBox="1"/>
            <p:nvPr/>
          </p:nvSpPr>
          <p:spPr>
            <a:xfrm>
              <a:off x="8016432" y="2764621"/>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Competency frameworks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32" name="Google Shape;973;p41">
              <a:extLst>
                <a:ext uri="{FF2B5EF4-FFF2-40B4-BE49-F238E27FC236}">
                  <a16:creationId xmlns:a16="http://schemas.microsoft.com/office/drawing/2014/main" id="{0B66D65D-C29C-4703-9B4D-D3F5E2595974}"/>
                </a:ext>
              </a:extLst>
            </p:cNvPr>
            <p:cNvSpPr/>
            <p:nvPr/>
          </p:nvSpPr>
          <p:spPr>
            <a:xfrm rot="10800000" flipH="1">
              <a:off x="1920390" y="4368567"/>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33" name="Google Shape;974;p41">
              <a:extLst>
                <a:ext uri="{FF2B5EF4-FFF2-40B4-BE49-F238E27FC236}">
                  <a16:creationId xmlns:a16="http://schemas.microsoft.com/office/drawing/2014/main" id="{E4F90FAB-84C6-4C3D-950D-A8AE224B85AA}"/>
                </a:ext>
              </a:extLst>
            </p:cNvPr>
            <p:cNvPicPr preferRelativeResize="0"/>
            <p:nvPr/>
          </p:nvPicPr>
          <p:blipFill rotWithShape="1">
            <a:blip r:embed="rId14">
              <a:alphaModFix/>
            </a:blip>
            <a:srcRect b="20137"/>
            <a:stretch/>
          </p:blipFill>
          <p:spPr>
            <a:xfrm>
              <a:off x="1920391" y="4124234"/>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34" name="Google Shape;975;p41">
              <a:extLst>
                <a:ext uri="{FF2B5EF4-FFF2-40B4-BE49-F238E27FC236}">
                  <a16:creationId xmlns:a16="http://schemas.microsoft.com/office/drawing/2014/main" id="{B90D0EE8-F780-410A-A04A-43D7FF9918D9}"/>
                </a:ext>
              </a:extLst>
            </p:cNvPr>
            <p:cNvSpPr txBox="1"/>
            <p:nvPr/>
          </p:nvSpPr>
          <p:spPr>
            <a:xfrm>
              <a:off x="1915556" y="4139571"/>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Online courses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35" name="Google Shape;976;p41">
              <a:extLst>
                <a:ext uri="{FF2B5EF4-FFF2-40B4-BE49-F238E27FC236}">
                  <a16:creationId xmlns:a16="http://schemas.microsoft.com/office/drawing/2014/main" id="{4EA57BC0-D8E1-4215-B6D8-3CC88812083E}"/>
                </a:ext>
              </a:extLst>
            </p:cNvPr>
            <p:cNvSpPr/>
            <p:nvPr/>
          </p:nvSpPr>
          <p:spPr>
            <a:xfrm rot="10800000" flipH="1">
              <a:off x="3959982" y="4368567"/>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36" name="Google Shape;977;p41">
              <a:extLst>
                <a:ext uri="{FF2B5EF4-FFF2-40B4-BE49-F238E27FC236}">
                  <a16:creationId xmlns:a16="http://schemas.microsoft.com/office/drawing/2014/main" id="{635A8F8B-26BF-48B7-9B3D-128BFB2AD762}"/>
                </a:ext>
              </a:extLst>
            </p:cNvPr>
            <p:cNvPicPr preferRelativeResize="0"/>
            <p:nvPr/>
          </p:nvPicPr>
          <p:blipFill rotWithShape="1">
            <a:blip r:embed="rId14">
              <a:alphaModFix/>
            </a:blip>
            <a:srcRect b="20137"/>
            <a:stretch/>
          </p:blipFill>
          <p:spPr>
            <a:xfrm>
              <a:off x="3959983" y="4124234"/>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37" name="Google Shape;978;p41">
              <a:extLst>
                <a:ext uri="{FF2B5EF4-FFF2-40B4-BE49-F238E27FC236}">
                  <a16:creationId xmlns:a16="http://schemas.microsoft.com/office/drawing/2014/main" id="{C88CABA1-1425-4264-BEE9-552FF1759099}"/>
                </a:ext>
              </a:extLst>
            </p:cNvPr>
            <p:cNvSpPr txBox="1"/>
            <p:nvPr/>
          </p:nvSpPr>
          <p:spPr>
            <a:xfrm>
              <a:off x="3955149" y="4139570"/>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Medical specialties films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38" name="Google Shape;979;p41">
              <a:extLst>
                <a:ext uri="{FF2B5EF4-FFF2-40B4-BE49-F238E27FC236}">
                  <a16:creationId xmlns:a16="http://schemas.microsoft.com/office/drawing/2014/main" id="{C015AF7A-014A-4F1D-A59F-DF57D201361A}"/>
                </a:ext>
              </a:extLst>
            </p:cNvPr>
            <p:cNvSpPr/>
            <p:nvPr/>
          </p:nvSpPr>
          <p:spPr>
            <a:xfrm rot="10800000" flipH="1">
              <a:off x="5991979" y="4368567"/>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39" name="Google Shape;980;p41">
              <a:extLst>
                <a:ext uri="{FF2B5EF4-FFF2-40B4-BE49-F238E27FC236}">
                  <a16:creationId xmlns:a16="http://schemas.microsoft.com/office/drawing/2014/main" id="{E03C0C2A-E8D1-4A57-8AB7-7DD6F4D2382F}"/>
                </a:ext>
              </a:extLst>
            </p:cNvPr>
            <p:cNvPicPr preferRelativeResize="0"/>
            <p:nvPr/>
          </p:nvPicPr>
          <p:blipFill rotWithShape="1">
            <a:blip r:embed="rId14">
              <a:alphaModFix/>
            </a:blip>
            <a:srcRect b="20137"/>
            <a:stretch/>
          </p:blipFill>
          <p:spPr>
            <a:xfrm>
              <a:off x="5991981" y="4124234"/>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40" name="Google Shape;981;p41">
              <a:extLst>
                <a:ext uri="{FF2B5EF4-FFF2-40B4-BE49-F238E27FC236}">
                  <a16:creationId xmlns:a16="http://schemas.microsoft.com/office/drawing/2014/main" id="{7F190CCC-9624-416A-B512-F862C0B68A4D}"/>
                </a:ext>
              </a:extLst>
            </p:cNvPr>
            <p:cNvSpPr txBox="1"/>
            <p:nvPr/>
          </p:nvSpPr>
          <p:spPr>
            <a:xfrm>
              <a:off x="5987147" y="4139570"/>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err="1">
                  <a:ln>
                    <a:noFill/>
                  </a:ln>
                  <a:solidFill>
                    <a:prstClr val="white"/>
                  </a:solidFill>
                  <a:effectLst/>
                  <a:uLnTx/>
                  <a:uFillTx/>
                  <a:latin typeface="Arial"/>
                  <a:ea typeface="Arial"/>
                  <a:cs typeface="Arial"/>
                  <a:sym typeface="Arial"/>
                </a:rPr>
                <a:t>GeNotes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41" name="Google Shape;982;p41">
              <a:extLst>
                <a:ext uri="{FF2B5EF4-FFF2-40B4-BE49-F238E27FC236}">
                  <a16:creationId xmlns:a16="http://schemas.microsoft.com/office/drawing/2014/main" id="{4069CB7E-EEFC-4C70-AE7D-28E6E504BBD1}"/>
                </a:ext>
              </a:extLst>
            </p:cNvPr>
            <p:cNvSpPr/>
            <p:nvPr/>
          </p:nvSpPr>
          <p:spPr>
            <a:xfrm rot="10800000" flipH="1">
              <a:off x="8021266" y="4368567"/>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42" name="Google Shape;983;p41">
              <a:extLst>
                <a:ext uri="{FF2B5EF4-FFF2-40B4-BE49-F238E27FC236}">
                  <a16:creationId xmlns:a16="http://schemas.microsoft.com/office/drawing/2014/main" id="{C1D98459-2582-46BA-800B-C3A49B472502}"/>
                </a:ext>
              </a:extLst>
            </p:cNvPr>
            <p:cNvPicPr preferRelativeResize="0"/>
            <p:nvPr/>
          </p:nvPicPr>
          <p:blipFill rotWithShape="1">
            <a:blip r:embed="rId14">
              <a:alphaModFix/>
            </a:blip>
            <a:srcRect b="20137"/>
            <a:stretch/>
          </p:blipFill>
          <p:spPr>
            <a:xfrm>
              <a:off x="8021267" y="4124234"/>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43" name="Google Shape;984;p41">
              <a:extLst>
                <a:ext uri="{FF2B5EF4-FFF2-40B4-BE49-F238E27FC236}">
                  <a16:creationId xmlns:a16="http://schemas.microsoft.com/office/drawing/2014/main" id="{E13EC8C3-E2D0-49FD-BF55-7AC4E2670A73}"/>
                </a:ext>
              </a:extLst>
            </p:cNvPr>
            <p:cNvSpPr txBox="1"/>
            <p:nvPr/>
          </p:nvSpPr>
          <p:spPr>
            <a:xfrm>
              <a:off x="8016432" y="4139571"/>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Expert films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44" name="Google Shape;985;p41">
              <a:extLst>
                <a:ext uri="{FF2B5EF4-FFF2-40B4-BE49-F238E27FC236}">
                  <a16:creationId xmlns:a16="http://schemas.microsoft.com/office/drawing/2014/main" id="{584EA222-67C7-4175-AE8B-6FD581858CFF}"/>
                </a:ext>
              </a:extLst>
            </p:cNvPr>
            <p:cNvSpPr/>
            <p:nvPr/>
          </p:nvSpPr>
          <p:spPr>
            <a:xfrm rot="10800000" flipH="1">
              <a:off x="5980831" y="2993618"/>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45" name="Google Shape;986;p41">
              <a:extLst>
                <a:ext uri="{FF2B5EF4-FFF2-40B4-BE49-F238E27FC236}">
                  <a16:creationId xmlns:a16="http://schemas.microsoft.com/office/drawing/2014/main" id="{FCFC747C-9A2D-49F7-9EE5-80C9EAA63345}"/>
                </a:ext>
              </a:extLst>
            </p:cNvPr>
            <p:cNvPicPr preferRelativeResize="0"/>
            <p:nvPr/>
          </p:nvPicPr>
          <p:blipFill rotWithShape="1">
            <a:blip r:embed="rId14">
              <a:alphaModFix/>
            </a:blip>
            <a:srcRect b="20137"/>
            <a:stretch/>
          </p:blipFill>
          <p:spPr>
            <a:xfrm>
              <a:off x="5980833" y="2749285"/>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46" name="Google Shape;987;p41">
              <a:extLst>
                <a:ext uri="{FF2B5EF4-FFF2-40B4-BE49-F238E27FC236}">
                  <a16:creationId xmlns:a16="http://schemas.microsoft.com/office/drawing/2014/main" id="{E5F37250-62FE-4F46-8442-CF6F3E56306D}"/>
                </a:ext>
              </a:extLst>
            </p:cNvPr>
            <p:cNvSpPr txBox="1"/>
            <p:nvPr/>
          </p:nvSpPr>
          <p:spPr>
            <a:xfrm>
              <a:off x="5976000" y="2764621"/>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Factsheets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47" name="Google Shape;988;p41">
              <a:extLst>
                <a:ext uri="{FF2B5EF4-FFF2-40B4-BE49-F238E27FC236}">
                  <a16:creationId xmlns:a16="http://schemas.microsoft.com/office/drawing/2014/main" id="{7AFACCDC-58DE-4C18-A97B-64F37097FE1F}"/>
                </a:ext>
              </a:extLst>
            </p:cNvPr>
            <p:cNvSpPr/>
            <p:nvPr/>
          </p:nvSpPr>
          <p:spPr>
            <a:xfrm rot="10800000" flipH="1">
              <a:off x="1920390" y="5746991"/>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48" name="Google Shape;989;p41">
              <a:extLst>
                <a:ext uri="{FF2B5EF4-FFF2-40B4-BE49-F238E27FC236}">
                  <a16:creationId xmlns:a16="http://schemas.microsoft.com/office/drawing/2014/main" id="{82320239-4B26-4BDF-8F52-4AD9372DE0B9}"/>
                </a:ext>
              </a:extLst>
            </p:cNvPr>
            <p:cNvPicPr preferRelativeResize="0"/>
            <p:nvPr/>
          </p:nvPicPr>
          <p:blipFill rotWithShape="1">
            <a:blip r:embed="rId14">
              <a:alphaModFix/>
            </a:blip>
            <a:srcRect b="20137"/>
            <a:stretch/>
          </p:blipFill>
          <p:spPr>
            <a:xfrm>
              <a:off x="1920391" y="5502660"/>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49" name="Google Shape;990;p41">
              <a:extLst>
                <a:ext uri="{FF2B5EF4-FFF2-40B4-BE49-F238E27FC236}">
                  <a16:creationId xmlns:a16="http://schemas.microsoft.com/office/drawing/2014/main" id="{823BBFF1-6473-43CA-839B-B574DE228FF4}"/>
                </a:ext>
              </a:extLst>
            </p:cNvPr>
            <p:cNvSpPr txBox="1"/>
            <p:nvPr/>
          </p:nvSpPr>
          <p:spPr>
            <a:xfrm>
              <a:off x="1915556" y="5517996"/>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Bitesize Genomics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50" name="Google Shape;991;p41">
              <a:extLst>
                <a:ext uri="{FF2B5EF4-FFF2-40B4-BE49-F238E27FC236}">
                  <a16:creationId xmlns:a16="http://schemas.microsoft.com/office/drawing/2014/main" id="{3DCE2D40-141E-4BE5-B197-E89C55CB7AFC}"/>
                </a:ext>
              </a:extLst>
            </p:cNvPr>
            <p:cNvSpPr/>
            <p:nvPr/>
          </p:nvSpPr>
          <p:spPr>
            <a:xfrm rot="10800000" flipH="1">
              <a:off x="3959982" y="5746991"/>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51" name="Google Shape;992;p41">
              <a:extLst>
                <a:ext uri="{FF2B5EF4-FFF2-40B4-BE49-F238E27FC236}">
                  <a16:creationId xmlns:a16="http://schemas.microsoft.com/office/drawing/2014/main" id="{ABD45534-BCA4-4C73-9FAD-BF667805BE84}"/>
                </a:ext>
              </a:extLst>
            </p:cNvPr>
            <p:cNvPicPr preferRelativeResize="0"/>
            <p:nvPr/>
          </p:nvPicPr>
          <p:blipFill rotWithShape="1">
            <a:blip r:embed="rId14">
              <a:alphaModFix/>
            </a:blip>
            <a:srcRect b="20137"/>
            <a:stretch/>
          </p:blipFill>
          <p:spPr>
            <a:xfrm>
              <a:off x="3959983" y="5502660"/>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52" name="Google Shape;993;p41">
              <a:extLst>
                <a:ext uri="{FF2B5EF4-FFF2-40B4-BE49-F238E27FC236}">
                  <a16:creationId xmlns:a16="http://schemas.microsoft.com/office/drawing/2014/main" id="{1931AED7-7583-49AD-ABFB-E9C640661D67}"/>
                </a:ext>
              </a:extLst>
            </p:cNvPr>
            <p:cNvSpPr txBox="1"/>
            <p:nvPr/>
          </p:nvSpPr>
          <p:spPr>
            <a:xfrm>
              <a:off x="3955149" y="5517996"/>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Podcasts and blogs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53" name="Google Shape;994;p41">
              <a:extLst>
                <a:ext uri="{FF2B5EF4-FFF2-40B4-BE49-F238E27FC236}">
                  <a16:creationId xmlns:a16="http://schemas.microsoft.com/office/drawing/2014/main" id="{CCFD6ACB-FE5A-4260-84A3-9BEBCED19973}"/>
                </a:ext>
              </a:extLst>
            </p:cNvPr>
            <p:cNvSpPr/>
            <p:nvPr/>
          </p:nvSpPr>
          <p:spPr>
            <a:xfrm rot="10800000" flipH="1">
              <a:off x="5991979" y="5746991"/>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54" name="Google Shape;995;p41">
              <a:extLst>
                <a:ext uri="{FF2B5EF4-FFF2-40B4-BE49-F238E27FC236}">
                  <a16:creationId xmlns:a16="http://schemas.microsoft.com/office/drawing/2014/main" id="{74FB72BD-185A-4089-B6B5-5FDB783BA2BB}"/>
                </a:ext>
              </a:extLst>
            </p:cNvPr>
            <p:cNvPicPr preferRelativeResize="0"/>
            <p:nvPr/>
          </p:nvPicPr>
          <p:blipFill rotWithShape="1">
            <a:blip r:embed="rId14">
              <a:alphaModFix/>
            </a:blip>
            <a:srcRect b="20137"/>
            <a:stretch/>
          </p:blipFill>
          <p:spPr>
            <a:xfrm>
              <a:off x="5991981" y="5502660"/>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55" name="Google Shape;996;p41">
              <a:extLst>
                <a:ext uri="{FF2B5EF4-FFF2-40B4-BE49-F238E27FC236}">
                  <a16:creationId xmlns:a16="http://schemas.microsoft.com/office/drawing/2014/main" id="{C16BE9C6-BB5A-42F6-8505-9872527E3886}"/>
                </a:ext>
              </a:extLst>
            </p:cNvPr>
            <p:cNvSpPr txBox="1"/>
            <p:nvPr/>
          </p:nvSpPr>
          <p:spPr>
            <a:xfrm>
              <a:off x="5987147" y="5517996"/>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Animations</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56" name="Google Shape;997;p41">
              <a:extLst>
                <a:ext uri="{FF2B5EF4-FFF2-40B4-BE49-F238E27FC236}">
                  <a16:creationId xmlns:a16="http://schemas.microsoft.com/office/drawing/2014/main" id="{477AFEFA-2E2C-4CF5-AF88-D3F02B216040}"/>
                </a:ext>
              </a:extLst>
            </p:cNvPr>
            <p:cNvSpPr/>
            <p:nvPr/>
          </p:nvSpPr>
          <p:spPr>
            <a:xfrm rot="10800000" flipH="1">
              <a:off x="8021266" y="5746991"/>
              <a:ext cx="1930460" cy="53457"/>
            </a:xfrm>
            <a:prstGeom prst="rect">
              <a:avLst/>
            </a:prstGeom>
            <a:solidFill>
              <a:srgbClr val="AE2573"/>
            </a:solidFill>
            <a:ln>
              <a:noFill/>
            </a:ln>
          </p:spPr>
          <p:txBody>
            <a:bodyPr spcFirstLastPara="1" wrap="square" lIns="121900" tIns="60933" rIns="121900" bIns="60933"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Arial"/>
                <a:cs typeface="Arial"/>
                <a:sym typeface="Arial"/>
              </a:endParaRPr>
            </a:p>
          </p:txBody>
        </p:sp>
        <p:pic>
          <p:nvPicPr>
            <p:cNvPr id="57" name="Google Shape;998;p41">
              <a:extLst>
                <a:ext uri="{FF2B5EF4-FFF2-40B4-BE49-F238E27FC236}">
                  <a16:creationId xmlns:a16="http://schemas.microsoft.com/office/drawing/2014/main" id="{8F07974E-8F1A-4DD7-ADF2-5EEC063AE595}"/>
                </a:ext>
              </a:extLst>
            </p:cNvPr>
            <p:cNvPicPr preferRelativeResize="0"/>
            <p:nvPr/>
          </p:nvPicPr>
          <p:blipFill rotWithShape="1">
            <a:blip r:embed="rId14">
              <a:alphaModFix/>
            </a:blip>
            <a:srcRect b="20137"/>
            <a:stretch/>
          </p:blipFill>
          <p:spPr>
            <a:xfrm>
              <a:off x="8021267" y="5502660"/>
              <a:ext cx="1930460" cy="244333"/>
            </a:xfrm>
            <a:custGeom>
              <a:avLst/>
              <a:gdLst/>
              <a:ahLst/>
              <a:cxnLst/>
              <a:rect l="l" t="t" r="r" b="b"/>
              <a:pathLst>
                <a:path w="1651045" h="208968" extrusionOk="0">
                  <a:moveTo>
                    <a:pt x="0" y="0"/>
                  </a:moveTo>
                  <a:lnTo>
                    <a:pt x="140440" y="0"/>
                  </a:lnTo>
                  <a:lnTo>
                    <a:pt x="265569" y="110372"/>
                  </a:lnTo>
                  <a:lnTo>
                    <a:pt x="390699" y="0"/>
                  </a:lnTo>
                  <a:lnTo>
                    <a:pt x="1651045" y="0"/>
                  </a:lnTo>
                  <a:lnTo>
                    <a:pt x="1651045" y="208968"/>
                  </a:lnTo>
                  <a:lnTo>
                    <a:pt x="0" y="208968"/>
                  </a:lnTo>
                  <a:close/>
                </a:path>
              </a:pathLst>
            </a:custGeom>
            <a:noFill/>
            <a:ln>
              <a:noFill/>
            </a:ln>
          </p:spPr>
        </p:pic>
        <p:sp>
          <p:nvSpPr>
            <p:cNvPr id="58" name="Google Shape;999;p41">
              <a:extLst>
                <a:ext uri="{FF2B5EF4-FFF2-40B4-BE49-F238E27FC236}">
                  <a16:creationId xmlns:a16="http://schemas.microsoft.com/office/drawing/2014/main" id="{FA11C7A3-26DC-4895-8DC3-C9920469F2A0}"/>
                </a:ext>
              </a:extLst>
            </p:cNvPr>
            <p:cNvSpPr txBox="1"/>
            <p:nvPr/>
          </p:nvSpPr>
          <p:spPr>
            <a:xfrm>
              <a:off x="8016432" y="5517995"/>
              <a:ext cx="1968000" cy="287268"/>
            </a:xfrm>
            <a:prstGeom prst="rect">
              <a:avLst/>
            </a:prstGeom>
            <a:noFill/>
            <a:ln>
              <a:noFill/>
            </a:ln>
          </p:spPr>
          <p:txBody>
            <a:bodyPr spcFirstLastPara="1" wrap="square" lIns="121900" tIns="60933" rIns="121900" bIns="60933" anchor="t"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067" b="1" i="0" u="none" strike="noStrike" kern="1200" cap="none" spc="0" normalizeH="0" baseline="0" noProof="0">
                  <a:ln>
                    <a:noFill/>
                  </a:ln>
                  <a:solidFill>
                    <a:prstClr val="white"/>
                  </a:solidFill>
                  <a:effectLst/>
                  <a:uLnTx/>
                  <a:uFillTx/>
                  <a:latin typeface="Arial"/>
                  <a:ea typeface="Arial"/>
                  <a:cs typeface="Arial"/>
                  <a:sym typeface="Arial"/>
                </a:rPr>
                <a:t>#GenomicsConversation</a:t>
              </a:r>
              <a:endParaRPr kumimoji="0" sz="1067" b="1" i="0" u="none" strike="noStrike" kern="1200" cap="none" spc="0" normalizeH="0" baseline="0" noProof="0">
                <a:ln>
                  <a:noFill/>
                </a:ln>
                <a:solidFill>
                  <a:srgbClr val="2F5496"/>
                </a:solidFill>
                <a:effectLst/>
                <a:uLnTx/>
                <a:uFillTx/>
                <a:latin typeface="Calibri" panose="020F0502020204030204"/>
                <a:ea typeface="+mn-ea"/>
                <a:cs typeface="+mn-cs"/>
              </a:endParaRPr>
            </a:p>
          </p:txBody>
        </p:sp>
      </p:grpSp>
      <p:sp>
        <p:nvSpPr>
          <p:cNvPr id="59" name="TextBox 58">
            <a:extLst>
              <a:ext uri="{FF2B5EF4-FFF2-40B4-BE49-F238E27FC236}">
                <a16:creationId xmlns:a16="http://schemas.microsoft.com/office/drawing/2014/main" id="{7EAA1F85-480C-47DF-902B-B018F29D8BF2}"/>
              </a:ext>
            </a:extLst>
          </p:cNvPr>
          <p:cNvSpPr txBox="1"/>
          <p:nvPr/>
        </p:nvSpPr>
        <p:spPr>
          <a:xfrm>
            <a:off x="271852" y="6088419"/>
            <a:ext cx="1118712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hlinkClick r:id="rId16">
                  <a:extLst>
                    <a:ext uri="{A12FA001-AC4F-418D-AE19-62706E023703}">
                      <ahyp:hlinkClr xmlns:ahyp="http://schemas.microsoft.com/office/drawing/2018/hyperlinkcolor" val="tx"/>
                    </a:ext>
                  </a:extLst>
                </a:hlinkClick>
              </a:rPr>
              <a:t>www.genomicseducation.hee.nhs.uk</a:t>
            </a: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400"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genomicsedu</a:t>
            </a:r>
            <a:endParaRPr kumimoji="0" lang="en-GB"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0" name="Picture 59">
            <a:extLst>
              <a:ext uri="{FF2B5EF4-FFF2-40B4-BE49-F238E27FC236}">
                <a16:creationId xmlns:a16="http://schemas.microsoft.com/office/drawing/2014/main" id="{4AE4739F-85FC-4733-8FE3-EF517503B6EB}"/>
              </a:ext>
            </a:extLst>
          </p:cNvPr>
          <p:cNvPicPr>
            <a:picLocks noChangeAspect="1"/>
          </p:cNvPicPr>
          <p:nvPr/>
        </p:nvPicPr>
        <p:blipFill>
          <a:blip r:embed="rId17"/>
          <a:stretch>
            <a:fillRect/>
          </a:stretch>
        </p:blipFill>
        <p:spPr>
          <a:xfrm>
            <a:off x="9788603" y="3071785"/>
            <a:ext cx="2403397" cy="2403397"/>
          </a:xfrm>
          <a:prstGeom prst="rect">
            <a:avLst/>
          </a:prstGeom>
        </p:spPr>
      </p:pic>
    </p:spTree>
    <p:extLst>
      <p:ext uri="{BB962C8B-B14F-4D97-AF65-F5344CB8AC3E}">
        <p14:creationId xmlns:p14="http://schemas.microsoft.com/office/powerpoint/2010/main" val="46011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AC40E2-9ADB-43CB-A6BE-0BE92331770C}"/>
              </a:ext>
            </a:extLst>
          </p:cNvPr>
          <p:cNvSpPr txBox="1"/>
          <p:nvPr/>
        </p:nvSpPr>
        <p:spPr>
          <a:xfrm>
            <a:off x="216000" y="324000"/>
            <a:ext cx="8959328" cy="646331"/>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2F5496"/>
                </a:solidFill>
                <a:effectLst/>
                <a:uLnTx/>
                <a:uFillTx/>
                <a:latin typeface="Arial" panose="020B0604020202020204" pitchFamily="34" charset="0"/>
                <a:ea typeface="+mn-ea"/>
                <a:cs typeface="Arial" panose="020B0604020202020204" pitchFamily="34" charset="0"/>
              </a:rPr>
              <a:t>Some useful resources </a:t>
            </a:r>
          </a:p>
        </p:txBody>
      </p:sp>
      <p:sp>
        <p:nvSpPr>
          <p:cNvPr id="6" name="Title 1">
            <a:extLst>
              <a:ext uri="{FF2B5EF4-FFF2-40B4-BE49-F238E27FC236}">
                <a16:creationId xmlns:a16="http://schemas.microsoft.com/office/drawing/2014/main" id="{F3D54BA1-8179-4125-A88B-19E1C35FF128}"/>
              </a:ext>
            </a:extLst>
          </p:cNvPr>
          <p:cNvSpPr txBox="1">
            <a:spLocks/>
          </p:cNvSpPr>
          <p:nvPr/>
        </p:nvSpPr>
        <p:spPr>
          <a:xfrm>
            <a:off x="161327" y="1028733"/>
            <a:ext cx="5808000" cy="1440000"/>
          </a:xfrm>
          <a:prstGeom prst="rect">
            <a:avLst/>
          </a:prstGeom>
          <a:solidFill>
            <a:schemeClr val="bg1"/>
          </a:solidFill>
          <a:ln w="76200" cap="sq">
            <a:solidFill>
              <a:srgbClr val="F9BD37"/>
            </a:solidFill>
            <a:miter lim="800000"/>
          </a:ln>
        </p:spPr>
        <p:txBody>
          <a:bodyPr tIns="96000" anchor="t" anchorCtr="0"/>
          <a:lstStyle>
            <a:lvl1pPr algn="ctr" defTabSz="914400" rtl="0" eaLnBrk="1" latinLnBrk="0" hangingPunct="1">
              <a:lnSpc>
                <a:spcPct val="90000"/>
              </a:lnSpc>
              <a:spcBef>
                <a:spcPct val="0"/>
              </a:spcBef>
              <a:buNone/>
              <a:defRPr sz="10000" b="1" kern="1200">
                <a:solidFill>
                  <a:srgbClr val="0F4D9B"/>
                </a:solidFill>
                <a:latin typeface="Frutiger" panose="020B0604020202020204" charset="0"/>
                <a:ea typeface="+mj-ea"/>
                <a:cs typeface="+mj-cs"/>
              </a:defRPr>
            </a:lvl1pPr>
          </a:lstStyle>
          <a:p>
            <a:pPr marL="0" marR="0" lvl="0" indent="0" algn="ctr" defTabSz="609630" rtl="0" eaLnBrk="1" fontAlgn="auto" latinLnBrk="0" hangingPunct="1">
              <a:lnSpc>
                <a:spcPct val="100000"/>
              </a:lnSpc>
              <a:spcBef>
                <a:spcPts val="400"/>
              </a:spcBef>
              <a:spcAft>
                <a:spcPts val="400"/>
              </a:spcAft>
              <a:buClrTx/>
              <a:buSzTx/>
              <a:buFontTx/>
              <a:buNone/>
              <a:tabLst/>
              <a:defRPr/>
            </a:pPr>
            <a:r>
              <a:rPr kumimoji="0" lang="en-GB" sz="1667" b="1" i="0" u="none" strike="noStrike" kern="1200" cap="none" spc="0" normalizeH="0" baseline="0" noProof="0">
                <a:ln>
                  <a:noFill/>
                </a:ln>
                <a:solidFill>
                  <a:srgbClr val="0F4D9B"/>
                </a:solidFill>
                <a:effectLst/>
                <a:uLnTx/>
                <a:uFillTx/>
                <a:latin typeface="Frutiger" panose="020B0604020202020204" charset="0"/>
                <a:ea typeface="+mj-ea"/>
                <a:cs typeface="+mj-cs"/>
              </a:rPr>
              <a:t>Our website</a:t>
            </a:r>
          </a:p>
          <a:p>
            <a:pPr marL="0" marR="0" lvl="0" indent="0" algn="ctr" defTabSz="609630" rtl="0" eaLnBrk="1" fontAlgn="auto" latinLnBrk="0" hangingPunct="1">
              <a:lnSpc>
                <a:spcPct val="100000"/>
              </a:lnSpc>
              <a:spcBef>
                <a:spcPts val="400"/>
              </a:spcBef>
              <a:spcAft>
                <a:spcPts val="400"/>
              </a:spcAft>
              <a:buClrTx/>
              <a:buSzTx/>
              <a:buFontTx/>
              <a:buNone/>
              <a:tabLst/>
              <a:defRPr/>
            </a:pP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hlinkClick r:id="rId2"/>
              </a:rPr>
              <a:t>https://southeastgenomics.nhs.uk/</a:t>
            </a:r>
            <a:endPar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endParaRPr>
          </a:p>
          <a:p>
            <a:pPr marL="0" marR="0" lvl="0" indent="0" algn="ctr" defTabSz="609630" rtl="0" eaLnBrk="1" fontAlgn="auto" latinLnBrk="0" hangingPunct="1">
              <a:lnSpc>
                <a:spcPct val="100000"/>
              </a:lnSpc>
              <a:spcBef>
                <a:spcPts val="1200"/>
              </a:spcBef>
              <a:spcAft>
                <a:spcPts val="400"/>
              </a:spcAft>
              <a:buClrTx/>
              <a:buSzTx/>
              <a:buFontTx/>
              <a:buNone/>
              <a:tabLst/>
              <a:defRPr/>
            </a:pPr>
            <a:r>
              <a:rPr kumimoji="0" lang="en-GB" sz="1600" b="0" i="0" u="none" strike="noStrike" kern="1200" cap="none" spc="0" normalizeH="0" baseline="0" noProof="0">
                <a:ln>
                  <a:noFill/>
                </a:ln>
                <a:solidFill>
                  <a:srgbClr val="0F4D9B"/>
                </a:solidFill>
                <a:effectLst/>
                <a:uLnTx/>
                <a:uFillTx/>
                <a:latin typeface="Frutiger" panose="020B0604020202020204" charset="0"/>
                <a:ea typeface="+mj-ea"/>
                <a:cs typeface="+mj-cs"/>
              </a:rPr>
              <a:t>Order a test, find guidance and advice, find events </a:t>
            </a:r>
          </a:p>
        </p:txBody>
      </p:sp>
      <p:sp>
        <p:nvSpPr>
          <p:cNvPr id="7" name="Title 1">
            <a:extLst>
              <a:ext uri="{FF2B5EF4-FFF2-40B4-BE49-F238E27FC236}">
                <a16:creationId xmlns:a16="http://schemas.microsoft.com/office/drawing/2014/main" id="{7BE5FFC9-5F9D-46CD-948C-7C7B9EFD99D2}"/>
              </a:ext>
            </a:extLst>
          </p:cNvPr>
          <p:cNvSpPr txBox="1">
            <a:spLocks/>
          </p:cNvSpPr>
          <p:nvPr/>
        </p:nvSpPr>
        <p:spPr>
          <a:xfrm>
            <a:off x="163039" y="2660915"/>
            <a:ext cx="5808000" cy="1440000"/>
          </a:xfrm>
          <a:prstGeom prst="rect">
            <a:avLst/>
          </a:prstGeom>
          <a:solidFill>
            <a:schemeClr val="bg1"/>
          </a:solidFill>
          <a:ln w="76200" cap="sq">
            <a:solidFill>
              <a:srgbClr val="F9BD37"/>
            </a:solidFill>
            <a:miter lim="800000"/>
          </a:ln>
        </p:spPr>
        <p:txBody>
          <a:bodyPr tIns="96000" anchor="t" anchorCtr="0"/>
          <a:lstStyle>
            <a:lvl1pPr algn="ctr" defTabSz="914400" rtl="0" eaLnBrk="1" latinLnBrk="0" hangingPunct="1">
              <a:lnSpc>
                <a:spcPct val="90000"/>
              </a:lnSpc>
              <a:spcBef>
                <a:spcPct val="0"/>
              </a:spcBef>
              <a:buNone/>
              <a:defRPr sz="10000" b="1" kern="1200">
                <a:solidFill>
                  <a:srgbClr val="0F4D9B"/>
                </a:solidFill>
                <a:latin typeface="Frutiger" panose="020B0604020202020204" charset="0"/>
                <a:ea typeface="+mj-ea"/>
                <a:cs typeface="+mj-cs"/>
              </a:defRPr>
            </a:lvl1pPr>
          </a:lstStyle>
          <a:p>
            <a:pPr marL="0" marR="0" lvl="0" indent="0" algn="ctr" defTabSz="609630" rtl="0" eaLnBrk="1" fontAlgn="base" latinLnBrk="0" hangingPunct="1">
              <a:lnSpc>
                <a:spcPct val="100000"/>
              </a:lnSpc>
              <a:spcBef>
                <a:spcPts val="400"/>
              </a:spcBef>
              <a:spcAft>
                <a:spcPts val="400"/>
              </a:spcAft>
              <a:buClrTx/>
              <a:buSzTx/>
              <a:buFontTx/>
              <a:buNone/>
              <a:tabLst/>
              <a:defRPr/>
            </a:pPr>
            <a:r>
              <a:rPr kumimoji="0" lang="en-GB" sz="1667" b="1" i="0" u="none" strike="noStrike" kern="1200" cap="none" spc="0" normalizeH="0" baseline="0" noProof="0">
                <a:ln>
                  <a:noFill/>
                </a:ln>
                <a:solidFill>
                  <a:srgbClr val="0F4D9B"/>
                </a:solidFill>
                <a:effectLst/>
                <a:uLnTx/>
                <a:uFillTx/>
                <a:latin typeface="Frutiger" panose="020B0604020202020204" charset="0"/>
                <a:ea typeface="+mj-ea"/>
                <a:cs typeface="+mj-cs"/>
              </a:rPr>
              <a:t>Our LinkedIn </a:t>
            </a:r>
          </a:p>
          <a:p>
            <a:pPr marL="0" marR="0" lvl="0" indent="0" algn="ctr" defTabSz="609630" rtl="0" eaLnBrk="1" fontAlgn="base" latinLnBrk="0" hangingPunct="1">
              <a:lnSpc>
                <a:spcPct val="100000"/>
              </a:lnSpc>
              <a:spcBef>
                <a:spcPts val="400"/>
              </a:spcBef>
              <a:spcAft>
                <a:spcPts val="400"/>
              </a:spcAft>
              <a:buClrTx/>
              <a:buSzTx/>
              <a:buFontTx/>
              <a:buNone/>
              <a:tabLst/>
              <a:defRPr/>
            </a:pP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hlinkClick r:id="rId3"/>
              </a:rPr>
              <a:t>https://www.linkedin.com/company/south-east-genomics/</a:t>
            </a: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rPr>
              <a:t> </a:t>
            </a:r>
          </a:p>
          <a:p>
            <a:pPr marL="0" marR="0" lvl="0" indent="0" algn="ctr" defTabSz="609630" rtl="0" eaLnBrk="1" fontAlgn="base" latinLnBrk="0" hangingPunct="1">
              <a:lnSpc>
                <a:spcPct val="100000"/>
              </a:lnSpc>
              <a:spcBef>
                <a:spcPts val="1200"/>
              </a:spcBef>
              <a:spcAft>
                <a:spcPts val="400"/>
              </a:spcAft>
              <a:buClrTx/>
              <a:buSzTx/>
              <a:buFontTx/>
              <a:buNone/>
              <a:tabLst/>
              <a:defRPr/>
            </a:pPr>
            <a:r>
              <a:rPr kumimoji="0" lang="en-GB" sz="1600" b="0" i="0" u="none" strike="noStrike" kern="1200" cap="none" spc="0" normalizeH="0" baseline="0" noProof="0">
                <a:ln>
                  <a:noFill/>
                </a:ln>
                <a:solidFill>
                  <a:srgbClr val="0F4D9B"/>
                </a:solidFill>
                <a:effectLst/>
                <a:uLnTx/>
                <a:uFillTx/>
                <a:latin typeface="Frutiger" panose="020B0604020202020204" charset="0"/>
                <a:ea typeface="+mj-ea"/>
                <a:cs typeface="+mj-cs"/>
              </a:rPr>
              <a:t>Keep up to date with latest news, events and opportunities</a:t>
            </a:r>
          </a:p>
        </p:txBody>
      </p:sp>
      <p:sp>
        <p:nvSpPr>
          <p:cNvPr id="8" name="Title 1">
            <a:extLst>
              <a:ext uri="{FF2B5EF4-FFF2-40B4-BE49-F238E27FC236}">
                <a16:creationId xmlns:a16="http://schemas.microsoft.com/office/drawing/2014/main" id="{D28A03D7-8702-4EBD-872A-1C66BB788F62}"/>
              </a:ext>
            </a:extLst>
          </p:cNvPr>
          <p:cNvSpPr txBox="1">
            <a:spLocks/>
          </p:cNvSpPr>
          <p:nvPr/>
        </p:nvSpPr>
        <p:spPr>
          <a:xfrm>
            <a:off x="161327" y="4293096"/>
            <a:ext cx="5808000" cy="1440000"/>
          </a:xfrm>
          <a:prstGeom prst="rect">
            <a:avLst/>
          </a:prstGeom>
          <a:solidFill>
            <a:schemeClr val="bg1"/>
          </a:solidFill>
          <a:ln w="76200" cap="sq">
            <a:solidFill>
              <a:srgbClr val="F9BD37"/>
            </a:solidFill>
            <a:miter lim="800000"/>
          </a:ln>
        </p:spPr>
        <p:txBody>
          <a:bodyPr tIns="96000" anchor="t" anchorCtr="0"/>
          <a:lstStyle>
            <a:lvl1pPr algn="ctr" defTabSz="914400" rtl="0" eaLnBrk="1" latinLnBrk="0" hangingPunct="1">
              <a:lnSpc>
                <a:spcPct val="90000"/>
              </a:lnSpc>
              <a:spcBef>
                <a:spcPct val="0"/>
              </a:spcBef>
              <a:buNone/>
              <a:defRPr sz="10000" b="1" kern="1200">
                <a:solidFill>
                  <a:srgbClr val="0F4D9B"/>
                </a:solidFill>
                <a:latin typeface="Frutiger" panose="020B0604020202020204" charset="0"/>
                <a:ea typeface="+mj-ea"/>
                <a:cs typeface="+mj-cs"/>
              </a:defRPr>
            </a:lvl1pPr>
          </a:lstStyle>
          <a:p>
            <a:pPr marL="0" marR="0" lvl="0" indent="0" algn="ctr" defTabSz="609630" rtl="0" eaLnBrk="1" fontAlgn="base" latinLnBrk="0" hangingPunct="1">
              <a:lnSpc>
                <a:spcPct val="100000"/>
              </a:lnSpc>
              <a:spcBef>
                <a:spcPts val="400"/>
              </a:spcBef>
              <a:spcAft>
                <a:spcPts val="400"/>
              </a:spcAft>
              <a:buClrTx/>
              <a:buSzTx/>
              <a:buFontTx/>
              <a:buNone/>
              <a:tabLst/>
              <a:defRPr/>
            </a:pPr>
            <a:r>
              <a:rPr kumimoji="0" lang="en-GB" sz="1667" b="1" i="0" u="none" strike="noStrike" kern="1200" cap="none" spc="0" normalizeH="0" baseline="0" noProof="0">
                <a:ln>
                  <a:noFill/>
                </a:ln>
                <a:solidFill>
                  <a:srgbClr val="0F4D9B"/>
                </a:solidFill>
                <a:effectLst/>
                <a:uLnTx/>
                <a:uFillTx/>
                <a:latin typeface="Frutiger" panose="020B0604020202020204" charset="0"/>
                <a:ea typeface="+mj-ea"/>
                <a:cs typeface="+mj-cs"/>
              </a:rPr>
              <a:t>Whole Genome Sequencing (WGS) Resources</a:t>
            </a:r>
          </a:p>
          <a:p>
            <a:pPr marL="0" marR="0" lvl="0" indent="0" algn="ctr" defTabSz="609630" rtl="0" eaLnBrk="1" fontAlgn="base" latinLnBrk="0" hangingPunct="1">
              <a:lnSpc>
                <a:spcPct val="100000"/>
              </a:lnSpc>
              <a:spcBef>
                <a:spcPts val="400"/>
              </a:spcBef>
              <a:spcAft>
                <a:spcPts val="400"/>
              </a:spcAft>
              <a:buClrTx/>
              <a:buSzTx/>
              <a:buFontTx/>
              <a:buNone/>
              <a:tabLst/>
              <a:defRPr/>
            </a:pP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hlinkClick r:id="rId4"/>
              </a:rPr>
              <a:t>https://www.genomicsengland.co.uk/clinicians/resources</a:t>
            </a:r>
            <a:endPar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endParaRPr>
          </a:p>
          <a:p>
            <a:pPr marL="0" marR="0" lvl="0" indent="0" algn="ctr" defTabSz="609630" rtl="0" eaLnBrk="1" fontAlgn="base" latinLnBrk="0" hangingPunct="1">
              <a:lnSpc>
                <a:spcPct val="100000"/>
              </a:lnSpc>
              <a:spcBef>
                <a:spcPts val="1200"/>
              </a:spcBef>
              <a:spcAft>
                <a:spcPts val="400"/>
              </a:spcAft>
              <a:buClrTx/>
              <a:buSzTx/>
              <a:buFontTx/>
              <a:buNone/>
              <a:tabLst/>
              <a:defRPr/>
            </a:pPr>
            <a:r>
              <a:rPr kumimoji="0" lang="en-GB" sz="1600" b="0" i="0" u="none" strike="noStrike" kern="1200" cap="none" spc="0" normalizeH="0" baseline="0" noProof="0">
                <a:ln>
                  <a:noFill/>
                </a:ln>
                <a:solidFill>
                  <a:srgbClr val="0F4D9B"/>
                </a:solidFill>
                <a:effectLst/>
                <a:uLnTx/>
                <a:uFillTx/>
                <a:latin typeface="Frutiger" panose="020B0604020202020204" charset="0"/>
                <a:ea typeface="+mj-ea"/>
                <a:cs typeface="+mj-cs"/>
              </a:rPr>
              <a:t>WGS forms and patient information leaflets</a:t>
            </a:r>
          </a:p>
        </p:txBody>
      </p:sp>
      <p:sp>
        <p:nvSpPr>
          <p:cNvPr id="9" name="Title 1">
            <a:extLst>
              <a:ext uri="{FF2B5EF4-FFF2-40B4-BE49-F238E27FC236}">
                <a16:creationId xmlns:a16="http://schemas.microsoft.com/office/drawing/2014/main" id="{6FEF8642-3AAF-43E3-91AF-CD80CFB0BD8B}"/>
              </a:ext>
            </a:extLst>
          </p:cNvPr>
          <p:cNvSpPr txBox="1">
            <a:spLocks/>
          </p:cNvSpPr>
          <p:nvPr/>
        </p:nvSpPr>
        <p:spPr>
          <a:xfrm>
            <a:off x="6222992" y="1028733"/>
            <a:ext cx="5808000" cy="1440000"/>
          </a:xfrm>
          <a:prstGeom prst="rect">
            <a:avLst/>
          </a:prstGeom>
          <a:solidFill>
            <a:schemeClr val="bg1"/>
          </a:solidFill>
          <a:ln w="76200" cap="sq">
            <a:solidFill>
              <a:srgbClr val="F9BD37"/>
            </a:solidFill>
            <a:miter lim="800000"/>
          </a:ln>
        </p:spPr>
        <p:txBody>
          <a:bodyPr tIns="96000" anchor="t" anchorCtr="0"/>
          <a:lstStyle>
            <a:lvl1pPr algn="ctr" defTabSz="914400" rtl="0" eaLnBrk="1" latinLnBrk="0" hangingPunct="1">
              <a:lnSpc>
                <a:spcPct val="90000"/>
              </a:lnSpc>
              <a:spcBef>
                <a:spcPct val="0"/>
              </a:spcBef>
              <a:buNone/>
              <a:defRPr sz="10000" b="1" kern="1200">
                <a:solidFill>
                  <a:srgbClr val="0F4D9B"/>
                </a:solidFill>
                <a:latin typeface="Frutiger" panose="020B0604020202020204" charset="0"/>
                <a:ea typeface="+mj-ea"/>
                <a:cs typeface="+mj-cs"/>
              </a:defRPr>
            </a:lvl1pPr>
          </a:lstStyle>
          <a:p>
            <a:pPr marL="0" marR="0" lvl="0" indent="0" algn="ctr" defTabSz="609630" rtl="0" eaLnBrk="1" fontAlgn="auto" latinLnBrk="0" hangingPunct="1">
              <a:lnSpc>
                <a:spcPct val="100000"/>
              </a:lnSpc>
              <a:spcBef>
                <a:spcPts val="400"/>
              </a:spcBef>
              <a:spcAft>
                <a:spcPts val="400"/>
              </a:spcAft>
              <a:buClrTx/>
              <a:buSzTx/>
              <a:buFontTx/>
              <a:buNone/>
              <a:tabLst/>
              <a:defRPr/>
            </a:pPr>
            <a:r>
              <a:rPr kumimoji="0" lang="en-GB" sz="1667" b="1" i="0" u="none" strike="noStrike" kern="1200" cap="none" spc="0" normalizeH="0" baseline="0" noProof="0">
                <a:ln>
                  <a:noFill/>
                </a:ln>
                <a:solidFill>
                  <a:srgbClr val="0F4D9B"/>
                </a:solidFill>
                <a:effectLst/>
                <a:uLnTx/>
                <a:uFillTx/>
                <a:latin typeface="Frutiger" panose="020B0604020202020204" charset="0"/>
                <a:ea typeface="+mj-ea"/>
                <a:cs typeface="+mj-cs"/>
              </a:rPr>
              <a:t>NHS England Genomics Education Programme</a:t>
            </a:r>
          </a:p>
          <a:p>
            <a:pPr marL="0" marR="0" lvl="0" indent="0" algn="ctr" defTabSz="609630" rtl="0" eaLnBrk="1" fontAlgn="auto" latinLnBrk="0" hangingPunct="1">
              <a:lnSpc>
                <a:spcPct val="100000"/>
              </a:lnSpc>
              <a:spcBef>
                <a:spcPts val="400"/>
              </a:spcBef>
              <a:spcAft>
                <a:spcPts val="400"/>
              </a:spcAft>
              <a:buClrTx/>
              <a:buSzTx/>
              <a:buFontTx/>
              <a:buNone/>
              <a:tabLst/>
              <a:defRPr/>
            </a:pP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hlinkClick r:id="rId5"/>
              </a:rPr>
              <a:t>https://www.genomicseducation.hee.nhs.uk/</a:t>
            </a:r>
            <a:endPar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endParaRPr>
          </a:p>
          <a:p>
            <a:pPr marL="0" marR="0" lvl="0" indent="0" algn="ctr" defTabSz="609630" rtl="0" eaLnBrk="1" fontAlgn="auto" latinLnBrk="0" hangingPunct="1">
              <a:lnSpc>
                <a:spcPct val="100000"/>
              </a:lnSpc>
              <a:spcBef>
                <a:spcPts val="1200"/>
              </a:spcBef>
              <a:spcAft>
                <a:spcPts val="400"/>
              </a:spcAft>
              <a:buClrTx/>
              <a:buSzTx/>
              <a:buFontTx/>
              <a:buNone/>
              <a:tabLst/>
              <a:defRPr/>
            </a:pPr>
            <a:r>
              <a:rPr kumimoji="0" lang="en-GB" sz="1600" b="0" i="0" u="none" strike="noStrike" kern="1200" cap="none" spc="0" normalizeH="0" baseline="0" noProof="0">
                <a:ln>
                  <a:noFill/>
                </a:ln>
                <a:solidFill>
                  <a:srgbClr val="0F4D9B"/>
                </a:solidFill>
                <a:effectLst/>
                <a:uLnTx/>
                <a:uFillTx/>
                <a:latin typeface="Frutiger" panose="020B0604020202020204" charset="0"/>
                <a:ea typeface="+mj-ea"/>
                <a:cs typeface="+mj-cs"/>
              </a:rPr>
              <a:t>Bitesize learning, short courses, information on conditions</a:t>
            </a:r>
          </a:p>
        </p:txBody>
      </p:sp>
      <p:sp>
        <p:nvSpPr>
          <p:cNvPr id="11" name="Title 1">
            <a:extLst>
              <a:ext uri="{FF2B5EF4-FFF2-40B4-BE49-F238E27FC236}">
                <a16:creationId xmlns:a16="http://schemas.microsoft.com/office/drawing/2014/main" id="{00FF01E0-6E72-4274-A4DC-4AF523876B74}"/>
              </a:ext>
            </a:extLst>
          </p:cNvPr>
          <p:cNvSpPr txBox="1">
            <a:spLocks/>
          </p:cNvSpPr>
          <p:nvPr/>
        </p:nvSpPr>
        <p:spPr>
          <a:xfrm>
            <a:off x="6222992" y="2660915"/>
            <a:ext cx="5808000" cy="1440000"/>
          </a:xfrm>
          <a:prstGeom prst="rect">
            <a:avLst/>
          </a:prstGeom>
          <a:solidFill>
            <a:schemeClr val="bg1"/>
          </a:solidFill>
          <a:ln w="76200" cap="sq">
            <a:solidFill>
              <a:srgbClr val="F9BD37"/>
            </a:solidFill>
            <a:miter lim="800000"/>
          </a:ln>
        </p:spPr>
        <p:txBody>
          <a:bodyPr tIns="96000" anchor="t" anchorCtr="0"/>
          <a:lstStyle>
            <a:lvl1pPr algn="ctr" defTabSz="914400" rtl="0" eaLnBrk="1" latinLnBrk="0" hangingPunct="1">
              <a:lnSpc>
                <a:spcPct val="90000"/>
              </a:lnSpc>
              <a:spcBef>
                <a:spcPct val="0"/>
              </a:spcBef>
              <a:buNone/>
              <a:defRPr sz="10000" b="1" kern="1200">
                <a:solidFill>
                  <a:srgbClr val="0F4D9B"/>
                </a:solidFill>
                <a:latin typeface="Frutiger" panose="020B0604020202020204" charset="0"/>
                <a:ea typeface="+mj-ea"/>
                <a:cs typeface="+mj-cs"/>
              </a:defRPr>
            </a:lvl1pPr>
          </a:lstStyle>
          <a:p>
            <a:pPr marL="0" marR="0" lvl="0" indent="0" algn="ctr" defTabSz="609630" rtl="0" eaLnBrk="1" fontAlgn="auto" latinLnBrk="0" hangingPunct="1">
              <a:lnSpc>
                <a:spcPct val="100000"/>
              </a:lnSpc>
              <a:spcBef>
                <a:spcPts val="400"/>
              </a:spcBef>
              <a:spcAft>
                <a:spcPts val="400"/>
              </a:spcAft>
              <a:buClrTx/>
              <a:buSzTx/>
              <a:buFontTx/>
              <a:buNone/>
              <a:tabLst/>
              <a:defRPr/>
            </a:pPr>
            <a:r>
              <a:rPr kumimoji="0" lang="en-GB" sz="1667" b="1" i="0" u="none" strike="noStrike" kern="1200" cap="none" spc="0" normalizeH="0" baseline="0" noProof="0">
                <a:ln>
                  <a:noFill/>
                </a:ln>
                <a:solidFill>
                  <a:srgbClr val="0F4D9B"/>
                </a:solidFill>
                <a:effectLst/>
                <a:uLnTx/>
                <a:uFillTx/>
                <a:latin typeface="Frutiger" panose="020B0604020202020204" charset="0"/>
                <a:ea typeface="+mj-ea"/>
                <a:cs typeface="+mj-cs"/>
              </a:rPr>
              <a:t>Genomic Notes for Clinicians</a:t>
            </a:r>
          </a:p>
          <a:p>
            <a:pPr marL="0" marR="0" lvl="0" indent="0" algn="ctr" defTabSz="609630" rtl="0" eaLnBrk="1" fontAlgn="auto" latinLnBrk="0" hangingPunct="1">
              <a:lnSpc>
                <a:spcPct val="100000"/>
              </a:lnSpc>
              <a:spcBef>
                <a:spcPts val="400"/>
              </a:spcBef>
              <a:spcAft>
                <a:spcPts val="400"/>
              </a:spcAft>
              <a:buClrTx/>
              <a:buSzTx/>
              <a:buFontTx/>
              <a:buNone/>
              <a:tabLst/>
              <a:defRPr/>
            </a:pP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hlinkClick r:id="rId6"/>
              </a:rPr>
              <a:t>https://www.genomicseducation.hee.nhs.uk/genotes/</a:t>
            </a: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rPr>
              <a:t> </a:t>
            </a:r>
          </a:p>
          <a:p>
            <a:pPr marL="0" marR="0" lvl="0" indent="0" algn="ctr" defTabSz="609630" rtl="0" eaLnBrk="1" fontAlgn="base" latinLnBrk="0" hangingPunct="1">
              <a:lnSpc>
                <a:spcPct val="100000"/>
              </a:lnSpc>
              <a:spcBef>
                <a:spcPts val="1200"/>
              </a:spcBef>
              <a:spcAft>
                <a:spcPts val="400"/>
              </a:spcAft>
              <a:buClrTx/>
              <a:buSzTx/>
              <a:buFontTx/>
              <a:buNone/>
              <a:tabLst/>
              <a:defRPr/>
            </a:pPr>
            <a:r>
              <a:rPr kumimoji="0" lang="en-GB" sz="1600" b="0" i="0" u="none" strike="noStrike" kern="1200" cap="none" spc="0" normalizeH="0" baseline="0" noProof="0">
                <a:ln>
                  <a:noFill/>
                </a:ln>
                <a:solidFill>
                  <a:srgbClr val="0F4D9B"/>
                </a:solidFill>
                <a:effectLst/>
                <a:uLnTx/>
                <a:uFillTx/>
                <a:latin typeface="Frutiger" panose="020B0604020202020204" charset="0"/>
                <a:ea typeface="+mj-ea"/>
                <a:cs typeface="+mj-cs"/>
              </a:rPr>
              <a:t>Just-in-time concise resources on conditions and pathways</a:t>
            </a:r>
          </a:p>
        </p:txBody>
      </p:sp>
      <p:sp>
        <p:nvSpPr>
          <p:cNvPr id="12" name="Title 1">
            <a:extLst>
              <a:ext uri="{FF2B5EF4-FFF2-40B4-BE49-F238E27FC236}">
                <a16:creationId xmlns:a16="http://schemas.microsoft.com/office/drawing/2014/main" id="{1ECC31E1-DE75-495F-9DF2-04A2F3840DEA}"/>
              </a:ext>
            </a:extLst>
          </p:cNvPr>
          <p:cNvSpPr txBox="1">
            <a:spLocks/>
          </p:cNvSpPr>
          <p:nvPr/>
        </p:nvSpPr>
        <p:spPr>
          <a:xfrm>
            <a:off x="6222992" y="4293096"/>
            <a:ext cx="5808000" cy="1440000"/>
          </a:xfrm>
          <a:prstGeom prst="rect">
            <a:avLst/>
          </a:prstGeom>
          <a:solidFill>
            <a:schemeClr val="bg1"/>
          </a:solidFill>
          <a:ln w="76200" cap="sq">
            <a:solidFill>
              <a:srgbClr val="F9BD37"/>
            </a:solidFill>
            <a:miter lim="800000"/>
          </a:ln>
        </p:spPr>
        <p:txBody>
          <a:bodyPr tIns="96000" anchor="t" anchorCtr="0"/>
          <a:lstStyle>
            <a:lvl1pPr algn="ctr" defTabSz="914400" rtl="0" eaLnBrk="1" latinLnBrk="0" hangingPunct="1">
              <a:lnSpc>
                <a:spcPct val="90000"/>
              </a:lnSpc>
              <a:spcBef>
                <a:spcPct val="0"/>
              </a:spcBef>
              <a:buNone/>
              <a:defRPr sz="10000" b="1" kern="1200">
                <a:solidFill>
                  <a:srgbClr val="0F4D9B"/>
                </a:solidFill>
                <a:latin typeface="Frutiger" panose="020B0604020202020204" charset="0"/>
                <a:ea typeface="+mj-ea"/>
                <a:cs typeface="+mj-cs"/>
              </a:defRPr>
            </a:lvl1pPr>
          </a:lstStyle>
          <a:p>
            <a:pPr marL="0" marR="0" lvl="0" indent="0" algn="ctr" defTabSz="609630" rtl="0" eaLnBrk="1" fontAlgn="base" latinLnBrk="0" hangingPunct="1">
              <a:lnSpc>
                <a:spcPct val="100000"/>
              </a:lnSpc>
              <a:spcBef>
                <a:spcPts val="400"/>
              </a:spcBef>
              <a:spcAft>
                <a:spcPts val="400"/>
              </a:spcAft>
              <a:buClrTx/>
              <a:buSzTx/>
              <a:buFontTx/>
              <a:buNone/>
              <a:tabLst/>
              <a:defRPr/>
            </a:pPr>
            <a:r>
              <a:rPr kumimoji="0" lang="en-GB" sz="1667" b="1" i="0" u="none" strike="noStrike" kern="1200" cap="none" spc="0" normalizeH="0" baseline="0" noProof="0">
                <a:ln>
                  <a:noFill/>
                </a:ln>
                <a:solidFill>
                  <a:srgbClr val="0F4D9B"/>
                </a:solidFill>
                <a:effectLst/>
                <a:uLnTx/>
                <a:uFillTx/>
                <a:latin typeface="Frutiger" panose="020B0604020202020204" charset="0"/>
                <a:ea typeface="+mj-ea"/>
                <a:cs typeface="+mj-cs"/>
              </a:rPr>
              <a:t>Sign up to our newsletter:</a:t>
            </a:r>
          </a:p>
          <a:p>
            <a:pPr marL="0" marR="0" lvl="0" indent="0" algn="ctr" defTabSz="609630" rtl="0" eaLnBrk="1" fontAlgn="base" latinLnBrk="0" hangingPunct="1">
              <a:lnSpc>
                <a:spcPct val="100000"/>
              </a:lnSpc>
              <a:spcBef>
                <a:spcPts val="400"/>
              </a:spcBef>
              <a:spcAft>
                <a:spcPts val="400"/>
              </a:spcAft>
              <a:buClrTx/>
              <a:buSzTx/>
              <a:buFontTx/>
              <a:buNone/>
              <a:tabLst/>
              <a:defRPr/>
            </a:pP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hlinkClick r:id="rId7"/>
              </a:rPr>
              <a:t>https://southeastgenomics.nhs.uk/contact/</a:t>
            </a:r>
            <a:r>
              <a:rPr kumimoji="0" lang="en-GB" sz="1667" b="0" i="0" u="none" strike="noStrike" kern="1200" cap="none" spc="0" normalizeH="0" baseline="0" noProof="0">
                <a:ln>
                  <a:noFill/>
                </a:ln>
                <a:solidFill>
                  <a:srgbClr val="0F4D9B"/>
                </a:solidFill>
                <a:effectLst/>
                <a:uLnTx/>
                <a:uFillTx/>
                <a:latin typeface="Frutiger" panose="020B0604020202020204" charset="0"/>
                <a:ea typeface="+mj-ea"/>
                <a:cs typeface="+mj-cs"/>
              </a:rPr>
              <a:t> </a:t>
            </a:r>
          </a:p>
          <a:p>
            <a:pPr marL="0" marR="0" lvl="0" indent="0" algn="ctr" defTabSz="609630" rtl="0" eaLnBrk="1" fontAlgn="base" latinLnBrk="0" hangingPunct="1">
              <a:lnSpc>
                <a:spcPct val="100000"/>
              </a:lnSpc>
              <a:spcBef>
                <a:spcPts val="1200"/>
              </a:spcBef>
              <a:spcAft>
                <a:spcPts val="400"/>
              </a:spcAft>
              <a:buClrTx/>
              <a:buSzTx/>
              <a:buFontTx/>
              <a:buNone/>
              <a:tabLst/>
              <a:defRPr/>
            </a:pPr>
            <a:r>
              <a:rPr kumimoji="0" lang="en-GB" sz="1600" b="0" i="0" u="none" strike="noStrike" kern="1200" cap="none" spc="0" normalizeH="0" baseline="0" noProof="0">
                <a:ln>
                  <a:noFill/>
                </a:ln>
                <a:solidFill>
                  <a:srgbClr val="0F4D9B"/>
                </a:solidFill>
                <a:effectLst/>
                <a:uLnTx/>
                <a:uFillTx/>
                <a:latin typeface="Frutiger" panose="020B0604020202020204" charset="0"/>
                <a:ea typeface="+mj-ea"/>
                <a:cs typeface="+mj-cs"/>
              </a:rPr>
              <a:t>Learn how to use genomics and make successful referrals</a:t>
            </a:r>
          </a:p>
        </p:txBody>
      </p:sp>
    </p:spTree>
    <p:extLst>
      <p:ext uri="{BB962C8B-B14F-4D97-AF65-F5344CB8AC3E}">
        <p14:creationId xmlns:p14="http://schemas.microsoft.com/office/powerpoint/2010/main" val="2608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1F3A76"/>
            </a:solid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4" name="TextBox 4"/>
            <p:cNvSpPr txBox="1"/>
            <p:nvPr/>
          </p:nvSpPr>
          <p:spPr>
            <a:xfrm>
              <a:off x="0" y="-38100"/>
              <a:ext cx="4816593" cy="2747433"/>
            </a:xfrm>
            <a:prstGeom prst="rect">
              <a:avLst/>
            </a:prstGeom>
          </p:spPr>
          <p:txBody>
            <a:bodyPr lIns="33867" tIns="33867" rIns="33867" bIns="33867" rtlCol="0" anchor="ctr"/>
            <a:lstStyle/>
            <a:p>
              <a:pPr marL="0" marR="0" lvl="0" indent="0" algn="ctr" defTabSz="45720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srgbClr val="2F5496"/>
                </a:solidFill>
                <a:effectLst/>
                <a:uLnTx/>
                <a:uFillTx/>
                <a:latin typeface="Calibri" panose="020F0502020204030204"/>
                <a:ea typeface="+mn-ea"/>
                <a:cs typeface="+mn-cs"/>
              </a:endParaRPr>
            </a:p>
          </p:txBody>
        </p:sp>
      </p:grpSp>
      <p:sp>
        <p:nvSpPr>
          <p:cNvPr id="5" name="Freeform 5"/>
          <p:cNvSpPr/>
          <p:nvPr/>
        </p:nvSpPr>
        <p:spPr>
          <a:xfrm>
            <a:off x="9527616" y="0"/>
            <a:ext cx="2664384" cy="1125702"/>
          </a:xfrm>
          <a:custGeom>
            <a:avLst/>
            <a:gdLst/>
            <a:ahLst/>
            <a:cxnLst/>
            <a:rect l="l" t="t" r="r" b="b"/>
            <a:pathLst>
              <a:path w="3996576" h="1688553">
                <a:moveTo>
                  <a:pt x="0" y="0"/>
                </a:moveTo>
                <a:lnTo>
                  <a:pt x="3996576" y="0"/>
                </a:lnTo>
                <a:lnTo>
                  <a:pt x="3996576" y="1688553"/>
                </a:lnTo>
                <a:lnTo>
                  <a:pt x="0" y="1688553"/>
                </a:lnTo>
                <a:lnTo>
                  <a:pt x="0" y="0"/>
                </a:lnTo>
                <a:close/>
              </a:path>
            </a:pathLst>
          </a:custGeom>
          <a:blipFill>
            <a:blip r:embed="rId2"/>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7" name="Freeform 7"/>
          <p:cNvSpPr/>
          <p:nvPr/>
        </p:nvSpPr>
        <p:spPr>
          <a:xfrm>
            <a:off x="4512809" y="3103505"/>
            <a:ext cx="8898599" cy="3754495"/>
          </a:xfrm>
          <a:custGeom>
            <a:avLst/>
            <a:gdLst/>
            <a:ahLst/>
            <a:cxnLst/>
            <a:rect l="l" t="t" r="r" b="b"/>
            <a:pathLst>
              <a:path w="13347899" h="5631743">
                <a:moveTo>
                  <a:pt x="0" y="0"/>
                </a:moveTo>
                <a:lnTo>
                  <a:pt x="13347899" y="0"/>
                </a:lnTo>
                <a:lnTo>
                  <a:pt x="13347899" y="5631743"/>
                </a:lnTo>
                <a:lnTo>
                  <a:pt x="0" y="5631743"/>
                </a:lnTo>
                <a:lnTo>
                  <a:pt x="0" y="0"/>
                </a:lnTo>
                <a:close/>
              </a:path>
            </a:pathLst>
          </a:custGeom>
          <a:blipFill>
            <a:blip r:embed="rId3"/>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F5496"/>
              </a:solidFill>
              <a:effectLst/>
              <a:uLnTx/>
              <a:uFillTx/>
              <a:latin typeface="Calibri" panose="020F0502020204030204"/>
              <a:ea typeface="+mn-ea"/>
              <a:cs typeface="+mn-cs"/>
            </a:endParaRPr>
          </a:p>
        </p:txBody>
      </p:sp>
      <p:sp>
        <p:nvSpPr>
          <p:cNvPr id="8" name="TextBox 8"/>
          <p:cNvSpPr txBox="1"/>
          <p:nvPr/>
        </p:nvSpPr>
        <p:spPr>
          <a:xfrm>
            <a:off x="324061" y="565435"/>
            <a:ext cx="8898599" cy="5201424"/>
          </a:xfrm>
          <a:prstGeom prst="rect">
            <a:avLst/>
          </a:prstGeom>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a:ln>
                  <a:noFill/>
                </a:ln>
                <a:solidFill>
                  <a:prstClr val="white"/>
                </a:solidFill>
                <a:effectLst/>
                <a:uLnTx/>
                <a:uFillTx/>
                <a:latin typeface="Calibri" panose="020F0502020204030204"/>
                <a:ea typeface="+mn-ea"/>
                <a:cs typeface="+mn-cs"/>
              </a:rPr>
              <a:t>Any questions?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44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Calibri" panose="020F0502020204030204"/>
                <a:ea typeface="+mn-ea"/>
                <a:cs typeface="+mn-cs"/>
              </a:rPr>
              <a:t>Get in touch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https://www.linkedin.com/company/south-east-genomics/</a:t>
            </a:r>
            <a:endParaRPr kumimoji="0" lang="en-GB" sz="28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gst-tr.gtabsoutheastglh@nhs.net</a:t>
            </a:r>
            <a:endParaRPr kumimoji="0" lang="en-GB" sz="28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44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44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A1E1657C-E2E2-8CF2-2BD1-48265C009E9D}"/>
              </a:ext>
            </a:extLst>
          </p:cNvPr>
          <p:cNvGrpSpPr/>
          <p:nvPr/>
        </p:nvGrpSpPr>
        <p:grpSpPr>
          <a:xfrm>
            <a:off x="5207893" y="4284924"/>
            <a:ext cx="3498693" cy="2456618"/>
            <a:chOff x="11160224" y="2839244"/>
            <a:chExt cx="5248040" cy="4857166"/>
          </a:xfrm>
        </p:grpSpPr>
        <p:grpSp>
          <p:nvGrpSpPr>
            <p:cNvPr id="9" name="Group 8">
              <a:extLst>
                <a:ext uri="{FF2B5EF4-FFF2-40B4-BE49-F238E27FC236}">
                  <a16:creationId xmlns:a16="http://schemas.microsoft.com/office/drawing/2014/main" id="{7BAE90E8-6193-C3D9-6740-972F5DAE185B}"/>
                </a:ext>
              </a:extLst>
            </p:cNvPr>
            <p:cNvGrpSpPr/>
            <p:nvPr/>
          </p:nvGrpSpPr>
          <p:grpSpPr>
            <a:xfrm>
              <a:off x="11160224" y="2839244"/>
              <a:ext cx="5248040" cy="4857166"/>
              <a:chOff x="13140444" y="6007596"/>
              <a:chExt cx="5131417" cy="4176464"/>
            </a:xfrm>
          </p:grpSpPr>
          <p:sp>
            <p:nvSpPr>
              <p:cNvPr id="11" name="Rectangle: Rounded Corners 10">
                <a:extLst>
                  <a:ext uri="{FF2B5EF4-FFF2-40B4-BE49-F238E27FC236}">
                    <a16:creationId xmlns:a16="http://schemas.microsoft.com/office/drawing/2014/main" id="{15226431-FDB5-03C3-D1A8-430ACA0A1B08}"/>
                  </a:ext>
                </a:extLst>
              </p:cNvPr>
              <p:cNvSpPr/>
              <p:nvPr/>
            </p:nvSpPr>
            <p:spPr>
              <a:xfrm>
                <a:off x="13140444" y="6007596"/>
                <a:ext cx="4752528" cy="417646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GB" sz="1200">
                  <a:solidFill>
                    <a:prstClr val="white"/>
                  </a:solidFill>
                  <a:latin typeface="Calibri" panose="020F0502020204030204"/>
                </a:endParaRPr>
              </a:p>
            </p:txBody>
          </p:sp>
          <p:sp>
            <p:nvSpPr>
              <p:cNvPr id="12" name="Rectangle 11">
                <a:extLst>
                  <a:ext uri="{FF2B5EF4-FFF2-40B4-BE49-F238E27FC236}">
                    <a16:creationId xmlns:a16="http://schemas.microsoft.com/office/drawing/2014/main" id="{D035CCCB-129E-FC66-84D6-FF3D0EBB81FE}"/>
                  </a:ext>
                </a:extLst>
              </p:cNvPr>
              <p:cNvSpPr/>
              <p:nvPr/>
            </p:nvSpPr>
            <p:spPr>
              <a:xfrm>
                <a:off x="14337378" y="8860106"/>
                <a:ext cx="3934483" cy="648460"/>
              </a:xfrm>
              <a:prstGeom prst="rect">
                <a:avLst/>
              </a:prstGeom>
            </p:spPr>
            <p:txBody>
              <a:bodyPr wrap="square">
                <a:spAutoFit/>
              </a:bodyPr>
              <a:lstStyle/>
              <a:p>
                <a:pPr defTabSz="609630">
                  <a:defRPr/>
                </a:pPr>
                <a:endParaRPr lang="en-GB" sz="2667" b="1">
                  <a:solidFill>
                    <a:prstClr val="black"/>
                  </a:solidFill>
                  <a:latin typeface="Calibri" panose="020F0502020204030204"/>
                </a:endParaRPr>
              </a:p>
            </p:txBody>
          </p:sp>
        </p:grpSp>
        <p:sp>
          <p:nvSpPr>
            <p:cNvPr id="10" name="TextBox 9">
              <a:extLst>
                <a:ext uri="{FF2B5EF4-FFF2-40B4-BE49-F238E27FC236}">
                  <a16:creationId xmlns:a16="http://schemas.microsoft.com/office/drawing/2014/main" id="{FAF49E37-772B-2917-0199-7A0265F278D4}"/>
                </a:ext>
              </a:extLst>
            </p:cNvPr>
            <p:cNvSpPr txBox="1"/>
            <p:nvPr/>
          </p:nvSpPr>
          <p:spPr>
            <a:xfrm>
              <a:off x="11694218" y="3456047"/>
              <a:ext cx="4023903" cy="3584924"/>
            </a:xfrm>
            <a:prstGeom prst="rect">
              <a:avLst/>
            </a:prstGeom>
            <a:noFill/>
          </p:spPr>
          <p:txBody>
            <a:bodyPr wrap="square">
              <a:spAutoFit/>
            </a:bodyPr>
            <a:lstStyle/>
            <a:p>
              <a:pPr defTabSz="609630"/>
              <a:r>
                <a:rPr lang="en-GB" sz="2133" b="1">
                  <a:solidFill>
                    <a:prstClr val="black"/>
                  </a:solidFill>
                  <a:latin typeface="Calibri" panose="020F0502020204030204"/>
                </a:rPr>
                <a:t>Create </a:t>
              </a:r>
              <a:r>
                <a:rPr lang="en-GB" sz="2133" b="1" err="1">
                  <a:solidFill>
                    <a:prstClr val="black"/>
                  </a:solidFill>
                  <a:latin typeface="Calibri" panose="020F0502020204030204"/>
                </a:rPr>
                <a:t>Slido</a:t>
              </a:r>
              <a:r>
                <a:rPr lang="en-GB" sz="2133" b="1">
                  <a:solidFill>
                    <a:prstClr val="black"/>
                  </a:solidFill>
                  <a:latin typeface="Calibri" panose="020F0502020204030204"/>
                </a:rPr>
                <a:t> for second knowledge check and add QR code here</a:t>
              </a:r>
            </a:p>
            <a:p>
              <a:pPr defTabSz="609630"/>
              <a:endParaRPr lang="en-GB" sz="2133" b="1">
                <a:solidFill>
                  <a:prstClr val="black"/>
                </a:solidFill>
                <a:latin typeface="Calibri" panose="020F0502020204030204"/>
              </a:endParaRPr>
            </a:p>
            <a:p>
              <a:pPr defTabSz="609630"/>
              <a:r>
                <a:rPr lang="en-GB" sz="2133" b="1">
                  <a:solidFill>
                    <a:prstClr val="black"/>
                  </a:solidFill>
                  <a:latin typeface="Calibri" panose="020F0502020204030204"/>
                </a:rPr>
                <a:t>Slido.com XXXXXX</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49334-C667-78B0-1BF8-3647E90A2696}"/>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50F421B-E71A-2A05-982F-64FC9BE15239}"/>
              </a:ext>
            </a:extLst>
          </p:cNvPr>
          <p:cNvPicPr>
            <a:picLocks noChangeAspect="1"/>
          </p:cNvPicPr>
          <p:nvPr/>
        </p:nvPicPr>
        <p:blipFill>
          <a:blip r:embed="rId2"/>
          <a:srcRect l="4738" t="4444" r="9835" b="6455"/>
          <a:stretch>
            <a:fillRect/>
          </a:stretch>
        </p:blipFill>
        <p:spPr>
          <a:xfrm>
            <a:off x="848341" y="7258"/>
            <a:ext cx="9581738" cy="6836232"/>
          </a:xfrm>
          <a:prstGeom prst="rect">
            <a:avLst/>
          </a:prstGeom>
        </p:spPr>
      </p:pic>
    </p:spTree>
    <p:extLst>
      <p:ext uri="{BB962C8B-B14F-4D97-AF65-F5344CB8AC3E}">
        <p14:creationId xmlns:p14="http://schemas.microsoft.com/office/powerpoint/2010/main" val="422603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B75B3A-C03E-1533-AFF7-AC161852361C}"/>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GB" sz="1200">
              <a:solidFill>
                <a:prstClr val="white"/>
              </a:solidFill>
              <a:latin typeface="Calibri" panose="020F0502020204030204"/>
            </a:endParaRPr>
          </a:p>
        </p:txBody>
      </p:sp>
      <p:sp>
        <p:nvSpPr>
          <p:cNvPr id="3" name="Rectangle 2">
            <a:extLst>
              <a:ext uri="{FF2B5EF4-FFF2-40B4-BE49-F238E27FC236}">
                <a16:creationId xmlns:a16="http://schemas.microsoft.com/office/drawing/2014/main" id="{844A5C29-268E-E58F-46F2-683357EC781D}"/>
              </a:ext>
            </a:extLst>
          </p:cNvPr>
          <p:cNvSpPr/>
          <p:nvPr>
            <p:custDataLst>
              <p:tags r:id="rId3"/>
            </p:custDataLst>
          </p:nvPr>
        </p:nvSpPr>
        <p:spPr>
          <a:xfrm>
            <a:off x="3112852" y="1000897"/>
            <a:ext cx="8486225"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609630"/>
            <a:r>
              <a:rPr lang="en-GB" sz="2650">
                <a:solidFill>
                  <a:srgbClr val="000000"/>
                </a:solidFill>
                <a:ea typeface="+mn-lt"/>
                <a:cs typeface="+mn-lt"/>
              </a:rPr>
              <a:t>How would you rate your level of understanding in selecting and ordering a genomic test for a patient?</a:t>
            </a:r>
            <a:endParaRPr lang="en-US"/>
          </a:p>
        </p:txBody>
      </p:sp>
      <p:sp>
        <p:nvSpPr>
          <p:cNvPr id="4" name="Rectangle 3">
            <a:extLst>
              <a:ext uri="{FF2B5EF4-FFF2-40B4-BE49-F238E27FC236}">
                <a16:creationId xmlns:a16="http://schemas.microsoft.com/office/drawing/2014/main" id="{E76AC2FC-6D81-CAC8-5C7C-8E598AC3AF34}"/>
              </a:ext>
            </a:extLst>
          </p:cNvPr>
          <p:cNvSpPr/>
          <p:nvPr/>
        </p:nvSpPr>
        <p:spPr>
          <a:xfrm>
            <a:off x="0" y="5820033"/>
            <a:ext cx="12192000" cy="1037967"/>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7" bIns="203817" rtlCol="0" anchor="ctr">
            <a:normAutofit/>
          </a:bodyPr>
          <a:lstStyle/>
          <a:p>
            <a:pPr defTabSz="609630"/>
            <a:r>
              <a:rPr lang="en-GB" sz="1733">
                <a:solidFill>
                  <a:srgbClr val="FFFFFF"/>
                </a:solidFill>
                <a:latin typeface="Calibri" panose="020F0502020204030204"/>
              </a:rPr>
              <a:t>The </a:t>
            </a:r>
            <a:r>
              <a:rPr lang="en-GB" sz="1733" err="1">
                <a:solidFill>
                  <a:srgbClr val="FFFFFF"/>
                </a:solidFill>
                <a:latin typeface="Calibri" panose="020F0502020204030204"/>
                <a:hlinkClick r:id="rId6">
                  <a:extLst>
                    <a:ext uri="{A12FA001-AC4F-418D-AE19-62706E023703}">
                      <ahyp:hlinkClr xmlns:ahyp="http://schemas.microsoft.com/office/drawing/2018/hyperlinkcolor" val="tx"/>
                    </a:ext>
                  </a:extLst>
                </a:hlinkClick>
              </a:rPr>
              <a:t>Slido</a:t>
            </a:r>
            <a:r>
              <a:rPr lang="en-GB" sz="1733">
                <a:solidFill>
                  <a:srgbClr val="FFFFFF"/>
                </a:solidFill>
                <a:latin typeface="Calibri" panose="020F0502020204030204"/>
                <a:hlinkClick r:id="rId6">
                  <a:extLst>
                    <a:ext uri="{A12FA001-AC4F-418D-AE19-62706E023703}">
                      <ahyp:hlinkClr xmlns:ahyp="http://schemas.microsoft.com/office/drawing/2018/hyperlinkcolor" val="tx"/>
                    </a:ext>
                  </a:extLst>
                </a:hlinkClick>
              </a:rPr>
              <a:t> app</a:t>
            </a:r>
            <a:r>
              <a:rPr lang="en-GB" sz="1733">
                <a:solidFill>
                  <a:srgbClr val="FFFFFF"/>
                </a:solidFill>
                <a:latin typeface="Calibri" panose="020F0502020204030204"/>
              </a:rPr>
              <a:t> must be installed on every computer you’re presenting from</a:t>
            </a:r>
          </a:p>
        </p:txBody>
      </p:sp>
      <p:pic>
        <p:nvPicPr>
          <p:cNvPr id="6" name="Graphic 5">
            <a:extLst>
              <a:ext uri="{FF2B5EF4-FFF2-40B4-BE49-F238E27FC236}">
                <a16:creationId xmlns:a16="http://schemas.microsoft.com/office/drawing/2014/main" id="{BB0CAB4A-143E-DEDE-95B6-6E75DBBF85BB}"/>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ium 6">
            <a:extLst>
              <a:ext uri="{FF2B5EF4-FFF2-40B4-BE49-F238E27FC236}">
                <a16:creationId xmlns:a16="http://schemas.microsoft.com/office/drawing/2014/main" id="{03B489DD-7A0F-92EB-84D9-D9AFE412A6DC}"/>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a:bodyPr>
          <a:lstStyle/>
          <a:p>
            <a:pPr algn="ctr" defTabSz="609630"/>
            <a:r>
              <a:rPr lang="en-GB" sz="1733" b="1">
                <a:solidFill>
                  <a:srgbClr val="198038"/>
                </a:solidFill>
                <a:latin typeface="Calibri" panose="020F0502020204030204"/>
              </a:rPr>
              <a:t>Do not edit
</a:t>
            </a:r>
            <a:r>
              <a:rPr lang="en-GB" sz="1467">
                <a:solidFill>
                  <a:srgbClr val="198038"/>
                </a:solidFill>
                <a:latin typeface="Calibri" panose="020F0502020204030204"/>
                <a:hlinkClick r:id="rId8">
                  <a:extLst>
                    <a:ext uri="{A12FA001-AC4F-418D-AE19-62706E023703}">
                      <ahyp:hlinkClr xmlns:ahyp="http://schemas.microsoft.com/office/drawing/2018/hyperlinkcolor" val="tx"/>
                    </a:ext>
                  </a:extLst>
                </a:hlinkClick>
              </a:rPr>
              <a:t>How to change the design</a:t>
            </a:r>
            <a:endParaRPr lang="en-GB" sz="1467">
              <a:solidFill>
                <a:srgbClr val="198038"/>
              </a:solidFill>
              <a:latin typeface="Calibri" panose="020F0502020204030204"/>
            </a:endParaRPr>
          </a:p>
        </p:txBody>
      </p:sp>
      <p:pic>
        <p:nvPicPr>
          <p:cNvPr id="9" name="Graphic 8">
            <a:extLst>
              <a:ext uri="{FF2B5EF4-FFF2-40B4-BE49-F238E27FC236}">
                <a16:creationId xmlns:a16="http://schemas.microsoft.com/office/drawing/2014/main" id="{30860271-B201-D5C6-B1CB-0072C5884DC3}"/>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9" y="6153728"/>
            <a:ext cx="1111733" cy="370577"/>
          </a:xfrm>
          <a:prstGeom prst="rect">
            <a:avLst/>
          </a:prstGeom>
        </p:spPr>
      </p:pic>
      <p:grpSp>
        <p:nvGrpSpPr>
          <p:cNvPr id="13" name="Group 12">
            <a:extLst>
              <a:ext uri="{FF2B5EF4-FFF2-40B4-BE49-F238E27FC236}">
                <a16:creationId xmlns:a16="http://schemas.microsoft.com/office/drawing/2014/main" id="{D4080D99-DF36-A966-C590-38C72AE2997C}"/>
              </a:ext>
            </a:extLst>
          </p:cNvPr>
          <p:cNvGrpSpPr/>
          <p:nvPr/>
        </p:nvGrpSpPr>
        <p:grpSpPr>
          <a:xfrm>
            <a:off x="368432" y="143472"/>
            <a:ext cx="1847694" cy="1653834"/>
            <a:chOff x="11160224" y="2839244"/>
            <a:chExt cx="5248040" cy="4913486"/>
          </a:xfrm>
        </p:grpSpPr>
        <p:grpSp>
          <p:nvGrpSpPr>
            <p:cNvPr id="8" name="Group 7">
              <a:extLst>
                <a:ext uri="{FF2B5EF4-FFF2-40B4-BE49-F238E27FC236}">
                  <a16:creationId xmlns:a16="http://schemas.microsoft.com/office/drawing/2014/main" id="{2086EB9A-DAD4-8D2A-DE0C-AC60275AD8F7}"/>
                </a:ext>
              </a:extLst>
            </p:cNvPr>
            <p:cNvGrpSpPr/>
            <p:nvPr/>
          </p:nvGrpSpPr>
          <p:grpSpPr>
            <a:xfrm>
              <a:off x="11160224" y="2839244"/>
              <a:ext cx="5248040" cy="4857166"/>
              <a:chOff x="13140444" y="6007596"/>
              <a:chExt cx="5131417" cy="4176464"/>
            </a:xfrm>
          </p:grpSpPr>
          <p:sp>
            <p:nvSpPr>
              <p:cNvPr id="11" name="Rectangle: Rounded Corners 10">
                <a:extLst>
                  <a:ext uri="{FF2B5EF4-FFF2-40B4-BE49-F238E27FC236}">
                    <a16:creationId xmlns:a16="http://schemas.microsoft.com/office/drawing/2014/main" id="{B8E2E21F-6AF6-3C41-5255-98654B57A579}"/>
                  </a:ext>
                </a:extLst>
              </p:cNvPr>
              <p:cNvSpPr/>
              <p:nvPr/>
            </p:nvSpPr>
            <p:spPr>
              <a:xfrm>
                <a:off x="13140444" y="6007596"/>
                <a:ext cx="4752528" cy="417646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GB" sz="1200">
                  <a:solidFill>
                    <a:prstClr val="white"/>
                  </a:solidFill>
                  <a:latin typeface="Calibri" panose="020F0502020204030204"/>
                </a:endParaRPr>
              </a:p>
            </p:txBody>
          </p:sp>
          <p:sp>
            <p:nvSpPr>
              <p:cNvPr id="12" name="Rectangle 11">
                <a:extLst>
                  <a:ext uri="{FF2B5EF4-FFF2-40B4-BE49-F238E27FC236}">
                    <a16:creationId xmlns:a16="http://schemas.microsoft.com/office/drawing/2014/main" id="{9839421E-41CF-FF0E-2556-4A79249701C1}"/>
                  </a:ext>
                </a:extLst>
              </p:cNvPr>
              <p:cNvSpPr/>
              <p:nvPr/>
            </p:nvSpPr>
            <p:spPr>
              <a:xfrm>
                <a:off x="14337378" y="8860106"/>
                <a:ext cx="3934483" cy="795285"/>
              </a:xfrm>
              <a:prstGeom prst="rect">
                <a:avLst/>
              </a:prstGeom>
            </p:spPr>
            <p:txBody>
              <a:bodyPr wrap="square">
                <a:spAutoFit/>
              </a:bodyPr>
              <a:lstStyle/>
              <a:p>
                <a:pPr defTabSz="609630">
                  <a:defRPr/>
                </a:pPr>
                <a:endParaRPr lang="en-GB" sz="2667" b="1">
                  <a:solidFill>
                    <a:prstClr val="black"/>
                  </a:solidFill>
                  <a:latin typeface="Calibri" panose="020F0502020204030204"/>
                </a:endParaRPr>
              </a:p>
            </p:txBody>
          </p:sp>
        </p:grpSp>
        <p:sp>
          <p:nvSpPr>
            <p:cNvPr id="10" name="TextBox 9">
              <a:extLst>
                <a:ext uri="{FF2B5EF4-FFF2-40B4-BE49-F238E27FC236}">
                  <a16:creationId xmlns:a16="http://schemas.microsoft.com/office/drawing/2014/main" id="{49D50F51-4596-1D01-AA98-C366884A55CB}"/>
                </a:ext>
              </a:extLst>
            </p:cNvPr>
            <p:cNvSpPr txBox="1"/>
            <p:nvPr/>
          </p:nvSpPr>
          <p:spPr>
            <a:xfrm>
              <a:off x="12360017" y="6198261"/>
              <a:ext cx="3723306" cy="1554469"/>
            </a:xfrm>
            <a:prstGeom prst="rect">
              <a:avLst/>
            </a:prstGeom>
            <a:noFill/>
          </p:spPr>
          <p:txBody>
            <a:bodyPr wrap="square" lIns="91440" tIns="45720" rIns="91440" bIns="45720" anchor="t">
              <a:spAutoFit/>
            </a:bodyPr>
            <a:lstStyle/>
            <a:p>
              <a:pPr defTabSz="609630"/>
              <a:r>
                <a:rPr lang="en-GB" sz="1400" b="1">
                  <a:solidFill>
                    <a:prstClr val="black"/>
                  </a:solidFill>
                  <a:latin typeface="Calibri" panose="020F0502020204030204"/>
                </a:rPr>
                <a:t>Slido.com</a:t>
              </a:r>
              <a:r>
                <a:rPr lang="en-GB" sz="1400" b="1" dirty="0">
                  <a:solidFill>
                    <a:prstClr val="black"/>
                  </a:solidFill>
                </a:rPr>
                <a:t> </a:t>
              </a:r>
              <a:r>
                <a:rPr lang="en-GB" sz="1400" b="1">
                  <a:solidFill>
                    <a:prstClr val="black"/>
                  </a:solidFill>
                </a:rPr>
                <a:t>#</a:t>
              </a:r>
              <a:r>
                <a:rPr lang="en-GB" sz="1400">
                  <a:solidFill>
                    <a:prstClr val="black"/>
                  </a:solidFill>
                  <a:ea typeface="+mn-lt"/>
                  <a:cs typeface="+mn-lt"/>
                </a:rPr>
                <a:t>1626086</a:t>
              </a:r>
            </a:p>
          </p:txBody>
        </p:sp>
      </p:grpSp>
      <p:pic>
        <p:nvPicPr>
          <p:cNvPr id="5" name="Picture 4">
            <a:extLst>
              <a:ext uri="{FF2B5EF4-FFF2-40B4-BE49-F238E27FC236}">
                <a16:creationId xmlns:a16="http://schemas.microsoft.com/office/drawing/2014/main" id="{B7A3739D-425B-4783-00AC-52424C7BE55E}"/>
              </a:ext>
            </a:extLst>
          </p:cNvPr>
          <p:cNvPicPr>
            <a:picLocks noChangeAspect="1"/>
          </p:cNvPicPr>
          <p:nvPr/>
        </p:nvPicPr>
        <p:blipFill>
          <a:blip r:embed="rId10"/>
          <a:stretch>
            <a:fillRect/>
          </a:stretch>
        </p:blipFill>
        <p:spPr>
          <a:xfrm>
            <a:off x="592364" y="276679"/>
            <a:ext cx="1035958" cy="1006929"/>
          </a:xfrm>
          <a:prstGeom prst="rect">
            <a:avLst/>
          </a:prstGeom>
        </p:spPr>
      </p:pic>
    </p:spTree>
    <p:custDataLst>
      <p:tags r:id="rId1"/>
    </p:custDataLst>
    <p:extLst>
      <p:ext uri="{BB962C8B-B14F-4D97-AF65-F5344CB8AC3E}">
        <p14:creationId xmlns:p14="http://schemas.microsoft.com/office/powerpoint/2010/main" val="140311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a:extLst>
            <a:ext uri="{FF2B5EF4-FFF2-40B4-BE49-F238E27FC236}">
              <a16:creationId xmlns:a16="http://schemas.microsoft.com/office/drawing/2014/main" id="{E92EA886-2354-8DBB-07A3-E8194255F9F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6BD3267-07FE-6250-D6CD-52FCAC8BA696}"/>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GB" sz="1200">
              <a:solidFill>
                <a:prstClr val="white"/>
              </a:solidFill>
              <a:latin typeface="Calibri" panose="020F0502020204030204"/>
            </a:endParaRPr>
          </a:p>
        </p:txBody>
      </p:sp>
      <p:sp>
        <p:nvSpPr>
          <p:cNvPr id="3" name="Rectangle 2">
            <a:extLst>
              <a:ext uri="{FF2B5EF4-FFF2-40B4-BE49-F238E27FC236}">
                <a16:creationId xmlns:a16="http://schemas.microsoft.com/office/drawing/2014/main" id="{266F7BF9-58D6-ED49-9779-946241B47AA3}"/>
              </a:ext>
            </a:extLst>
          </p:cNvPr>
          <p:cNvSpPr/>
          <p:nvPr>
            <p:custDataLst>
              <p:tags r:id="rId3"/>
            </p:custDataLst>
          </p:nvPr>
        </p:nvSpPr>
        <p:spPr>
          <a:xfrm>
            <a:off x="3112852" y="1000897"/>
            <a:ext cx="8486225"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609630"/>
            <a:r>
              <a:rPr lang="en-GB" sz="2650">
                <a:solidFill>
                  <a:srgbClr val="000000"/>
                </a:solidFill>
                <a:ea typeface="+mn-lt"/>
                <a:cs typeface="+mn-lt"/>
              </a:rPr>
              <a:t>How many tests do you order a month?</a:t>
            </a:r>
            <a:endParaRPr lang="en-US">
              <a:ea typeface="+mn-lt"/>
              <a:cs typeface="+mn-lt"/>
            </a:endParaRPr>
          </a:p>
        </p:txBody>
      </p:sp>
      <p:sp>
        <p:nvSpPr>
          <p:cNvPr id="4" name="Rectangle 3">
            <a:extLst>
              <a:ext uri="{FF2B5EF4-FFF2-40B4-BE49-F238E27FC236}">
                <a16:creationId xmlns:a16="http://schemas.microsoft.com/office/drawing/2014/main" id="{8DD08B83-B972-43D4-838B-B3D6E556A1F9}"/>
              </a:ext>
            </a:extLst>
          </p:cNvPr>
          <p:cNvSpPr/>
          <p:nvPr/>
        </p:nvSpPr>
        <p:spPr>
          <a:xfrm>
            <a:off x="0" y="5820033"/>
            <a:ext cx="12192000" cy="1037967"/>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7" bIns="203817" rtlCol="0" anchor="ctr">
            <a:normAutofit/>
          </a:bodyPr>
          <a:lstStyle/>
          <a:p>
            <a:pPr defTabSz="609630"/>
            <a:r>
              <a:rPr lang="en-GB" sz="1733">
                <a:solidFill>
                  <a:srgbClr val="FFFFFF"/>
                </a:solidFill>
                <a:latin typeface="Calibri" panose="020F0502020204030204"/>
              </a:rPr>
              <a:t>The </a:t>
            </a:r>
            <a:r>
              <a:rPr lang="en-GB" sz="1733" err="1">
                <a:solidFill>
                  <a:srgbClr val="FFFFFF"/>
                </a:solidFill>
                <a:latin typeface="Calibri" panose="020F0502020204030204"/>
                <a:hlinkClick r:id="rId6">
                  <a:extLst>
                    <a:ext uri="{A12FA001-AC4F-418D-AE19-62706E023703}">
                      <ahyp:hlinkClr xmlns:ahyp="http://schemas.microsoft.com/office/drawing/2018/hyperlinkcolor" val="tx"/>
                    </a:ext>
                  </a:extLst>
                </a:hlinkClick>
              </a:rPr>
              <a:t>Slido</a:t>
            </a:r>
            <a:r>
              <a:rPr lang="en-GB" sz="1733">
                <a:solidFill>
                  <a:srgbClr val="FFFFFF"/>
                </a:solidFill>
                <a:latin typeface="Calibri" panose="020F0502020204030204"/>
                <a:hlinkClick r:id="rId6">
                  <a:extLst>
                    <a:ext uri="{A12FA001-AC4F-418D-AE19-62706E023703}">
                      <ahyp:hlinkClr xmlns:ahyp="http://schemas.microsoft.com/office/drawing/2018/hyperlinkcolor" val="tx"/>
                    </a:ext>
                  </a:extLst>
                </a:hlinkClick>
              </a:rPr>
              <a:t> app</a:t>
            </a:r>
            <a:r>
              <a:rPr lang="en-GB" sz="1733">
                <a:solidFill>
                  <a:srgbClr val="FFFFFF"/>
                </a:solidFill>
                <a:latin typeface="Calibri" panose="020F0502020204030204"/>
              </a:rPr>
              <a:t> must be installed on every computer you’re presenting from</a:t>
            </a:r>
          </a:p>
        </p:txBody>
      </p:sp>
      <p:pic>
        <p:nvPicPr>
          <p:cNvPr id="6" name="Graphic 5">
            <a:extLst>
              <a:ext uri="{FF2B5EF4-FFF2-40B4-BE49-F238E27FC236}">
                <a16:creationId xmlns:a16="http://schemas.microsoft.com/office/drawing/2014/main" id="{EBEFC8B0-D79E-803E-B66D-6050AC763BE9}"/>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ium 6">
            <a:extLst>
              <a:ext uri="{FF2B5EF4-FFF2-40B4-BE49-F238E27FC236}">
                <a16:creationId xmlns:a16="http://schemas.microsoft.com/office/drawing/2014/main" id="{DE5B4AC9-07D2-3D57-EF66-CE11D58F3B51}"/>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a:bodyPr>
          <a:lstStyle/>
          <a:p>
            <a:pPr algn="ctr" defTabSz="609630"/>
            <a:r>
              <a:rPr lang="en-GB" sz="1733" b="1">
                <a:solidFill>
                  <a:srgbClr val="198038"/>
                </a:solidFill>
                <a:latin typeface="Calibri" panose="020F0502020204030204"/>
              </a:rPr>
              <a:t>Do not edit
</a:t>
            </a:r>
            <a:r>
              <a:rPr lang="en-GB" sz="1467">
                <a:solidFill>
                  <a:srgbClr val="198038"/>
                </a:solidFill>
                <a:latin typeface="Calibri" panose="020F0502020204030204"/>
                <a:hlinkClick r:id="rId8">
                  <a:extLst>
                    <a:ext uri="{A12FA001-AC4F-418D-AE19-62706E023703}">
                      <ahyp:hlinkClr xmlns:ahyp="http://schemas.microsoft.com/office/drawing/2018/hyperlinkcolor" val="tx"/>
                    </a:ext>
                  </a:extLst>
                </a:hlinkClick>
              </a:rPr>
              <a:t>How to change the design</a:t>
            </a:r>
            <a:endParaRPr lang="en-GB" sz="1467">
              <a:solidFill>
                <a:srgbClr val="198038"/>
              </a:solidFill>
              <a:latin typeface="Calibri" panose="020F0502020204030204"/>
            </a:endParaRPr>
          </a:p>
        </p:txBody>
      </p:sp>
      <p:pic>
        <p:nvPicPr>
          <p:cNvPr id="9" name="Graphic 8">
            <a:extLst>
              <a:ext uri="{FF2B5EF4-FFF2-40B4-BE49-F238E27FC236}">
                <a16:creationId xmlns:a16="http://schemas.microsoft.com/office/drawing/2014/main" id="{285955C5-1BC3-881E-31CE-81677A251919}"/>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9" y="6153728"/>
            <a:ext cx="1111733" cy="370577"/>
          </a:xfrm>
          <a:prstGeom prst="rect">
            <a:avLst/>
          </a:prstGeom>
        </p:spPr>
      </p:pic>
      <p:grpSp>
        <p:nvGrpSpPr>
          <p:cNvPr id="13" name="Group 12">
            <a:extLst>
              <a:ext uri="{FF2B5EF4-FFF2-40B4-BE49-F238E27FC236}">
                <a16:creationId xmlns:a16="http://schemas.microsoft.com/office/drawing/2014/main" id="{7948EDF5-BE82-30E9-EBB9-5532D10006C3}"/>
              </a:ext>
            </a:extLst>
          </p:cNvPr>
          <p:cNvGrpSpPr/>
          <p:nvPr/>
        </p:nvGrpSpPr>
        <p:grpSpPr>
          <a:xfrm>
            <a:off x="368432" y="143472"/>
            <a:ext cx="1847694" cy="1653834"/>
            <a:chOff x="11160224" y="2839244"/>
            <a:chExt cx="5248040" cy="4913486"/>
          </a:xfrm>
        </p:grpSpPr>
        <p:grpSp>
          <p:nvGrpSpPr>
            <p:cNvPr id="8" name="Group 7">
              <a:extLst>
                <a:ext uri="{FF2B5EF4-FFF2-40B4-BE49-F238E27FC236}">
                  <a16:creationId xmlns:a16="http://schemas.microsoft.com/office/drawing/2014/main" id="{81001C69-443B-9F5D-1B27-E27A28AF5FD2}"/>
                </a:ext>
              </a:extLst>
            </p:cNvPr>
            <p:cNvGrpSpPr/>
            <p:nvPr/>
          </p:nvGrpSpPr>
          <p:grpSpPr>
            <a:xfrm>
              <a:off x="11160224" y="2839244"/>
              <a:ext cx="5248040" cy="4857166"/>
              <a:chOff x="13140444" y="6007596"/>
              <a:chExt cx="5131417" cy="4176464"/>
            </a:xfrm>
          </p:grpSpPr>
          <p:sp>
            <p:nvSpPr>
              <p:cNvPr id="11" name="Rectangle: Rounded Corners 10">
                <a:extLst>
                  <a:ext uri="{FF2B5EF4-FFF2-40B4-BE49-F238E27FC236}">
                    <a16:creationId xmlns:a16="http://schemas.microsoft.com/office/drawing/2014/main" id="{90F9BC84-6753-DE23-DA23-47E1D5E1C3DF}"/>
                  </a:ext>
                </a:extLst>
              </p:cNvPr>
              <p:cNvSpPr/>
              <p:nvPr/>
            </p:nvSpPr>
            <p:spPr>
              <a:xfrm>
                <a:off x="13140444" y="6007596"/>
                <a:ext cx="4752528" cy="4176464"/>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GB" sz="1200">
                  <a:solidFill>
                    <a:prstClr val="white"/>
                  </a:solidFill>
                  <a:latin typeface="Calibri" panose="020F0502020204030204"/>
                </a:endParaRPr>
              </a:p>
            </p:txBody>
          </p:sp>
          <p:sp>
            <p:nvSpPr>
              <p:cNvPr id="12" name="Rectangle 11">
                <a:extLst>
                  <a:ext uri="{FF2B5EF4-FFF2-40B4-BE49-F238E27FC236}">
                    <a16:creationId xmlns:a16="http://schemas.microsoft.com/office/drawing/2014/main" id="{2F0A8BB6-6C6C-F4E4-0217-3FA20460B916}"/>
                  </a:ext>
                </a:extLst>
              </p:cNvPr>
              <p:cNvSpPr/>
              <p:nvPr/>
            </p:nvSpPr>
            <p:spPr>
              <a:xfrm>
                <a:off x="14337378" y="8860106"/>
                <a:ext cx="3934483" cy="795285"/>
              </a:xfrm>
              <a:prstGeom prst="rect">
                <a:avLst/>
              </a:prstGeom>
            </p:spPr>
            <p:txBody>
              <a:bodyPr wrap="square">
                <a:spAutoFit/>
              </a:bodyPr>
              <a:lstStyle/>
              <a:p>
                <a:pPr defTabSz="609630">
                  <a:defRPr/>
                </a:pPr>
                <a:endParaRPr lang="en-GB" sz="2667" b="1">
                  <a:solidFill>
                    <a:prstClr val="black"/>
                  </a:solidFill>
                  <a:latin typeface="Calibri" panose="020F0502020204030204"/>
                </a:endParaRPr>
              </a:p>
            </p:txBody>
          </p:sp>
        </p:grpSp>
        <p:sp>
          <p:nvSpPr>
            <p:cNvPr id="10" name="TextBox 9">
              <a:extLst>
                <a:ext uri="{FF2B5EF4-FFF2-40B4-BE49-F238E27FC236}">
                  <a16:creationId xmlns:a16="http://schemas.microsoft.com/office/drawing/2014/main" id="{BF1E1935-883B-F8CF-2FFE-84C4CB1A354F}"/>
                </a:ext>
              </a:extLst>
            </p:cNvPr>
            <p:cNvSpPr txBox="1"/>
            <p:nvPr/>
          </p:nvSpPr>
          <p:spPr>
            <a:xfrm>
              <a:off x="12360017" y="6198261"/>
              <a:ext cx="3723306" cy="1554469"/>
            </a:xfrm>
            <a:prstGeom prst="rect">
              <a:avLst/>
            </a:prstGeom>
            <a:noFill/>
          </p:spPr>
          <p:txBody>
            <a:bodyPr wrap="square" lIns="91440" tIns="45720" rIns="91440" bIns="45720" anchor="t">
              <a:spAutoFit/>
            </a:bodyPr>
            <a:lstStyle/>
            <a:p>
              <a:pPr defTabSz="609630"/>
              <a:r>
                <a:rPr lang="en-GB" sz="1400" b="1">
                  <a:solidFill>
                    <a:prstClr val="black"/>
                  </a:solidFill>
                  <a:latin typeface="Calibri" panose="020F0502020204030204"/>
                </a:rPr>
                <a:t>Slido.com</a:t>
              </a:r>
              <a:r>
                <a:rPr lang="en-GB" sz="1400" b="1" dirty="0">
                  <a:solidFill>
                    <a:prstClr val="black"/>
                  </a:solidFill>
                </a:rPr>
                <a:t> </a:t>
              </a:r>
              <a:r>
                <a:rPr lang="en-GB" sz="1400" b="1">
                  <a:solidFill>
                    <a:prstClr val="black"/>
                  </a:solidFill>
                </a:rPr>
                <a:t>#</a:t>
              </a:r>
              <a:r>
                <a:rPr lang="en-GB" sz="1400">
                  <a:solidFill>
                    <a:prstClr val="black"/>
                  </a:solidFill>
                  <a:ea typeface="+mn-lt"/>
                  <a:cs typeface="+mn-lt"/>
                </a:rPr>
                <a:t>1626086</a:t>
              </a:r>
            </a:p>
          </p:txBody>
        </p:sp>
      </p:grpSp>
      <p:pic>
        <p:nvPicPr>
          <p:cNvPr id="5" name="Picture 4">
            <a:extLst>
              <a:ext uri="{FF2B5EF4-FFF2-40B4-BE49-F238E27FC236}">
                <a16:creationId xmlns:a16="http://schemas.microsoft.com/office/drawing/2014/main" id="{34794AF2-6BA1-24E7-E55C-6F276204FA02}"/>
              </a:ext>
            </a:extLst>
          </p:cNvPr>
          <p:cNvPicPr>
            <a:picLocks noChangeAspect="1"/>
          </p:cNvPicPr>
          <p:nvPr/>
        </p:nvPicPr>
        <p:blipFill>
          <a:blip r:embed="rId10"/>
          <a:stretch>
            <a:fillRect/>
          </a:stretch>
        </p:blipFill>
        <p:spPr>
          <a:xfrm>
            <a:off x="686707" y="298449"/>
            <a:ext cx="1021445" cy="1014188"/>
          </a:xfrm>
          <a:prstGeom prst="rect">
            <a:avLst/>
          </a:prstGeom>
        </p:spPr>
      </p:pic>
    </p:spTree>
    <p:custDataLst>
      <p:tags r:id="rId1"/>
    </p:custDataLst>
    <p:extLst>
      <p:ext uri="{BB962C8B-B14F-4D97-AF65-F5344CB8AC3E}">
        <p14:creationId xmlns:p14="http://schemas.microsoft.com/office/powerpoint/2010/main" val="356409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3A3594F-EFB7-A4B4-ADC6-EBF19ED39695}"/>
              </a:ext>
            </a:extLst>
          </p:cNvPr>
          <p:cNvSpPr>
            <a:spLocks noGrp="1"/>
          </p:cNvSpPr>
          <p:nvPr>
            <p:ph type="subTitle" idx="1"/>
          </p:nvPr>
        </p:nvSpPr>
        <p:spPr>
          <a:xfrm>
            <a:off x="3503712" y="2630204"/>
            <a:ext cx="4848539" cy="1655233"/>
          </a:xfrm>
        </p:spPr>
        <p:txBody>
          <a:bodyPr lIns="91440" tIns="45720" rIns="91440" bIns="45720" anchor="ctr" anchorCtr="0"/>
          <a:lstStyle/>
          <a:p>
            <a:r>
              <a:rPr lang="en-GB" sz="6400">
                <a:latin typeface="Arial"/>
                <a:ea typeface="Frutiger Bold"/>
                <a:cs typeface="Arial"/>
                <a:sym typeface="Frutiger Bold"/>
              </a:rPr>
              <a:t>How to order a test</a:t>
            </a:r>
            <a:endParaRPr lang="en-GB" sz="6400">
              <a:latin typeface="Arial" panose="020B0604020202020204" pitchFamily="34" charset="0"/>
              <a:ea typeface="Frutiger Bold"/>
              <a:cs typeface="Arial" panose="020B0604020202020204" pitchFamily="34" charset="0"/>
            </a:endParaRPr>
          </a:p>
        </p:txBody>
      </p:sp>
    </p:spTree>
    <p:extLst>
      <p:ext uri="{BB962C8B-B14F-4D97-AF65-F5344CB8AC3E}">
        <p14:creationId xmlns:p14="http://schemas.microsoft.com/office/powerpoint/2010/main" val="69656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675BD-51D3-A2C8-C0AF-E6E1632CB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E3EB8-A95E-1227-2407-AA0DDC772FAD}"/>
              </a:ext>
            </a:extLst>
          </p:cNvPr>
          <p:cNvSpPr>
            <a:spLocks noGrp="1"/>
          </p:cNvSpPr>
          <p:nvPr>
            <p:ph type="title"/>
          </p:nvPr>
        </p:nvSpPr>
        <p:spPr>
          <a:xfrm>
            <a:off x="606808" y="282786"/>
            <a:ext cx="10936514" cy="1023500"/>
          </a:xfrm>
        </p:spPr>
        <p:txBody>
          <a:bodyPr lIns="91440" tIns="45720" rIns="91440" bIns="45720" anchor="t">
            <a:normAutofit fontScale="90000"/>
          </a:bodyPr>
          <a:lstStyle/>
          <a:p>
            <a:r>
              <a:rPr lang="en-GB" sz="5300"/>
              <a:t>Order or find a test – filter by condition </a:t>
            </a:r>
            <a:br>
              <a:rPr lang="en-GB" sz="5300" dirty="0"/>
            </a:br>
            <a:endParaRPr lang="en-GB" sz="5300" b="1"/>
          </a:p>
        </p:txBody>
      </p:sp>
      <p:pic>
        <p:nvPicPr>
          <p:cNvPr id="3" name="Picture 2">
            <a:extLst>
              <a:ext uri="{FF2B5EF4-FFF2-40B4-BE49-F238E27FC236}">
                <a16:creationId xmlns:a16="http://schemas.microsoft.com/office/drawing/2014/main" id="{C05D88C2-B3FF-BDC3-A21C-67661C797968}"/>
              </a:ext>
            </a:extLst>
          </p:cNvPr>
          <p:cNvPicPr>
            <a:picLocks noChangeAspect="1"/>
          </p:cNvPicPr>
          <p:nvPr/>
        </p:nvPicPr>
        <p:blipFill>
          <a:blip r:embed="rId3"/>
          <a:stretch>
            <a:fillRect/>
          </a:stretch>
        </p:blipFill>
        <p:spPr>
          <a:xfrm>
            <a:off x="1322082" y="936171"/>
            <a:ext cx="9482524" cy="5921829"/>
          </a:xfrm>
          <a:prstGeom prst="rect">
            <a:avLst/>
          </a:prstGeom>
        </p:spPr>
      </p:pic>
      <p:sp>
        <p:nvSpPr>
          <p:cNvPr id="6" name="Oval 5">
            <a:extLst>
              <a:ext uri="{FF2B5EF4-FFF2-40B4-BE49-F238E27FC236}">
                <a16:creationId xmlns:a16="http://schemas.microsoft.com/office/drawing/2014/main" id="{7DDB91E1-3E42-704C-828C-E51630DFB364}"/>
              </a:ext>
            </a:extLst>
          </p:cNvPr>
          <p:cNvSpPr/>
          <p:nvPr/>
        </p:nvSpPr>
        <p:spPr>
          <a:xfrm>
            <a:off x="3563257" y="1306287"/>
            <a:ext cx="1237342" cy="740229"/>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827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758DC-C963-A523-9A04-361DAE640177}"/>
            </a:ext>
          </a:extLst>
        </p:cNvPr>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EF0E9A09-41C8-B6C0-1C93-DAC07ACA9F6D}"/>
              </a:ext>
            </a:extLst>
          </p:cNvPr>
          <p:cNvSpPr/>
          <p:nvPr/>
        </p:nvSpPr>
        <p:spPr>
          <a:xfrm>
            <a:off x="246476" y="2123504"/>
            <a:ext cx="2199022" cy="2119882"/>
          </a:xfrm>
          <a:prstGeom prst="roundRect">
            <a:avLst/>
          </a:prstGeom>
          <a:solidFill>
            <a:srgbClr val="9B2A6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B878E8B-2EC1-FE6F-B7D0-72908B51974E}"/>
              </a:ext>
            </a:extLst>
          </p:cNvPr>
          <p:cNvSpPr>
            <a:spLocks noGrp="1"/>
          </p:cNvSpPr>
          <p:nvPr>
            <p:ph type="title"/>
          </p:nvPr>
        </p:nvSpPr>
        <p:spPr>
          <a:xfrm>
            <a:off x="606808" y="282786"/>
            <a:ext cx="10515600" cy="1023500"/>
          </a:xfrm>
        </p:spPr>
        <p:txBody>
          <a:bodyPr lIns="91440" tIns="45720" rIns="91440" bIns="45720" anchor="t">
            <a:normAutofit/>
          </a:bodyPr>
          <a:lstStyle/>
          <a:p>
            <a:r>
              <a:rPr lang="en-GB" sz="5300"/>
              <a:t>Dedicated </a:t>
            </a:r>
            <a:r>
              <a:rPr lang="en-GB" sz="5300" dirty="0">
                <a:hlinkClick r:id="rId3"/>
              </a:rPr>
              <a:t>cardio testing page</a:t>
            </a:r>
            <a:endParaRPr lang="en-US"/>
          </a:p>
        </p:txBody>
      </p:sp>
      <p:pic>
        <p:nvPicPr>
          <p:cNvPr id="4" name="Picture 3">
            <a:extLst>
              <a:ext uri="{FF2B5EF4-FFF2-40B4-BE49-F238E27FC236}">
                <a16:creationId xmlns:a16="http://schemas.microsoft.com/office/drawing/2014/main" id="{D0C2C9EE-7CFC-F9DF-8EB6-EA3E90F042BD}"/>
              </a:ext>
            </a:extLst>
          </p:cNvPr>
          <p:cNvPicPr>
            <a:picLocks noChangeAspect="1"/>
          </p:cNvPicPr>
          <p:nvPr/>
        </p:nvPicPr>
        <p:blipFill>
          <a:blip r:embed="rId4"/>
          <a:stretch>
            <a:fillRect/>
          </a:stretch>
        </p:blipFill>
        <p:spPr>
          <a:xfrm>
            <a:off x="3050817" y="1306286"/>
            <a:ext cx="9203680" cy="5479143"/>
          </a:xfrm>
          <a:prstGeom prst="rect">
            <a:avLst/>
          </a:prstGeom>
        </p:spPr>
      </p:pic>
      <p:sp>
        <p:nvSpPr>
          <p:cNvPr id="6" name="Oval 5">
            <a:extLst>
              <a:ext uri="{FF2B5EF4-FFF2-40B4-BE49-F238E27FC236}">
                <a16:creationId xmlns:a16="http://schemas.microsoft.com/office/drawing/2014/main" id="{D789A296-4EB7-63EB-0EF3-8581C67A0CB0}"/>
              </a:ext>
            </a:extLst>
          </p:cNvPr>
          <p:cNvSpPr/>
          <p:nvPr/>
        </p:nvSpPr>
        <p:spPr>
          <a:xfrm>
            <a:off x="4170136" y="1714500"/>
            <a:ext cx="1099457" cy="653144"/>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3E0A844C-3DCE-8DB1-F3AD-9CF474F4EF38}"/>
              </a:ext>
            </a:extLst>
          </p:cNvPr>
          <p:cNvGrpSpPr/>
          <p:nvPr/>
        </p:nvGrpSpPr>
        <p:grpSpPr>
          <a:xfrm>
            <a:off x="10055584" y="4046646"/>
            <a:ext cx="2313136" cy="2598874"/>
            <a:chOff x="381813" y="1187332"/>
            <a:chExt cx="3263821" cy="4024700"/>
          </a:xfrm>
        </p:grpSpPr>
        <p:sp>
          <p:nvSpPr>
            <p:cNvPr id="7" name="Rectangle: Rounded Corners 6">
              <a:extLst>
                <a:ext uri="{FF2B5EF4-FFF2-40B4-BE49-F238E27FC236}">
                  <a16:creationId xmlns:a16="http://schemas.microsoft.com/office/drawing/2014/main" id="{C854FD18-760D-1ECA-B159-32E87A3459F0}"/>
                </a:ext>
              </a:extLst>
            </p:cNvPr>
            <p:cNvSpPr/>
            <p:nvPr/>
          </p:nvSpPr>
          <p:spPr>
            <a:xfrm>
              <a:off x="672123" y="1187332"/>
              <a:ext cx="2201706" cy="2237724"/>
            </a:xfrm>
            <a:prstGeom prst="roundRect">
              <a:avLst/>
            </a:prstGeom>
            <a:solidFill>
              <a:srgbClr val="9B2A6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0D6C4D0-14C6-3995-2477-08CEB0F19525}"/>
                </a:ext>
              </a:extLst>
            </p:cNvPr>
            <p:cNvSpPr txBox="1"/>
            <p:nvPr/>
          </p:nvSpPr>
          <p:spPr>
            <a:xfrm>
              <a:off x="381813" y="3737359"/>
              <a:ext cx="2982871" cy="14746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b="1">
                  <a:solidFill>
                    <a:srgbClr val="9B2A68"/>
                  </a:solidFill>
                  <a:ea typeface="Calibri"/>
                  <a:cs typeface="Calibri"/>
                </a:rPr>
                <a:t>Scan the QR code to download this graphic and share with your teams!</a:t>
              </a:r>
            </a:p>
          </p:txBody>
        </p:sp>
        <p:pic>
          <p:nvPicPr>
            <p:cNvPr id="11" name="Graphic 10" descr="Line arrow: Anti-clockwise curve with solid fill">
              <a:extLst>
                <a:ext uri="{FF2B5EF4-FFF2-40B4-BE49-F238E27FC236}">
                  <a16:creationId xmlns:a16="http://schemas.microsoft.com/office/drawing/2014/main" id="{416565C3-F894-F302-E2EC-FBB6E65DA0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87758">
              <a:off x="2731234" y="3118888"/>
              <a:ext cx="914400" cy="914400"/>
            </a:xfrm>
            <a:prstGeom prst="rect">
              <a:avLst/>
            </a:prstGeom>
          </p:spPr>
        </p:pic>
        <p:pic>
          <p:nvPicPr>
            <p:cNvPr id="13" name="Picture 12" descr="A qr code with black dots&#10;&#10;AI-generated content may be incorrect.">
              <a:extLst>
                <a:ext uri="{FF2B5EF4-FFF2-40B4-BE49-F238E27FC236}">
                  <a16:creationId xmlns:a16="http://schemas.microsoft.com/office/drawing/2014/main" id="{E63826D2-D38B-0964-86FC-ECC79B78E464}"/>
                </a:ext>
              </a:extLst>
            </p:cNvPr>
            <p:cNvPicPr>
              <a:picLocks noChangeAspect="1"/>
            </p:cNvPicPr>
            <p:nvPr/>
          </p:nvPicPr>
          <p:blipFill>
            <a:blip r:embed="rId6"/>
            <a:srcRect l="6117" t="4767" r="5713" b="5253"/>
            <a:stretch>
              <a:fillRect/>
            </a:stretch>
          </p:blipFill>
          <p:spPr>
            <a:xfrm>
              <a:off x="806489" y="1317961"/>
              <a:ext cx="1936711" cy="1976468"/>
            </a:xfrm>
            <a:prstGeom prst="rect">
              <a:avLst/>
            </a:prstGeom>
          </p:spPr>
        </p:pic>
      </p:grpSp>
      <p:pic>
        <p:nvPicPr>
          <p:cNvPr id="16" name="Graphic 15" descr="Line arrow: Anti-clockwise curve with solid fill">
            <a:extLst>
              <a:ext uri="{FF2B5EF4-FFF2-40B4-BE49-F238E27FC236}">
                <a16:creationId xmlns:a16="http://schemas.microsoft.com/office/drawing/2014/main" id="{69B17238-5D08-2CC0-58CC-BDBAA8672FD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8460000" flipH="1">
            <a:off x="11235212" y="3406182"/>
            <a:ext cx="698854" cy="604971"/>
          </a:xfrm>
          <a:prstGeom prst="rect">
            <a:avLst/>
          </a:prstGeom>
        </p:spPr>
      </p:pic>
      <p:pic>
        <p:nvPicPr>
          <p:cNvPr id="17" name="Picture 16">
            <a:extLst>
              <a:ext uri="{FF2B5EF4-FFF2-40B4-BE49-F238E27FC236}">
                <a16:creationId xmlns:a16="http://schemas.microsoft.com/office/drawing/2014/main" id="{800DBB1B-2DD2-96A7-DD36-C0E4AB163DF2}"/>
              </a:ext>
            </a:extLst>
          </p:cNvPr>
          <p:cNvPicPr>
            <a:picLocks noChangeAspect="1"/>
          </p:cNvPicPr>
          <p:nvPr/>
        </p:nvPicPr>
        <p:blipFill>
          <a:blip r:embed="rId7"/>
          <a:stretch>
            <a:fillRect/>
          </a:stretch>
        </p:blipFill>
        <p:spPr>
          <a:xfrm>
            <a:off x="433160" y="2265590"/>
            <a:ext cx="1833337" cy="1833337"/>
          </a:xfrm>
          <a:prstGeom prst="rect">
            <a:avLst/>
          </a:prstGeom>
        </p:spPr>
      </p:pic>
      <p:sp>
        <p:nvSpPr>
          <p:cNvPr id="23" name="TextBox 22">
            <a:extLst>
              <a:ext uri="{FF2B5EF4-FFF2-40B4-BE49-F238E27FC236}">
                <a16:creationId xmlns:a16="http://schemas.microsoft.com/office/drawing/2014/main" id="{11193CD3-CD5B-91DC-AE9B-7CCDCF181B5F}"/>
              </a:ext>
            </a:extLst>
          </p:cNvPr>
          <p:cNvSpPr txBox="1"/>
          <p:nvPr/>
        </p:nvSpPr>
        <p:spPr>
          <a:xfrm>
            <a:off x="258442" y="4321678"/>
            <a:ext cx="241882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solidFill>
                  <a:srgbClr val="9B2A68"/>
                </a:solidFill>
                <a:ea typeface="Calibri"/>
                <a:cs typeface="Calibri"/>
              </a:rPr>
              <a:t>Scan the QR code to </a:t>
            </a:r>
            <a:r>
              <a:rPr lang="en-GB" sz="2000" b="1">
                <a:solidFill>
                  <a:srgbClr val="9B2A68"/>
                </a:solidFill>
                <a:ea typeface="Calibri"/>
                <a:cs typeface="Calibri"/>
              </a:rPr>
              <a:t>go this dedicated webpage!</a:t>
            </a:r>
          </a:p>
        </p:txBody>
      </p:sp>
      <p:pic>
        <p:nvPicPr>
          <p:cNvPr id="25" name="Graphic 24" descr="Line arrow: Anti-clockwise curve with solid fill">
            <a:extLst>
              <a:ext uri="{FF2B5EF4-FFF2-40B4-BE49-F238E27FC236}">
                <a16:creationId xmlns:a16="http://schemas.microsoft.com/office/drawing/2014/main" id="{8602474B-D82E-2F68-9CE9-65671A43E1E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87758">
            <a:off x="2286380" y="3944084"/>
            <a:ext cx="648054" cy="590457"/>
          </a:xfrm>
          <a:prstGeom prst="rect">
            <a:avLst/>
          </a:prstGeom>
        </p:spPr>
      </p:pic>
    </p:spTree>
    <p:extLst>
      <p:ext uri="{BB962C8B-B14F-4D97-AF65-F5344CB8AC3E}">
        <p14:creationId xmlns:p14="http://schemas.microsoft.com/office/powerpoint/2010/main" val="275496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5B799-C621-B7EF-FE3B-2A05CB856D1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555A7B3-8EB8-9998-5566-485889581C07}"/>
              </a:ext>
            </a:extLst>
          </p:cNvPr>
          <p:cNvSpPr>
            <a:spLocks noGrp="1"/>
          </p:cNvSpPr>
          <p:nvPr>
            <p:ph type="subTitle" idx="1"/>
          </p:nvPr>
        </p:nvSpPr>
        <p:spPr>
          <a:xfrm>
            <a:off x="3503712" y="2630204"/>
            <a:ext cx="5645980" cy="1655233"/>
          </a:xfrm>
        </p:spPr>
        <p:txBody>
          <a:bodyPr lIns="91440" tIns="45720" rIns="91440" bIns="45720" anchor="ctr" anchorCtr="0"/>
          <a:lstStyle/>
          <a:p>
            <a:r>
              <a:rPr lang="en-GB" sz="6400" dirty="0">
                <a:latin typeface="Arial"/>
                <a:cs typeface="Arial"/>
                <a:sym typeface="Frutiger Bold"/>
              </a:rPr>
              <a:t>Development Opportunities</a:t>
            </a:r>
            <a:endParaRPr lang="en-US" dirty="0"/>
          </a:p>
        </p:txBody>
      </p:sp>
    </p:spTree>
    <p:extLst>
      <p:ext uri="{BB962C8B-B14F-4D97-AF65-F5344CB8AC3E}">
        <p14:creationId xmlns:p14="http://schemas.microsoft.com/office/powerpoint/2010/main" val="3238699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DO_METADATA" val="eyJUaW1lc3RhbXAiOjE3NzA5OTIwNzR9"/>
  <p:tag name="SLIDO_POLL_UUID" val="afae997e-469c-4304-b850-a6d42f1f6c21"/>
  <p:tag name="SLIDO_TIMELINE" val="W3sicG9sbFF1ZXN0aW9uVXVpZCI6ImNjNDNjY2ZmLWM5MDctNDNjYy05MTkxLTU3OTc2ZWQ3ZTdiNSIsInNob3dSZXN1bHRzIjp0cnVlLCJzaG93Q29ycmVjdEFuc3dlcnMiOmZhbHNlLCJ2b3RpbmdMb2NrZWQiOmZhbHNlfV0="/>
  <p:tag name="SLIDO_TYPE" val="SlidoPoll"/>
</p:tagLst>
</file>

<file path=ppt/tags/tag2.xml><?xml version="1.0" encoding="utf-8"?>
<p:tagLst xmlns:a="http://schemas.openxmlformats.org/drawingml/2006/main" xmlns:r="http://schemas.openxmlformats.org/officeDocument/2006/relationships" xmlns:p="http://schemas.openxmlformats.org/presentationml/2006/main">
  <p:tag name="INTERACTION_TYPE" val="MultipleChoice"/>
  <p:tag name="SLIDO_ELEMENT" val="interaction_image"/>
</p:tagLst>
</file>

<file path=ppt/tags/tag3.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SLIDO_METADATA" val="eyJUaW1lc3RhbXAiOjE3NzA5OTIwNzR9"/>
  <p:tag name="SLIDO_POLL_UUID" val="afae997e-469c-4304-b850-a6d42f1f6c21"/>
  <p:tag name="SLIDO_TIMELINE" val="W3sicG9sbFF1ZXN0aW9uVXVpZCI6ImNjNDNjY2ZmLWM5MDctNDNjYy05MTkxLTU3OTc2ZWQ3ZTdiNSIsInNob3dSZXN1bHRzIjp0cnVlLCJzaG93Q29ycmVjdEFuc3dlcnMiOmZhbHNlLCJ2b3RpbmdMb2NrZWQiOmZhbHNlfV0="/>
  <p:tag name="SLIDO_TYPE" val="SlidoPoll"/>
</p:tagLst>
</file>

<file path=ppt/tags/tag5.xml><?xml version="1.0" encoding="utf-8"?>
<p:tagLst xmlns:a="http://schemas.openxmlformats.org/drawingml/2006/main" xmlns:r="http://schemas.openxmlformats.org/officeDocument/2006/relationships" xmlns:p="http://schemas.openxmlformats.org/presentationml/2006/main">
  <p:tag name="INTERACTION_TYPE" val="MultipleChoice"/>
  <p:tag name="SLIDO_ELEMENT" val="interaction_image"/>
</p:tagLst>
</file>

<file path=ppt/tags/tag6.xml><?xml version="1.0" encoding="utf-8"?>
<p:tagLst xmlns:a="http://schemas.openxmlformats.org/drawingml/2006/main" xmlns:r="http://schemas.openxmlformats.org/officeDocument/2006/relationships" xmlns:p="http://schemas.openxmlformats.org/presentationml/2006/main">
  <p:tag name="SLIDO_ELEMENT" val="title"/>
</p:tagLst>
</file>

<file path=ppt/tags/tag7.xml><?xml version="1.0" encoding="utf-8"?>
<p:tagLst xmlns:a="http://schemas.openxmlformats.org/drawingml/2006/main" xmlns:r="http://schemas.openxmlformats.org/officeDocument/2006/relationships" xmlns:p="http://schemas.openxmlformats.org/presentationml/2006/main">
  <p:tag name="SLIDO_METADATA" val="eyJUaW1lc3RhbXAiOjE3NzA5OTIwNzR9"/>
  <p:tag name="SLIDO_POLL_UUID" val="afae997e-469c-4304-b850-a6d42f1f6c21"/>
  <p:tag name="SLIDO_TIMELINE" val="W3sicG9sbFF1ZXN0aW9uVXVpZCI6ImNjNDNjY2ZmLWM5MDctNDNjYy05MTkxLTU3OTc2ZWQ3ZTdiNSIsInNob3dSZXN1bHRzIjp0cnVlLCJzaG93Q29ycmVjdEFuc3dlcnMiOmZhbHNlLCJ2b3RpbmdMb2NrZWQiOmZhbHNlfV0="/>
  <p:tag name="SLIDO_TYPE" val="SlidoPoll"/>
</p:tagLst>
</file>

<file path=ppt/tags/tag8.xml><?xml version="1.0" encoding="utf-8"?>
<p:tagLst xmlns:a="http://schemas.openxmlformats.org/drawingml/2006/main" xmlns:r="http://schemas.openxmlformats.org/officeDocument/2006/relationships" xmlns:p="http://schemas.openxmlformats.org/presentationml/2006/main">
  <p:tag name="INTERACTION_TYPE" val="MultipleChoice"/>
  <p:tag name="SLIDO_ELEMENT" val="interaction_image"/>
</p:tagLst>
</file>

<file path=ppt/tags/tag9.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Frutiger"/>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Retrospect">
  <a:themeElements>
    <a:clrScheme name="GMS template">
      <a:dk1>
        <a:srgbClr val="2F5496"/>
      </a:dk1>
      <a:lt1>
        <a:sysClr val="window" lastClr="FFFFFF"/>
      </a:lt1>
      <a:dk2>
        <a:srgbClr val="4472C4"/>
      </a:dk2>
      <a:lt2>
        <a:srgbClr val="E7E6E6"/>
      </a:lt2>
      <a:accent1>
        <a:srgbClr val="4472C4"/>
      </a:accent1>
      <a:accent2>
        <a:srgbClr val="FFC000"/>
      </a:accent2>
      <a:accent3>
        <a:srgbClr val="00B0F0"/>
      </a:accent3>
      <a:accent4>
        <a:srgbClr val="00B050"/>
      </a:accent4>
      <a:accent5>
        <a:srgbClr val="7030A0"/>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Frutiger"/>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2D40B54-3384-4B9E-9EB7-F313F4B152B8}">
  <we:reference id="cdbb5c38-15c9-4da0-8eab-5227ff292266" version="3.1.0.0" store="EXCatalog" storeType="EXCatalog"/>
  <we:alternateReferences>
    <we:reference id="WA104380449" version="3.1.0.0" store="en-GB"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CA2A3863D26B41A8CD633862F55281" ma:contentTypeVersion="9" ma:contentTypeDescription="Create a new document." ma:contentTypeScope="" ma:versionID="e984c4e0b326eeccbca9440ab3123c31">
  <xsd:schema xmlns:xsd="http://www.w3.org/2001/XMLSchema" xmlns:xs="http://www.w3.org/2001/XMLSchema" xmlns:p="http://schemas.microsoft.com/office/2006/metadata/properties" xmlns:ns1="http://schemas.microsoft.com/sharepoint/v3" xmlns:ns2="f8694fd0-706e-48fd-b04a-93a357616989" targetNamespace="http://schemas.microsoft.com/office/2006/metadata/properties" ma:root="true" ma:fieldsID="8dcbc3713e3b1e1d9ee6bfd65d4db584" ns1:_="" ns2:_="">
    <xsd:import namespace="http://schemas.microsoft.com/sharepoint/v3"/>
    <xsd:import namespace="f8694fd0-706e-48fd-b04a-93a3576169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8694fd0-706e-48fd-b04a-93a3576169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A10541-7DE1-4942-80B8-EE016ACFD3CB}">
  <ds:schemaRefs>
    <ds:schemaRef ds:uri="http://schemas.microsoft.com/sharepoint/v3/contenttype/forms"/>
  </ds:schemaRefs>
</ds:datastoreItem>
</file>

<file path=customXml/itemProps2.xml><?xml version="1.0" encoding="utf-8"?>
<ds:datastoreItem xmlns:ds="http://schemas.openxmlformats.org/officeDocument/2006/customXml" ds:itemID="{58862B09-7847-49C7-8AB3-ABA570C80252}">
  <ds:schemaRefs>
    <ds:schemaRef ds:uri="http://purl.org/dc/terms/"/>
    <ds:schemaRef ds:uri="http://purl.org/dc/elements/1.1/"/>
    <ds:schemaRef ds:uri="f8694fd0-706e-48fd-b04a-93a357616989"/>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dcmitype/"/>
    <ds:schemaRef ds:uri="http://schemas.microsoft.com/sharepoint/v3"/>
  </ds:schemaRefs>
</ds:datastoreItem>
</file>

<file path=customXml/itemProps3.xml><?xml version="1.0" encoding="utf-8"?>
<ds:datastoreItem xmlns:ds="http://schemas.openxmlformats.org/officeDocument/2006/customXml" ds:itemID="{DA172215-FC95-4F9A-A1E3-9A714C51BD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8694fd0-706e-48fd-b04a-93a3576169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TotalTime>
  <Words>1937</Words>
  <Application>Microsoft Office PowerPoint</Application>
  <PresentationFormat>Widescreen</PresentationFormat>
  <Paragraphs>234</Paragraphs>
  <Slides>24</Slides>
  <Notes>4</Notes>
  <HiddenSlides>0</HiddenSlides>
  <MMClips>0</MMClips>
  <ScaleCrop>false</ScaleCrop>
  <HeadingPairs>
    <vt:vector size="4" baseType="variant">
      <vt:variant>
        <vt:lpstr>Theme</vt:lpstr>
      </vt:variant>
      <vt:variant>
        <vt:i4>5</vt:i4>
      </vt:variant>
      <vt:variant>
        <vt:lpstr>Slide Titles</vt:lpstr>
      </vt:variant>
      <vt:variant>
        <vt:i4>24</vt:i4>
      </vt:variant>
    </vt:vector>
  </HeadingPairs>
  <TitlesOfParts>
    <vt:vector size="29" baseType="lpstr">
      <vt:lpstr>Custom Design</vt:lpstr>
      <vt:lpstr>9_Custom Design</vt:lpstr>
      <vt:lpstr>1_Custom Design</vt:lpstr>
      <vt:lpstr>Retrospect</vt:lpstr>
      <vt:lpstr>2_Custom Design</vt:lpstr>
      <vt:lpstr>PowerPoint Presentation</vt:lpstr>
      <vt:lpstr>Aims of the session</vt:lpstr>
      <vt:lpstr>PowerPoint Presentation</vt:lpstr>
      <vt:lpstr>PowerPoint Presentation</vt:lpstr>
      <vt:lpstr>PowerPoint Presentation</vt:lpstr>
      <vt:lpstr>PowerPoint Presentation</vt:lpstr>
      <vt:lpstr>Order or find a test – filter by condition  </vt:lpstr>
      <vt:lpstr>Dedicated cardio testing page</vt:lpstr>
      <vt:lpstr>PowerPoint Presentation</vt:lpstr>
      <vt:lpstr>ICC Training Modules  </vt:lpstr>
      <vt:lpstr>Genetic Counselling Course </vt:lpstr>
      <vt:lpstr>PowerPoint Presentation</vt:lpstr>
      <vt:lpstr>PowerPoint Presentation</vt:lpstr>
      <vt:lpstr>PowerPoint Presentation</vt:lpstr>
      <vt:lpstr>PowerPoint Presentation</vt:lpstr>
      <vt:lpstr>Support for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GUY'S AND ST THOMAS'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HUSAIN, Nicola (GUY'S AND ST THOMAS' NHS FOUNDATION TRUST)</dc:creator>
  <cp:lastModifiedBy>RAYMUNDO, Carmel (GUY'S AND ST THOMAS' NHS FOUNDATION TRUST)</cp:lastModifiedBy>
  <cp:revision>364</cp:revision>
  <dcterms:created xsi:type="dcterms:W3CDTF">2026-02-24T15:29:14Z</dcterms:created>
  <dcterms:modified xsi:type="dcterms:W3CDTF">2026-09-09T15:15:13Z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0x01010015CA2A3863D26B41A8CD633862F55281</vt:lpwstr>
  </property>
</Properties>
</file>